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5" r:id="rId2"/>
  </p:sldMasterIdLst>
  <p:notesMasterIdLst>
    <p:notesMasterId r:id="rId23"/>
  </p:notesMasterIdLst>
  <p:sldIdLst>
    <p:sldId id="300" r:id="rId3"/>
    <p:sldId id="264" r:id="rId4"/>
    <p:sldId id="269" r:id="rId5"/>
    <p:sldId id="346" r:id="rId6"/>
    <p:sldId id="369" r:id="rId7"/>
    <p:sldId id="363" r:id="rId8"/>
    <p:sldId id="358" r:id="rId9"/>
    <p:sldId id="357" r:id="rId10"/>
    <p:sldId id="360" r:id="rId11"/>
    <p:sldId id="361" r:id="rId12"/>
    <p:sldId id="325" r:id="rId13"/>
    <p:sldId id="342" r:id="rId14"/>
    <p:sldId id="362" r:id="rId15"/>
    <p:sldId id="351" r:id="rId16"/>
    <p:sldId id="366" r:id="rId17"/>
    <p:sldId id="352" r:id="rId18"/>
    <p:sldId id="353" r:id="rId19"/>
    <p:sldId id="364" r:id="rId20"/>
    <p:sldId id="365" r:id="rId21"/>
    <p:sldId id="354"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guide id="3" orient="horz" pos="3249" userDrawn="1">
          <p15:clr>
            <a:srgbClr val="A4A3A4"/>
          </p15:clr>
        </p15:guide>
        <p15:guide id="4" orient="horz" pos="2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5112"/>
    <a:srgbClr val="F6BDA5"/>
    <a:srgbClr val="ED7C4D"/>
    <a:srgbClr val="FFFFFF"/>
    <a:srgbClr val="EF8659"/>
    <a:srgbClr val="F29400"/>
    <a:srgbClr val="00A8B4"/>
    <a:srgbClr val="FFFF00"/>
    <a:srgbClr val="009EE0"/>
    <a:srgbClr val="009B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unkle Formatvorlage 2 - Akzent 5/Akz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77" autoAdjust="0"/>
    <p:restoredTop sz="94557"/>
  </p:normalViewPr>
  <p:slideViewPr>
    <p:cSldViewPr snapToGrid="0" showGuides="1">
      <p:cViewPr varScale="1">
        <p:scale>
          <a:sx n="103" d="100"/>
          <a:sy n="103" d="100"/>
        </p:scale>
        <p:origin x="120" y="450"/>
      </p:cViewPr>
      <p:guideLst>
        <p:guide orient="horz" pos="2251"/>
        <p:guide pos="3840"/>
        <p:guide orient="horz" pos="3249"/>
        <p:guide orient="horz" pos="2772"/>
      </p:guideLst>
    </p:cSldViewPr>
  </p:slideViewPr>
  <p:notesTextViewPr>
    <p:cViewPr>
      <p:scale>
        <a:sx n="1" d="1"/>
        <a:sy n="1" d="1"/>
      </p:scale>
      <p:origin x="0" y="0"/>
    </p:cViewPr>
  </p:notesTextViewPr>
  <p:sorterViewPr>
    <p:cViewPr>
      <p:scale>
        <a:sx n="100" d="100"/>
        <a:sy n="100" d="100"/>
      </p:scale>
      <p:origin x="0" y="-83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35089F-1907-4969-B03A-75773AB29E05}" type="datetimeFigureOut">
              <a:rPr lang="de-DE" smtClean="0"/>
              <a:t>31.03.2026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29F3E6-7A76-4CAB-9C95-AABCC6695628}" type="slidenum">
              <a:rPr lang="de-DE" smtClean="0"/>
              <a:t>‹Nr.›</a:t>
            </a:fld>
            <a:endParaRPr lang="de-DE"/>
          </a:p>
        </p:txBody>
      </p:sp>
    </p:spTree>
    <p:extLst>
      <p:ext uri="{BB962C8B-B14F-4D97-AF65-F5344CB8AC3E}">
        <p14:creationId xmlns:p14="http://schemas.microsoft.com/office/powerpoint/2010/main" val="700162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3</a:t>
            </a:fld>
            <a:endParaRPr lang="de-DE"/>
          </a:p>
        </p:txBody>
      </p:sp>
    </p:spTree>
    <p:extLst>
      <p:ext uri="{BB962C8B-B14F-4D97-AF65-F5344CB8AC3E}">
        <p14:creationId xmlns:p14="http://schemas.microsoft.com/office/powerpoint/2010/main" val="1696710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12</a:t>
            </a:fld>
            <a:endParaRPr lang="de-DE"/>
          </a:p>
        </p:txBody>
      </p:sp>
    </p:spTree>
    <p:extLst>
      <p:ext uri="{BB962C8B-B14F-4D97-AF65-F5344CB8AC3E}">
        <p14:creationId xmlns:p14="http://schemas.microsoft.com/office/powerpoint/2010/main" val="1258481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finden sich die drei Definitionen aus der vorigen Stunde. Zwei der drei Definitionen sind den SuS bereits bekannt: Definition Nr. 1 („vergleichen“, vgl.  4. Stunde) und Definition Nr. 3 („erklären“, vgl. 5. Stunde). Die SuS lesen die bekannten Definitionen vor und die LK kann sie mit einem Klick ausblenden. Anschließend (weiterklicken) soll entschieden werden, um welche der drei Operatoren es sich bei der verbleibenden Definition Nr. 2 handelt: beurteilen, diskutieren oder begründen. Das Stichwort „belegen“ weist die SuS auf die richtige Lösung hin (weiterklicken).</a:t>
            </a:r>
          </a:p>
        </p:txBody>
      </p:sp>
      <p:sp>
        <p:nvSpPr>
          <p:cNvPr id="4" name="Foliennummernplatzhalter 3"/>
          <p:cNvSpPr>
            <a:spLocks noGrp="1"/>
          </p:cNvSpPr>
          <p:nvPr>
            <p:ph type="sldNum" sz="quarter" idx="5"/>
          </p:nvPr>
        </p:nvSpPr>
        <p:spPr/>
        <p:txBody>
          <a:bodyPr/>
          <a:lstStyle/>
          <a:p>
            <a:fld id="{2D29F3E6-7A76-4CAB-9C95-AABCC6695628}" type="slidenum">
              <a:rPr lang="de-DE" smtClean="0"/>
              <a:t>13</a:t>
            </a:fld>
            <a:endParaRPr lang="de-DE"/>
          </a:p>
        </p:txBody>
      </p:sp>
    </p:spTree>
    <p:extLst>
      <p:ext uri="{BB962C8B-B14F-4D97-AF65-F5344CB8AC3E}">
        <p14:creationId xmlns:p14="http://schemas.microsoft.com/office/powerpoint/2010/main" val="2679751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Inhalt stammt aus der zuvor gelösten Lern-App. Durch Klicken können die Textabschnitte in die jeweiligen Zeilen eingeblendet werden. </a:t>
            </a:r>
          </a:p>
        </p:txBody>
      </p:sp>
      <p:sp>
        <p:nvSpPr>
          <p:cNvPr id="4" name="Foliennummernplatzhalter 3"/>
          <p:cNvSpPr>
            <a:spLocks noGrp="1"/>
          </p:cNvSpPr>
          <p:nvPr>
            <p:ph type="sldNum" sz="quarter" idx="5"/>
          </p:nvPr>
        </p:nvSpPr>
        <p:spPr/>
        <p:txBody>
          <a:bodyPr/>
          <a:lstStyle/>
          <a:p>
            <a:fld id="{2D29F3E6-7A76-4CAB-9C95-AABCC6695628}" type="slidenum">
              <a:rPr lang="de-DE" smtClean="0"/>
              <a:t>14</a:t>
            </a:fld>
            <a:endParaRPr lang="de-DE"/>
          </a:p>
        </p:txBody>
      </p:sp>
    </p:spTree>
    <p:extLst>
      <p:ext uri="{BB962C8B-B14F-4D97-AF65-F5344CB8AC3E}">
        <p14:creationId xmlns:p14="http://schemas.microsoft.com/office/powerpoint/2010/main" val="1525610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Arbeitsauftrag kann durch Klicken eingeblendet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15</a:t>
            </a:fld>
            <a:endParaRPr lang="de-DE"/>
          </a:p>
        </p:txBody>
      </p:sp>
    </p:spTree>
    <p:extLst>
      <p:ext uri="{BB962C8B-B14F-4D97-AF65-F5344CB8AC3E}">
        <p14:creationId xmlns:p14="http://schemas.microsoft.com/office/powerpoint/2010/main" val="3184185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skizzieren ein Neuner-Raster (s. rechte Seite) und tragen jeder für sich neun der vorgegebenen Wörter in ihr Raster ein. </a:t>
            </a:r>
          </a:p>
        </p:txBody>
      </p:sp>
      <p:sp>
        <p:nvSpPr>
          <p:cNvPr id="4" name="Foliennummernplatzhalter 3"/>
          <p:cNvSpPr>
            <a:spLocks noGrp="1"/>
          </p:cNvSpPr>
          <p:nvPr>
            <p:ph type="sldNum" sz="quarter" idx="5"/>
          </p:nvPr>
        </p:nvSpPr>
        <p:spPr/>
        <p:txBody>
          <a:bodyPr/>
          <a:lstStyle/>
          <a:p>
            <a:fld id="{2D29F3E6-7A76-4CAB-9C95-AABCC6695628}" type="slidenum">
              <a:rPr lang="de-DE" smtClean="0"/>
              <a:t>16</a:t>
            </a:fld>
            <a:endParaRPr lang="de-DE"/>
          </a:p>
        </p:txBody>
      </p:sp>
    </p:spTree>
    <p:extLst>
      <p:ext uri="{BB962C8B-B14F-4D97-AF65-F5344CB8AC3E}">
        <p14:creationId xmlns:p14="http://schemas.microsoft.com/office/powerpoint/2010/main" val="1593092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 die SuS den Arbeitsauftrag in den Teilgruppensitzungen gewöhnlicherweise nicht mehr sehen können, empfiehlt es sich, dass die LK ihn einblendet und die SuS einen Screenshot davon erstellen, um während der GA auf den Arbeitsauftrag zurückgreifen zu können.</a:t>
            </a:r>
          </a:p>
        </p:txBody>
      </p:sp>
      <p:sp>
        <p:nvSpPr>
          <p:cNvPr id="4" name="Foliennummernplatzhalter 3"/>
          <p:cNvSpPr>
            <a:spLocks noGrp="1"/>
          </p:cNvSpPr>
          <p:nvPr>
            <p:ph type="sldNum" sz="quarter" idx="5"/>
          </p:nvPr>
        </p:nvSpPr>
        <p:spPr/>
        <p:txBody>
          <a:bodyPr/>
          <a:lstStyle/>
          <a:p>
            <a:fld id="{2D29F3E6-7A76-4CAB-9C95-AABCC6695628}" type="slidenum">
              <a:rPr lang="de-DE" smtClean="0"/>
              <a:t>17</a:t>
            </a:fld>
            <a:endParaRPr lang="de-DE"/>
          </a:p>
        </p:txBody>
      </p:sp>
    </p:spTree>
    <p:extLst>
      <p:ext uri="{BB962C8B-B14F-4D97-AF65-F5344CB8AC3E}">
        <p14:creationId xmlns:p14="http://schemas.microsoft.com/office/powerpoint/2010/main" val="4240392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Ergebnisse der SuS können in den Zellen der Tabelle eingetragen werden</a:t>
            </a:r>
            <a:r>
              <a:rPr kumimoji="0" lang="de-DE" sz="1200" b="0" i="0" u="none" strike="noStrike" kern="1200" cap="none" spc="0" normalizeH="0" baseline="0" noProof="0" dirty="0">
                <a:ln>
                  <a:noFill/>
                </a:ln>
                <a:solidFill>
                  <a:prstClr val="black"/>
                </a:solidFill>
                <a:effectLst/>
                <a:uLnTx/>
                <a:uFillTx/>
                <a:latin typeface="Aptos" panose="02110004020202020204"/>
                <a:ea typeface="+mn-ea"/>
                <a:cs typeface="+mn-cs"/>
              </a:rPr>
              <a:t>. Klicken Sie dazu mit der rechten Maustaste auf die Folie und wählen Sie „Zeigeroptionen“ &gt; „Stift“ aus. </a:t>
            </a:r>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18</a:t>
            </a:fld>
            <a:endParaRPr lang="de-DE"/>
          </a:p>
        </p:txBody>
      </p:sp>
    </p:spTree>
    <p:extLst>
      <p:ext uri="{BB962C8B-B14F-4D97-AF65-F5344CB8AC3E}">
        <p14:creationId xmlns:p14="http://schemas.microsoft.com/office/powerpoint/2010/main" val="2557087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19</a:t>
            </a:fld>
            <a:endParaRPr lang="de-DE"/>
          </a:p>
        </p:txBody>
      </p:sp>
    </p:spTree>
    <p:extLst>
      <p:ext uri="{BB962C8B-B14F-4D97-AF65-F5344CB8AC3E}">
        <p14:creationId xmlns:p14="http://schemas.microsoft.com/office/powerpoint/2010/main" val="2988008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Liste der Thesen kann um die Vorschläge der SuS ergänzt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20</a:t>
            </a:fld>
            <a:endParaRPr lang="de-DE"/>
          </a:p>
        </p:txBody>
      </p:sp>
    </p:spTree>
    <p:extLst>
      <p:ext uri="{BB962C8B-B14F-4D97-AF65-F5344CB8AC3E}">
        <p14:creationId xmlns:p14="http://schemas.microsoft.com/office/powerpoint/2010/main" val="342818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4</a:t>
            </a:fld>
            <a:endParaRPr lang="de-DE"/>
          </a:p>
        </p:txBody>
      </p:sp>
    </p:spTree>
    <p:extLst>
      <p:ext uri="{BB962C8B-B14F-4D97-AF65-F5344CB8AC3E}">
        <p14:creationId xmlns:p14="http://schemas.microsoft.com/office/powerpoint/2010/main" val="1959156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29F3E6-7A76-4CAB-9C95-AABCC6695628}" type="slidenum">
              <a:rPr kumimoji="0" lang="de-D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de-D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0657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t>
            </a:r>
            <a:r>
              <a:rPr lang="de-DE" dirty="0" err="1"/>
              <a:t>SuS</a:t>
            </a:r>
            <a:r>
              <a:rPr lang="de-DE" dirty="0"/>
              <a:t> entscheiden, welche Sätze richtig bzw. falsch sind. Die Antworten können auf der Folie als richtig oder markiert werden. Klicken Sie dazu mit der rechten Maustaste auf die Folie und wählen Sie „Zeigeroptionen“ &gt; „Stift“ aus.</a:t>
            </a:r>
          </a:p>
        </p:txBody>
      </p:sp>
      <p:sp>
        <p:nvSpPr>
          <p:cNvPr id="4" name="Foliennummernplatzhalter 3"/>
          <p:cNvSpPr>
            <a:spLocks noGrp="1"/>
          </p:cNvSpPr>
          <p:nvPr>
            <p:ph type="sldNum" sz="quarter" idx="5"/>
          </p:nvPr>
        </p:nvSpPr>
        <p:spPr/>
        <p:txBody>
          <a:bodyPr/>
          <a:lstStyle/>
          <a:p>
            <a:fld id="{2D29F3E6-7A76-4CAB-9C95-AABCC6695628}" type="slidenum">
              <a:rPr lang="de-DE" smtClean="0"/>
              <a:t>6</a:t>
            </a:fld>
            <a:endParaRPr lang="de-DE"/>
          </a:p>
        </p:txBody>
      </p:sp>
    </p:spTree>
    <p:extLst>
      <p:ext uri="{BB962C8B-B14F-4D97-AF65-F5344CB8AC3E}">
        <p14:creationId xmlns:p14="http://schemas.microsoft.com/office/powerpoint/2010/main" val="3423560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stilisierten Tassen können auch gegen Bilder der eigenen Tassen getauscht werden.</a:t>
            </a:r>
          </a:p>
          <a:p>
            <a:r>
              <a:rPr lang="de-DE" dirty="0"/>
              <a:t>Die Unterschiede und Gemeinsamkeiten können durch die LK in den Textfeldern eingetragen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7</a:t>
            </a:fld>
            <a:endParaRPr lang="de-DE"/>
          </a:p>
        </p:txBody>
      </p:sp>
    </p:spTree>
    <p:extLst>
      <p:ext uri="{BB962C8B-B14F-4D97-AF65-F5344CB8AC3E}">
        <p14:creationId xmlns:p14="http://schemas.microsoft.com/office/powerpoint/2010/main" val="3728350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Abbildung ist ein Screenshot der </a:t>
            </a:r>
            <a:r>
              <a:rPr lang="de-DE" dirty="0" err="1"/>
              <a:t>LearningApp</a:t>
            </a:r>
            <a:r>
              <a:rPr lang="de-DE" dirty="0"/>
              <a:t>. Für Ihre Sprache müssten Sie einen eigenen Screenshot erstellen. Sie können auf der Folie Signalwörter markieren. Klicken Sie dazu mit der rechten Maustaste auf die Folie und wählen Sie „Zeigeroptionen“ &gt; „Textmarker“ aus. </a:t>
            </a:r>
          </a:p>
        </p:txBody>
      </p:sp>
      <p:sp>
        <p:nvSpPr>
          <p:cNvPr id="4" name="Foliennummernplatzhalter 3"/>
          <p:cNvSpPr>
            <a:spLocks noGrp="1"/>
          </p:cNvSpPr>
          <p:nvPr>
            <p:ph type="sldNum" sz="quarter" idx="5"/>
          </p:nvPr>
        </p:nvSpPr>
        <p:spPr/>
        <p:txBody>
          <a:bodyPr/>
          <a:lstStyle/>
          <a:p>
            <a:fld id="{2D29F3E6-7A76-4CAB-9C95-AABCC6695628}" type="slidenum">
              <a:rPr lang="de-DE" smtClean="0"/>
              <a:t>8</a:t>
            </a:fld>
            <a:endParaRPr lang="de-DE"/>
          </a:p>
        </p:txBody>
      </p:sp>
    </p:spTree>
    <p:extLst>
      <p:ext uri="{BB962C8B-B14F-4D97-AF65-F5344CB8AC3E}">
        <p14:creationId xmlns:p14="http://schemas.microsoft.com/office/powerpoint/2010/main" val="3899763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9</a:t>
            </a:fld>
            <a:endParaRPr lang="de-DE"/>
          </a:p>
        </p:txBody>
      </p:sp>
    </p:spTree>
    <p:extLst>
      <p:ext uri="{BB962C8B-B14F-4D97-AF65-F5344CB8AC3E}">
        <p14:creationId xmlns:p14="http://schemas.microsoft.com/office/powerpoint/2010/main" val="788644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Die Tabelle ist als Bild eingefügt und kann durch ein Textfeld mit treffenden Formulierungen in Ihrer Herkunftssprache ersetzt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10</a:t>
            </a:fld>
            <a:endParaRPr lang="de-DE"/>
          </a:p>
        </p:txBody>
      </p:sp>
    </p:spTree>
    <p:extLst>
      <p:ext uri="{BB962C8B-B14F-4D97-AF65-F5344CB8AC3E}">
        <p14:creationId xmlns:p14="http://schemas.microsoft.com/office/powerpoint/2010/main" val="1072793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entscheiden, welche der drei Definitionen zu dem Operator „erklären“ passt. </a:t>
            </a:r>
          </a:p>
          <a:p>
            <a:r>
              <a:rPr lang="de-DE" dirty="0"/>
              <a:t>Hinweis: Definition 1 („vergleichen“) ist den SuS aus der vorigen Stunde bekannt, Definition 2 („begründen“) trifft hier ganz offensichtlich nicht zu (keine Argumente oder Belege im Film erwähnt).</a:t>
            </a:r>
          </a:p>
        </p:txBody>
      </p:sp>
      <p:sp>
        <p:nvSpPr>
          <p:cNvPr id="4" name="Foliennummernplatzhalter 3"/>
          <p:cNvSpPr>
            <a:spLocks noGrp="1"/>
          </p:cNvSpPr>
          <p:nvPr>
            <p:ph type="sldNum" sz="quarter" idx="5"/>
          </p:nvPr>
        </p:nvSpPr>
        <p:spPr/>
        <p:txBody>
          <a:bodyPr/>
          <a:lstStyle/>
          <a:p>
            <a:fld id="{2D29F3E6-7A76-4CAB-9C95-AABCC6695628}" type="slidenum">
              <a:rPr lang="de-DE" smtClean="0"/>
              <a:t>11</a:t>
            </a:fld>
            <a:endParaRPr lang="de-DE"/>
          </a:p>
        </p:txBody>
      </p:sp>
    </p:spTree>
    <p:extLst>
      <p:ext uri="{BB962C8B-B14F-4D97-AF65-F5344CB8AC3E}">
        <p14:creationId xmlns:p14="http://schemas.microsoft.com/office/powerpoint/2010/main" val="355533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Foto hoch">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4294800"/>
          </a:xfrm>
        </p:spPr>
        <p:txBody>
          <a:bodyPr/>
          <a:lstStyle>
            <a:lvl1pPr marL="0" indent="0">
              <a:buFontTx/>
              <a:buNone/>
              <a:defRPr/>
            </a:lvl1pPr>
          </a:lstStyle>
          <a:p>
            <a:endParaRPr lang="de-DE" dirty="0"/>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264978"/>
            <a:ext cx="11174413" cy="1134512"/>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3421993"/>
            <a:ext cx="11174413" cy="1290637"/>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4744998"/>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20734865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Text und Foto links 2">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0"/>
            <a:ext cx="530701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A5C97B0C-977C-2ED0-BE98-8B65AAAD30D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D56BBACD-FCA7-5782-03AD-1B5A596B265B}"/>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63456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Text und Foto links 3">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5307013"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9BB331C8-60D5-977C-D24E-3608D7F8C8E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861D26E4-E023-8314-8AE6-1E2185C0F96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73178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Text und Foto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71991" y="1949451"/>
            <a:ext cx="2504071"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8189999"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71991" y="3010236"/>
            <a:ext cx="250407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DCAD8C86-79D6-19A9-8ED1-CA5EAD71BE0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2365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Text und Foto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3020400"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8887B44A-BCB4-55E5-ECDC-ABDC1B2076D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0451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Text und Zitat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0"/>
            <a:ext cx="3020400" cy="57708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691755" y="71969"/>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783772" y="5372154"/>
            <a:ext cx="2549590"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440267"/>
            <a:ext cx="2549590" cy="4812868"/>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56510B65-B060-DAB1-4FAF-9AC08A64108C}"/>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18131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Text und Zitat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75653" y="1949451"/>
            <a:ext cx="540040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75653" y="3010236"/>
            <a:ext cx="5400410"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1041404"/>
            <a:ext cx="5292726" cy="472939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720036" y="1605392"/>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1075936" y="4881087"/>
            <a:ext cx="4538217"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1964263"/>
            <a:ext cx="4830382" cy="2822341"/>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1A3CF2BB-6642-3A66-4688-E3D2324179A1}"/>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1883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Text und Themengrafik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506383" y="1949451"/>
            <a:ext cx="716967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506381" y="3010236"/>
            <a:ext cx="716968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35280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A3EBFDFA-4E63-B832-B232-5FB607B75B15}"/>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70281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1"/>
            <a:ext cx="5392185"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010236"/>
            <a:ext cx="5392187"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53064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002E7866-1882-93DC-5ACD-14007A83D400}"/>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704030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 und Themengrafik mittel">
    <p:spTree>
      <p:nvGrpSpPr>
        <p:cNvPr id="1" name=""/>
        <p:cNvGrpSpPr/>
        <p:nvPr/>
      </p:nvGrpSpPr>
      <p:grpSpPr>
        <a:xfrm>
          <a:off x="0" y="0"/>
          <a:ext cx="0" cy="0"/>
          <a:chOff x="0" y="0"/>
          <a:chExt cx="0" cy="0"/>
        </a:xfrm>
      </p:grpSpPr>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1949451"/>
            <a:ext cx="5306400" cy="3821347"/>
          </a:xfrm>
        </p:spPr>
        <p:txBody>
          <a:bodyPr/>
          <a:lstStyle>
            <a:lvl1pPr marL="0" indent="0">
              <a:buFontTx/>
              <a:buNone/>
              <a:defRPr/>
            </a:lvl1pPr>
          </a:lstStyle>
          <a:p>
            <a:endParaRPr lang="de-DE"/>
          </a:p>
        </p:txBody>
      </p:sp>
      <p:sp>
        <p:nvSpPr>
          <p:cNvPr id="4" name="Textplatzhalter 7">
            <a:extLst>
              <a:ext uri="{FF2B5EF4-FFF2-40B4-BE49-F238E27FC236}">
                <a16:creationId xmlns:a16="http://schemas.microsoft.com/office/drawing/2014/main" id="{BADE437F-257C-CC25-58CF-269B5AAFDC17}"/>
              </a:ext>
            </a:extLst>
          </p:cNvPr>
          <p:cNvSpPr>
            <a:spLocks noGrp="1"/>
          </p:cNvSpPr>
          <p:nvPr>
            <p:ph type="body" sz="quarter" idx="14"/>
          </p:nvPr>
        </p:nvSpPr>
        <p:spPr>
          <a:xfrm>
            <a:off x="6283875" y="1949452"/>
            <a:ext cx="5392187" cy="4229098"/>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itel 1">
            <a:extLst>
              <a:ext uri="{FF2B5EF4-FFF2-40B4-BE49-F238E27FC236}">
                <a16:creationId xmlns:a16="http://schemas.microsoft.com/office/drawing/2014/main" id="{EA3EA077-4F97-DCAD-0B5A-DC8FDE5AAC11}"/>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4AF9F158-8F60-24D9-34E9-279F019CB7C2}"/>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0148014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und Themengrafik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88464" y="1949451"/>
            <a:ext cx="248759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88464" y="3010236"/>
            <a:ext cx="248759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8211600" cy="5770800"/>
          </a:xfrm>
        </p:spPr>
        <p:txBody>
          <a:bodyPr/>
          <a:lstStyle>
            <a:lvl1pPr marL="0" indent="0">
              <a:buFontTx/>
              <a:buNone/>
              <a:defRPr/>
            </a:lvl1pPr>
          </a:lstStyle>
          <a:p>
            <a:endParaRPr lang="de-DE" dirty="0"/>
          </a:p>
        </p:txBody>
      </p:sp>
      <p:sp>
        <p:nvSpPr>
          <p:cNvPr id="5" name="Foliennummernplatzhalter 5">
            <a:extLst>
              <a:ext uri="{FF2B5EF4-FFF2-40B4-BE49-F238E27FC236}">
                <a16:creationId xmlns:a16="http://schemas.microsoft.com/office/drawing/2014/main" id="{B95126F1-C19E-2BE0-54A7-9F4B940834D8}"/>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978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560016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piteltrennseite Foto hoch">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1DEEA9A8-099C-6433-9A2B-353B2D949328}"/>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14" name="Titel 1">
            <a:extLst>
              <a:ext uri="{FF2B5EF4-FFF2-40B4-BE49-F238E27FC236}">
                <a16:creationId xmlns:a16="http://schemas.microsoft.com/office/drawing/2014/main" id="{53274A55-5F38-EA0F-53BB-9631B7F9E690}"/>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Tree>
    <p:extLst>
      <p:ext uri="{BB962C8B-B14F-4D97-AF65-F5344CB8AC3E}">
        <p14:creationId xmlns:p14="http://schemas.microsoft.com/office/powerpoint/2010/main" val="3663841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apiteltrennseite Foto niedr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5" name="Bildplatzhalter 4">
            <a:extLst>
              <a:ext uri="{FF2B5EF4-FFF2-40B4-BE49-F238E27FC236}">
                <a16:creationId xmlns:a16="http://schemas.microsoft.com/office/drawing/2014/main" id="{708F6D54-3EF5-633B-76E0-8EE13A352583}"/>
              </a:ext>
            </a:extLst>
          </p:cNvPr>
          <p:cNvSpPr>
            <a:spLocks noGrp="1"/>
          </p:cNvSpPr>
          <p:nvPr>
            <p:ph type="pic" sz="quarter" idx="10"/>
          </p:nvPr>
        </p:nvSpPr>
        <p:spPr>
          <a:xfrm>
            <a:off x="0" y="1520825"/>
            <a:ext cx="12193200" cy="1594908"/>
          </a:xfrm>
        </p:spPr>
        <p:txBody>
          <a:bodyPr/>
          <a:lstStyle>
            <a:lvl1pPr marL="0" indent="0">
              <a:buFontTx/>
              <a:buNone/>
              <a:defRPr/>
            </a:lvl1pPr>
          </a:lstStyle>
          <a:p>
            <a:endParaRPr lang="de-DE" dirty="0"/>
          </a:p>
        </p:txBody>
      </p:sp>
      <p:sp>
        <p:nvSpPr>
          <p:cNvPr id="6" name="Foliennummernplatzhalter 5">
            <a:extLst>
              <a:ext uri="{FF2B5EF4-FFF2-40B4-BE49-F238E27FC236}">
                <a16:creationId xmlns:a16="http://schemas.microsoft.com/office/drawing/2014/main" id="{18C6F726-A933-6FCC-B353-CB720558AA13}"/>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585395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apiteltrennseite schlich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4" name="Rechteck 3">
            <a:extLst>
              <a:ext uri="{FF2B5EF4-FFF2-40B4-BE49-F238E27FC236}">
                <a16:creationId xmlns:a16="http://schemas.microsoft.com/office/drawing/2014/main" id="{1C1B953F-807C-28F0-5267-7D8217B74673}"/>
              </a:ext>
            </a:extLst>
          </p:cNvPr>
          <p:cNvSpPr/>
          <p:nvPr userDrawn="1"/>
        </p:nvSpPr>
        <p:spPr>
          <a:xfrm>
            <a:off x="0" y="1520825"/>
            <a:ext cx="12193200" cy="15948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oliennummernplatzhalter 5">
            <a:extLst>
              <a:ext uri="{FF2B5EF4-FFF2-40B4-BE49-F238E27FC236}">
                <a16:creationId xmlns:a16="http://schemas.microsoft.com/office/drawing/2014/main" id="{26D0AD94-5ADC-9983-01D7-6ED5BCA61FED}"/>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154968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40BD44-8B7F-1263-10F2-A1F655AF4845}"/>
              </a:ext>
            </a:extLst>
          </p:cNvPr>
          <p:cNvSpPr>
            <a:spLocks noGrp="1"/>
          </p:cNvSpPr>
          <p:nvPr>
            <p:ph type="title"/>
          </p:nvPr>
        </p:nvSpPr>
        <p:spPr>
          <a:xfrm>
            <a:off x="501650" y="404813"/>
            <a:ext cx="8848827" cy="980469"/>
          </a:xfrm>
        </p:spPr>
        <p:txBody>
          <a:bodyPr/>
          <a:lstStyle/>
          <a:p>
            <a:r>
              <a:rPr lang="de-DE" dirty="0"/>
              <a:t>Mastertitelformat bearbeiten</a:t>
            </a:r>
          </a:p>
        </p:txBody>
      </p:sp>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559854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2" name="Bildplatzhalter 16">
            <a:extLst>
              <a:ext uri="{FF2B5EF4-FFF2-40B4-BE49-F238E27FC236}">
                <a16:creationId xmlns:a16="http://schemas.microsoft.com/office/drawing/2014/main" id="{30142EE7-EE2B-B1E0-4899-A1DBCFD4DEEE}"/>
              </a:ext>
            </a:extLst>
          </p:cNvPr>
          <p:cNvSpPr>
            <a:spLocks noGrp="1"/>
          </p:cNvSpPr>
          <p:nvPr>
            <p:ph type="pic" sz="quarter" idx="15"/>
          </p:nvPr>
        </p:nvSpPr>
        <p:spPr>
          <a:xfrm>
            <a:off x="0" y="1534075"/>
            <a:ext cx="12192000" cy="4799603"/>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17D41E81-DEB1-A73D-DDDA-10199F450486}"/>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
        <p:nvSpPr>
          <p:cNvPr id="9" name="Foliennummernplatzhalter 5">
            <a:extLst>
              <a:ext uri="{FF2B5EF4-FFF2-40B4-BE49-F238E27FC236}">
                <a16:creationId xmlns:a16="http://schemas.microsoft.com/office/drawing/2014/main" id="{ECC48001-745F-0DFF-9F18-568E6024AE3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9929742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2"/>
            <a:ext cx="5392185" cy="1105982"/>
          </a:xfrm>
        </p:spPr>
        <p:txBody>
          <a:bodyPr/>
          <a:lstStyle>
            <a:lvl1pPr>
              <a:lnSpc>
                <a:spcPts val="3000"/>
              </a:lnSpc>
              <a:defRPr sz="20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214393"/>
            <a:ext cx="5392187" cy="2522953"/>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Bildplatzhalter 16">
            <a:extLst>
              <a:ext uri="{FF2B5EF4-FFF2-40B4-BE49-F238E27FC236}">
                <a16:creationId xmlns:a16="http://schemas.microsoft.com/office/drawing/2014/main" id="{FC2A39BD-1310-12AC-AEBB-595D2D398D25}"/>
              </a:ext>
            </a:extLst>
          </p:cNvPr>
          <p:cNvSpPr>
            <a:spLocks noGrp="1"/>
          </p:cNvSpPr>
          <p:nvPr>
            <p:ph type="pic" sz="quarter" idx="15"/>
          </p:nvPr>
        </p:nvSpPr>
        <p:spPr>
          <a:xfrm>
            <a:off x="501650" y="1949450"/>
            <a:ext cx="5306400" cy="3821349"/>
          </a:xfrm>
        </p:spPr>
        <p:txBody>
          <a:bodyPr/>
          <a:lstStyle>
            <a:lvl1pPr marL="0" indent="0">
              <a:buFontTx/>
              <a:buNone/>
              <a:defRPr/>
            </a:lvl1pPr>
          </a:lstStyle>
          <a:p>
            <a:endParaRPr lang="de-DE"/>
          </a:p>
        </p:txBody>
      </p:sp>
      <p:sp>
        <p:nvSpPr>
          <p:cNvPr id="6" name="Foliennummernplatzhalter 5">
            <a:extLst>
              <a:ext uri="{FF2B5EF4-FFF2-40B4-BE49-F238E27FC236}">
                <a16:creationId xmlns:a16="http://schemas.microsoft.com/office/drawing/2014/main" id="{72E3AA0D-C25D-7892-3520-AB1739A6402D}"/>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5676981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6940652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9" name="Gerade Verbindung 8">
            <a:extLst>
              <a:ext uri="{FF2B5EF4-FFF2-40B4-BE49-F238E27FC236}">
                <a16:creationId xmlns:a16="http://schemas.microsoft.com/office/drawing/2014/main" id="{A652A07C-6CAC-11A1-18B0-3554D0EC700A}"/>
              </a:ext>
            </a:extLst>
          </p:cNvPr>
          <p:cNvCxnSpPr/>
          <p:nvPr userDrawn="1"/>
        </p:nvCxnSpPr>
        <p:spPr>
          <a:xfrm>
            <a:off x="0" y="6328621"/>
            <a:ext cx="12192000" cy="0"/>
          </a:xfrm>
          <a:prstGeom prst="line">
            <a:avLst/>
          </a:prstGeom>
          <a:ln w="635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813191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7DA36E-B139-4103-9319-97D429A4380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0A15676-E357-4E25-BA3B-C0CDB34C3B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6" name="Foliennummernplatzhalter 5">
            <a:extLst>
              <a:ext uri="{FF2B5EF4-FFF2-40B4-BE49-F238E27FC236}">
                <a16:creationId xmlns:a16="http://schemas.microsoft.com/office/drawing/2014/main" id="{BEF350B6-36DF-4230-ACE3-6B9D9F158AB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447840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5CA078-186C-4E45-B963-5EC48E31138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07F250-EE62-4FD4-AFFD-449348777C4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84C190BC-0DD4-4348-8962-0021507A40A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110780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Foto niedrig">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12700" y="1505615"/>
            <a:ext cx="12193200" cy="11988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708250"/>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49" y="3324661"/>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5425200"/>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35218819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DE14E-4A06-4613-903E-9667EDA9FE2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026B17-A58D-4303-8518-C7BEA22883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6" name="Foliennummernplatzhalter 5">
            <a:extLst>
              <a:ext uri="{FF2B5EF4-FFF2-40B4-BE49-F238E27FC236}">
                <a16:creationId xmlns:a16="http://schemas.microsoft.com/office/drawing/2014/main" id="{3C8CC667-B28A-4350-ACF9-082C23543B3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0240632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9481FA-96CE-43F2-A482-9367B25B84F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6C94D21-3B28-41FE-822C-40BB157E35B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02F0805-580F-465A-AC93-5B108069184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2FE6C3C0-2CEB-423C-AE88-54019A059D09}"/>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942012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F994D1-BD7D-4E8B-8E45-2B74F64184A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6C92979-1196-472A-954E-C48F076585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EB121C8-A31C-412B-BCDB-6C42E8304A2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BF2D3D1-96B8-4BA2-B528-2F146EDD0E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D54196A-7163-4981-B25A-87DA3C0378D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8">
            <a:extLst>
              <a:ext uri="{FF2B5EF4-FFF2-40B4-BE49-F238E27FC236}">
                <a16:creationId xmlns:a16="http://schemas.microsoft.com/office/drawing/2014/main" id="{D43C2714-F151-42E3-86E8-22F822921D73}"/>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2282887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BF41A7-DCAF-43AE-9342-87B7E1478358}"/>
              </a:ext>
            </a:extLst>
          </p:cNvPr>
          <p:cNvSpPr>
            <a:spLocks noGrp="1"/>
          </p:cNvSpPr>
          <p:nvPr>
            <p:ph type="title"/>
          </p:nvPr>
        </p:nvSpPr>
        <p:spPr/>
        <p:txBody>
          <a:bodyPr/>
          <a:lstStyle/>
          <a:p>
            <a:r>
              <a:rPr lang="de-DE"/>
              <a:t>Mastertitelformat bearbeiten</a:t>
            </a:r>
          </a:p>
        </p:txBody>
      </p:sp>
      <p:sp>
        <p:nvSpPr>
          <p:cNvPr id="5" name="Foliennummernplatzhalter 4">
            <a:extLst>
              <a:ext uri="{FF2B5EF4-FFF2-40B4-BE49-F238E27FC236}">
                <a16:creationId xmlns:a16="http://schemas.microsoft.com/office/drawing/2014/main" id="{4FF4EAA3-427E-4BB3-B1DC-943389E1F31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2086916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4DDA7404-E608-452F-AEAB-57D39C69E69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42678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5F5139-63CE-45EA-9740-F05946BF214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EFA1C3A-37AB-436F-BB03-4A8E2AEE53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19C67E1-6D2B-4702-BD47-90ACAB1226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6E11C393-41A9-46AC-8839-70E16039C93B}"/>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300345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C674B2-85C6-40CD-A70C-6173575F8F9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ECC382E-7A8A-4B93-BD4D-30A00BAA56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5E277D8-FA24-48FF-8A3E-C30BE613A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7C4EA23C-2BC7-49A7-B068-F19FCB35BE8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5045039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59F01-809B-48CD-A0D5-FB33844BAED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257BB07-7FD5-4AC3-8116-1EFB7A41EC0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4D87BC95-E67C-486F-B6AE-B88ED8A7825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873533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8F81FAF-C65D-4398-978D-D927A11C6C4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8F8FFFA-7BF3-4DE4-8111-34F0C0762C4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3E1472DD-DA32-48BD-93AF-E441EAEFE0A6}"/>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2974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pic>
        <p:nvPicPr>
          <p:cNvPr id="8" name="Grafik 7">
            <a:extLst>
              <a:ext uri="{FF2B5EF4-FFF2-40B4-BE49-F238E27FC236}">
                <a16:creationId xmlns:a16="http://schemas.microsoft.com/office/drawing/2014/main" id="{A5DF8F4E-3995-4C27-A306-B3E8555817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6990" y="437754"/>
            <a:ext cx="2075930" cy="765804"/>
          </a:xfrm>
          <a:prstGeom prst="rect">
            <a:avLst/>
          </a:prstGeom>
        </p:spPr>
      </p:pic>
    </p:spTree>
    <p:extLst>
      <p:ext uri="{BB962C8B-B14F-4D97-AF65-F5344CB8AC3E}">
        <p14:creationId xmlns:p14="http://schemas.microsoft.com/office/powerpoint/2010/main" val="3967540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4B36634A-FEDB-4822-83A2-3AB414521E94}"/>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7A8AE5A6-9AFB-1B02-1128-23F6455761CE}"/>
              </a:ext>
            </a:extLst>
          </p:cNvPr>
          <p:cNvSpPr>
            <a:spLocks noGrp="1"/>
          </p:cNvSpPr>
          <p:nvPr>
            <p:ph type="sldNum" sz="quarter" idx="4"/>
          </p:nvPr>
        </p:nvSpPr>
        <p:spPr>
          <a:xfrm>
            <a:off x="10864886" y="6356350"/>
            <a:ext cx="811177"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41220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Diagramm">
    <p:spTree>
      <p:nvGrpSpPr>
        <p:cNvPr id="1" name=""/>
        <p:cNvGrpSpPr/>
        <p:nvPr/>
      </p:nvGrpSpPr>
      <p:grpSpPr>
        <a:xfrm>
          <a:off x="0" y="0"/>
          <a:ext cx="0" cy="0"/>
          <a:chOff x="0" y="0"/>
          <a:chExt cx="0" cy="0"/>
        </a:xfrm>
      </p:grpSpPr>
      <p:sp>
        <p:nvSpPr>
          <p:cNvPr id="5" name="Diagrammplatzhalter 4">
            <a:extLst>
              <a:ext uri="{FF2B5EF4-FFF2-40B4-BE49-F238E27FC236}">
                <a16:creationId xmlns:a16="http://schemas.microsoft.com/office/drawing/2014/main" id="{2ED83E2A-CFFD-522F-22AB-EC25E195936D}"/>
              </a:ext>
            </a:extLst>
          </p:cNvPr>
          <p:cNvSpPr>
            <a:spLocks noGrp="1"/>
          </p:cNvSpPr>
          <p:nvPr>
            <p:ph type="chart" sz="quarter" idx="10"/>
          </p:nvPr>
        </p:nvSpPr>
        <p:spPr>
          <a:xfrm>
            <a:off x="501650" y="1520825"/>
            <a:ext cx="11174411" cy="4657725"/>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C15044EB-8B66-1EDE-BB31-196FEC989DA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2AEB5777-F123-3219-AFA8-D45D660B95B0}"/>
              </a:ext>
            </a:extLst>
          </p:cNvPr>
          <p:cNvSpPr>
            <a:spLocks noGrp="1"/>
          </p:cNvSpPr>
          <p:nvPr>
            <p:ph type="sldNum" sz="quarter" idx="4"/>
          </p:nvPr>
        </p:nvSpPr>
        <p:spPr>
          <a:xfrm>
            <a:off x="10854086" y="6356350"/>
            <a:ext cx="8219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dirty="0"/>
          </a:p>
        </p:txBody>
      </p:sp>
    </p:spTree>
    <p:extLst>
      <p:ext uri="{BB962C8B-B14F-4D97-AF65-F5344CB8AC3E}">
        <p14:creationId xmlns:p14="http://schemas.microsoft.com/office/powerpoint/2010/main" val="414624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SubHeadline und 1 Textfe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11174413"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11174413" cy="448033"/>
          </a:xfrm>
        </p:spPr>
        <p:txBody>
          <a:bodyPr anchor="t"/>
          <a:lstStyle>
            <a:lvl1pPr marL="0" indent="0">
              <a:spcBef>
                <a:spcPts val="0"/>
              </a:spcBef>
              <a:buNone/>
              <a:defRPr sz="22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itel 1">
            <a:extLst>
              <a:ext uri="{FF2B5EF4-FFF2-40B4-BE49-F238E27FC236}">
                <a16:creationId xmlns:a16="http://schemas.microsoft.com/office/drawing/2014/main" id="{717689A4-CC63-B194-725C-0988FC2B15D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A86AAD16-D116-D072-C76A-63ECE2375446}"/>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902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SubHeadline und 2 Textfelder">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5305725"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5305725" cy="448033"/>
          </a:xfrm>
        </p:spPr>
        <p:txBody>
          <a:bodyPr anchor="t"/>
          <a:lstStyle>
            <a:lvl1pPr marL="0" indent="0">
              <a:spcBef>
                <a:spcPts val="0"/>
              </a:spcBef>
              <a:buNone/>
              <a:defRPr sz="20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extplatzhalter 7">
            <a:extLst>
              <a:ext uri="{FF2B5EF4-FFF2-40B4-BE49-F238E27FC236}">
                <a16:creationId xmlns:a16="http://schemas.microsoft.com/office/drawing/2014/main" id="{575DB228-7C43-CC40-CE5C-00420182D7F6}"/>
              </a:ext>
            </a:extLst>
          </p:cNvPr>
          <p:cNvSpPr>
            <a:spLocks noGrp="1"/>
          </p:cNvSpPr>
          <p:nvPr>
            <p:ph type="body" sz="quarter" idx="14"/>
          </p:nvPr>
        </p:nvSpPr>
        <p:spPr>
          <a:xfrm>
            <a:off x="6448689" y="1951038"/>
            <a:ext cx="5220000" cy="422751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itel 1">
            <a:extLst>
              <a:ext uri="{FF2B5EF4-FFF2-40B4-BE49-F238E27FC236}">
                <a16:creationId xmlns:a16="http://schemas.microsoft.com/office/drawing/2014/main" id="{E3B594D2-329F-16D7-EF75-1CFFD3699E5E}"/>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F1D5CBC5-B590-D04E-3A2A-677B3F3763B1}"/>
              </a:ext>
            </a:extLst>
          </p:cNvPr>
          <p:cNvSpPr>
            <a:spLocks noGrp="1"/>
          </p:cNvSpPr>
          <p:nvPr>
            <p:ph type="sldNum" sz="quarter" idx="4"/>
          </p:nvPr>
        </p:nvSpPr>
        <p:spPr>
          <a:xfrm>
            <a:off x="10854588" y="6356350"/>
            <a:ext cx="814101"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721794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Text und Foto links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0" y="0"/>
            <a:ext cx="580866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10770416-FA7D-88B8-0DCB-33B1ADBA4041}"/>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5133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2.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9EACBEF5-6BD7-6EA1-8FDB-0BED8CB37BFE}"/>
              </a:ext>
            </a:extLst>
          </p:cNvPr>
          <p:cNvSpPr/>
          <p:nvPr userDrawn="1"/>
        </p:nvSpPr>
        <p:spPr>
          <a:xfrm>
            <a:off x="0" y="1529821"/>
            <a:ext cx="12192000" cy="47988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Textplatzhalter 2">
            <a:extLst>
              <a:ext uri="{FF2B5EF4-FFF2-40B4-BE49-F238E27FC236}">
                <a16:creationId xmlns:a16="http://schemas.microsoft.com/office/drawing/2014/main" id="{4FFE9A52-5ED3-633F-0D8B-095F5231D308}"/>
              </a:ext>
            </a:extLst>
          </p:cNvPr>
          <p:cNvSpPr>
            <a:spLocks noGrp="1"/>
          </p:cNvSpPr>
          <p:nvPr>
            <p:ph type="body" idx="1"/>
          </p:nvPr>
        </p:nvSpPr>
        <p:spPr>
          <a:xfrm>
            <a:off x="501650" y="1951038"/>
            <a:ext cx="11174413" cy="4227512"/>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FE3C1B1D-F5F8-10FA-B3EE-7A64258120DF}"/>
              </a:ext>
            </a:extLst>
          </p:cNvPr>
          <p:cNvSpPr>
            <a:spLocks noGrp="1"/>
          </p:cNvSpPr>
          <p:nvPr>
            <p:ph type="sldNum" sz="quarter" idx="4"/>
          </p:nvPr>
        </p:nvSpPr>
        <p:spPr>
          <a:xfrm>
            <a:off x="10854085" y="6356350"/>
            <a:ext cx="836266" cy="365125"/>
          </a:xfrm>
          <a:prstGeom prst="rect">
            <a:avLst/>
          </a:prstGeom>
        </p:spPr>
        <p:txBody>
          <a:bodyPr vert="horz" lIns="0" tIns="0" rIns="0" bIns="0" rtlCol="0" anchor="ctr"/>
          <a:lstStyle>
            <a:lvl1pPr algn="r">
              <a:defRPr sz="1000">
                <a:solidFill>
                  <a:schemeClr val="tx1"/>
                </a:solidFill>
                <a:latin typeface="Arial" panose="020B0604020202020204" pitchFamily="34" charset="0"/>
                <a:cs typeface="Arial" panose="020B0604020202020204" pitchFamily="34" charset="0"/>
              </a:defRPr>
            </a:lvl1pPr>
          </a:lstStyle>
          <a:p>
            <a:fld id="{BD55EF62-6C11-432A-B6B1-8FDA77A7568D}" type="slidenum">
              <a:rPr lang="de-DE" smtClean="0"/>
              <a:pPr/>
              <a:t>‹Nr.›</a:t>
            </a:fld>
            <a:endParaRPr lang="de-DE" dirty="0"/>
          </a:p>
        </p:txBody>
      </p:sp>
      <p:sp>
        <p:nvSpPr>
          <p:cNvPr id="2" name="Titelplatzhalter 1">
            <a:extLst>
              <a:ext uri="{FF2B5EF4-FFF2-40B4-BE49-F238E27FC236}">
                <a16:creationId xmlns:a16="http://schemas.microsoft.com/office/drawing/2014/main" id="{B5666428-0C24-1316-EF27-5CDEA5CD5330}"/>
              </a:ext>
            </a:extLst>
          </p:cNvPr>
          <p:cNvSpPr>
            <a:spLocks noGrp="1"/>
          </p:cNvSpPr>
          <p:nvPr>
            <p:ph type="title"/>
          </p:nvPr>
        </p:nvSpPr>
        <p:spPr>
          <a:xfrm>
            <a:off x="501650" y="403200"/>
            <a:ext cx="8848827" cy="980469"/>
          </a:xfrm>
          <a:prstGeom prst="rect">
            <a:avLst/>
          </a:prstGeom>
        </p:spPr>
        <p:txBody>
          <a:bodyPr vert="horz" lIns="0" tIns="0" rIns="0" bIns="0" rtlCol="0" anchor="t" anchorCtr="0">
            <a:noAutofit/>
          </a:bodyPr>
          <a:lstStyle/>
          <a:p>
            <a:r>
              <a:rPr lang="de-DE" dirty="0"/>
              <a:t>Mastertitelformat </a:t>
            </a:r>
            <a:br>
              <a:rPr lang="de-DE" dirty="0"/>
            </a:br>
            <a:r>
              <a:rPr lang="de-DE" dirty="0"/>
              <a:t>bearbeiten</a:t>
            </a:r>
          </a:p>
        </p:txBody>
      </p:sp>
      <p:pic>
        <p:nvPicPr>
          <p:cNvPr id="10" name="Grafik 9">
            <a:extLst>
              <a:ext uri="{FF2B5EF4-FFF2-40B4-BE49-F238E27FC236}">
                <a16:creationId xmlns:a16="http://schemas.microsoft.com/office/drawing/2014/main" id="{72D3664B-F5F9-4D30-9115-95925EAC1B32}"/>
              </a:ext>
            </a:extLst>
          </p:cNvPr>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324224" y="6342861"/>
            <a:ext cx="1264683" cy="466538"/>
          </a:xfrm>
          <a:prstGeom prst="rect">
            <a:avLst/>
          </a:prstGeom>
        </p:spPr>
      </p:pic>
    </p:spTree>
    <p:extLst>
      <p:ext uri="{BB962C8B-B14F-4D97-AF65-F5344CB8AC3E}">
        <p14:creationId xmlns:p14="http://schemas.microsoft.com/office/powerpoint/2010/main" val="21420344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80" r:id="rId4"/>
    <p:sldLayoutId id="2147483650" r:id="rId5"/>
    <p:sldLayoutId id="2147483674"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5" r:id="rId16"/>
    <p:sldLayoutId id="2147483676" r:id="rId17"/>
    <p:sldLayoutId id="2147483678" r:id="rId18"/>
    <p:sldLayoutId id="2147483677" r:id="rId19"/>
    <p:sldLayoutId id="2147483671" r:id="rId20"/>
    <p:sldLayoutId id="2147483672" r:id="rId21"/>
    <p:sldLayoutId id="2147483673" r:id="rId22"/>
    <p:sldLayoutId id="2147483654" r:id="rId23"/>
    <p:sldLayoutId id="2147483655" r:id="rId24"/>
    <p:sldLayoutId id="2147483679" r:id="rId25"/>
    <p:sldLayoutId id="2147483683" r:id="rId26"/>
    <p:sldLayoutId id="2147483684" r:id="rId27"/>
  </p:sldLayoutIdLst>
  <p:hf hdr="0"/>
  <p:txStyles>
    <p:title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p:titleStyle>
    <p:bodyStyle>
      <a:lvl1pPr marL="324000" indent="-3240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48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72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296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20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8" userDrawn="1">
          <p15:clr>
            <a:srgbClr val="F26B43"/>
          </p15:clr>
        </p15:guide>
        <p15:guide id="2" pos="4058" userDrawn="1">
          <p15:clr>
            <a:srgbClr val="F26B43"/>
          </p15:clr>
        </p15:guide>
        <p15:guide id="3" orient="horz" pos="255" userDrawn="1">
          <p15:clr>
            <a:srgbClr val="F26B43"/>
          </p15:clr>
        </p15:guide>
        <p15:guide id="4" pos="7355" userDrawn="1">
          <p15:clr>
            <a:srgbClr val="F26B43"/>
          </p15:clr>
        </p15:guide>
        <p15:guide id="5" orient="horz" pos="3986" userDrawn="1">
          <p15:clr>
            <a:srgbClr val="F26B43"/>
          </p15:clr>
        </p15:guide>
        <p15:guide id="6" orient="horz" pos="3892" userDrawn="1">
          <p15:clr>
            <a:srgbClr val="F26B43"/>
          </p15:clr>
        </p15:guide>
        <p15:guide id="7" orient="horz" pos="1229" userDrawn="1">
          <p15:clr>
            <a:srgbClr val="F26B43"/>
          </p15:clr>
        </p15:guide>
        <p15:guide id="9" pos="316" userDrawn="1">
          <p15:clr>
            <a:srgbClr val="F26B43"/>
          </p15:clr>
        </p15:guide>
        <p15:guide id="10" pos="365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1D8ECE8-7894-4218-AA1E-B4CC60C19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55D27B4-1548-4407-8D6A-2C170DC589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AF5CFB00-FDB9-44C8-A4DA-BA7CD89183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F4943-4518-45FC-A461-0E00BDB42489}" type="slidenum">
              <a:rPr lang="de-DE" smtClean="0"/>
              <a:t>‹Nr.›</a:t>
            </a:fld>
            <a:endParaRPr lang="de-DE"/>
          </a:p>
        </p:txBody>
      </p:sp>
    </p:spTree>
    <p:extLst>
      <p:ext uri="{BB962C8B-B14F-4D97-AF65-F5344CB8AC3E}">
        <p14:creationId xmlns:p14="http://schemas.microsoft.com/office/powerpoint/2010/main" val="113907283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55A162DC-3AC6-2CCD-D367-05B640416049}"/>
              </a:ext>
            </a:extLst>
          </p:cNvPr>
          <p:cNvSpPr>
            <a:spLocks noGrp="1"/>
          </p:cNvSpPr>
          <p:nvPr>
            <p:ph type="ctrTitle"/>
          </p:nvPr>
        </p:nvSpPr>
        <p:spPr/>
        <p:txBody>
          <a:bodyPr/>
          <a:lstStyle/>
          <a:p>
            <a:r>
              <a:rPr lang="de-DE" dirty="0"/>
              <a:t>HSU </a:t>
            </a:r>
            <a:r>
              <a:rPr lang="sr-Cyrl-RS" dirty="0"/>
              <a:t>дигитални</a:t>
            </a:r>
            <a:endParaRPr lang="de-DE" dirty="0"/>
          </a:p>
        </p:txBody>
      </p:sp>
      <p:sp>
        <p:nvSpPr>
          <p:cNvPr id="4" name="Untertitel 3">
            <a:extLst>
              <a:ext uri="{FF2B5EF4-FFF2-40B4-BE49-F238E27FC236}">
                <a16:creationId xmlns:a16="http://schemas.microsoft.com/office/drawing/2014/main" id="{5CF4E88B-3D69-ABFE-14FF-1E4EBACE0155}"/>
              </a:ext>
            </a:extLst>
          </p:cNvPr>
          <p:cNvSpPr>
            <a:spLocks noGrp="1"/>
          </p:cNvSpPr>
          <p:nvPr>
            <p:ph type="subTitle" idx="1"/>
          </p:nvPr>
        </p:nvSpPr>
        <p:spPr>
          <a:xfrm>
            <a:off x="490633" y="4603328"/>
            <a:ext cx="11174413" cy="907253"/>
          </a:xfrm>
        </p:spPr>
        <p:txBody>
          <a:bodyPr/>
          <a:lstStyle/>
          <a:p>
            <a:r>
              <a:rPr lang="ru-RU" dirty="0"/>
              <a:t>Пратећа презентација за план часа </a:t>
            </a:r>
            <a:endParaRPr lang="de-DE" dirty="0"/>
          </a:p>
          <a:p>
            <a:r>
              <a:rPr lang="ru-RU" dirty="0"/>
              <a:t>"Разумевање и коришћење оператора"</a:t>
            </a:r>
            <a:endParaRPr lang="de-DE" dirty="0"/>
          </a:p>
        </p:txBody>
      </p:sp>
      <p:sp>
        <p:nvSpPr>
          <p:cNvPr id="9" name="Rechteck 8">
            <a:extLst>
              <a:ext uri="{FF2B5EF4-FFF2-40B4-BE49-F238E27FC236}">
                <a16:creationId xmlns:a16="http://schemas.microsoft.com/office/drawing/2014/main" id="{35C5390C-86B3-4F2E-9D52-050D4A846981}"/>
              </a:ext>
            </a:extLst>
          </p:cNvPr>
          <p:cNvSpPr/>
          <p:nvPr/>
        </p:nvSpPr>
        <p:spPr>
          <a:xfrm>
            <a:off x="0" y="1523024"/>
            <a:ext cx="2039112" cy="1787104"/>
          </a:xfrm>
          <a:prstGeom prst="rect">
            <a:avLst/>
          </a:prstGeom>
          <a:solidFill>
            <a:srgbClr val="E75112"/>
          </a:solidFill>
          <a:ln w="3175">
            <a:solidFill>
              <a:srgbClr val="EF8659"/>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0" name="Rechteck 9">
            <a:extLst>
              <a:ext uri="{FF2B5EF4-FFF2-40B4-BE49-F238E27FC236}">
                <a16:creationId xmlns:a16="http://schemas.microsoft.com/office/drawing/2014/main" id="{14D235E5-B343-40D4-9ECB-46EA6395DF0C}"/>
              </a:ext>
            </a:extLst>
          </p:cNvPr>
          <p:cNvSpPr/>
          <p:nvPr/>
        </p:nvSpPr>
        <p:spPr>
          <a:xfrm>
            <a:off x="10405872" y="1523024"/>
            <a:ext cx="1786128" cy="1787103"/>
          </a:xfrm>
          <a:prstGeom prst="rect">
            <a:avLst/>
          </a:prstGeom>
          <a:solidFill>
            <a:srgbClr val="E75112"/>
          </a:solidFill>
          <a:ln w="3175">
            <a:solidFill>
              <a:srgbClr val="E75112"/>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pic>
        <p:nvPicPr>
          <p:cNvPr id="5" name="Grafik 4">
            <a:extLst>
              <a:ext uri="{FF2B5EF4-FFF2-40B4-BE49-F238E27FC236}">
                <a16:creationId xmlns:a16="http://schemas.microsoft.com/office/drawing/2014/main" id="{DD2378CC-C8D8-43DE-B3E0-7E298BAB1730}"/>
              </a:ext>
            </a:extLst>
          </p:cNvPr>
          <p:cNvPicPr>
            <a:picLocks noChangeAspect="1"/>
          </p:cNvPicPr>
          <p:nvPr/>
        </p:nvPicPr>
        <p:blipFill>
          <a:blip r:embed="rId2"/>
          <a:stretch>
            <a:fillRect/>
          </a:stretch>
        </p:blipFill>
        <p:spPr>
          <a:xfrm>
            <a:off x="0" y="1523024"/>
            <a:ext cx="12192000" cy="2252593"/>
          </a:xfrm>
          <a:prstGeom prst="rect">
            <a:avLst/>
          </a:prstGeom>
        </p:spPr>
      </p:pic>
    </p:spTree>
    <p:extLst>
      <p:ext uri="{BB962C8B-B14F-4D97-AF65-F5344CB8AC3E}">
        <p14:creationId xmlns:p14="http://schemas.microsoft.com/office/powerpoint/2010/main" val="144915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az-Cyrl-AZ" sz="3600" dirty="0"/>
              <a:t>Лекција</a:t>
            </a:r>
            <a:r>
              <a:rPr lang="de-DE" sz="3600" dirty="0"/>
              <a:t>: „</a:t>
            </a:r>
            <a:r>
              <a:rPr lang="sr-Cyrl-RS" sz="3600" dirty="0"/>
              <a:t>поређење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10</a:t>
            </a:fld>
            <a:endParaRPr lang="de-DE" dirty="0"/>
          </a:p>
        </p:txBody>
      </p:sp>
      <p:sp>
        <p:nvSpPr>
          <p:cNvPr id="5" name="Textplatzhalter 4">
            <a:extLst>
              <a:ext uri="{FF2B5EF4-FFF2-40B4-BE49-F238E27FC236}">
                <a16:creationId xmlns:a16="http://schemas.microsoft.com/office/drawing/2014/main" id="{25652029-733E-4107-B7E5-83BF509D8056}"/>
              </a:ext>
            </a:extLst>
          </p:cNvPr>
          <p:cNvSpPr>
            <a:spLocks noGrp="1"/>
          </p:cNvSpPr>
          <p:nvPr>
            <p:ph type="body" sz="quarter" idx="14"/>
          </p:nvPr>
        </p:nvSpPr>
        <p:spPr>
          <a:xfrm>
            <a:off x="501649" y="1693164"/>
            <a:ext cx="11377161" cy="3650623"/>
          </a:xfrm>
        </p:spPr>
        <p:txBody>
          <a:bodyPr/>
          <a:lstStyle/>
          <a:p>
            <a:pPr marL="0" indent="0">
              <a:lnSpc>
                <a:spcPct val="100000"/>
              </a:lnSpc>
              <a:spcBef>
                <a:spcPct val="0"/>
              </a:spcBef>
              <a:buNone/>
            </a:pPr>
            <a:r>
              <a:rPr kumimoji="0" lang="az-Cyrl-AZ" sz="2400" b="1" i="0" u="none" strike="noStrike" kern="1200" cap="none" spc="0" normalizeH="0" baseline="0" noProof="0" dirty="0">
                <a:ln>
                  <a:noFill/>
                </a:ln>
                <a:solidFill>
                  <a:srgbClr val="E75112"/>
                </a:solidFill>
                <a:effectLst/>
                <a:uLnTx/>
                <a:uFillTx/>
                <a:latin typeface="Arial" panose="020B0604020202020204" pitchFamily="34" charset="0"/>
                <a:ea typeface="+mj-ea"/>
                <a:cs typeface="Arial" panose="020B0604020202020204" pitchFamily="34" charset="0"/>
              </a:rPr>
              <a:t>Предложени израз:</a:t>
            </a:r>
            <a:endParaRPr lang="de-DE" sz="3200" dirty="0"/>
          </a:p>
        </p:txBody>
      </p:sp>
      <p:graphicFrame>
        <p:nvGraphicFramePr>
          <p:cNvPr id="2" name="Tabelle 5">
            <a:extLst>
              <a:ext uri="{FF2B5EF4-FFF2-40B4-BE49-F238E27FC236}">
                <a16:creationId xmlns:a16="http://schemas.microsoft.com/office/drawing/2014/main" id="{84C7262F-23EE-497B-93D2-00F48E85A377}"/>
              </a:ext>
            </a:extLst>
          </p:cNvPr>
          <p:cNvGraphicFramePr>
            <a:graphicFrameLocks noGrp="1"/>
          </p:cNvGraphicFramePr>
          <p:nvPr>
            <p:extLst>
              <p:ext uri="{D42A27DB-BD31-4B8C-83A1-F6EECF244321}">
                <p14:modId xmlns:p14="http://schemas.microsoft.com/office/powerpoint/2010/main" val="1602294043"/>
              </p:ext>
            </p:extLst>
          </p:nvPr>
        </p:nvGraphicFramePr>
        <p:xfrm>
          <a:off x="804000" y="2310722"/>
          <a:ext cx="10584000" cy="1866731"/>
        </p:xfrm>
        <a:graphic>
          <a:graphicData uri="http://schemas.openxmlformats.org/drawingml/2006/table">
            <a:tbl>
              <a:tblPr firstRow="1" bandRow="1">
                <a:tableStyleId>{5C22544A-7EE6-4342-B048-85BDC9FD1C3A}</a:tableStyleId>
              </a:tblPr>
              <a:tblGrid>
                <a:gridCol w="3528000">
                  <a:extLst>
                    <a:ext uri="{9D8B030D-6E8A-4147-A177-3AD203B41FA5}">
                      <a16:colId xmlns:a16="http://schemas.microsoft.com/office/drawing/2014/main" val="3906815491"/>
                    </a:ext>
                  </a:extLst>
                </a:gridCol>
                <a:gridCol w="3528000">
                  <a:extLst>
                    <a:ext uri="{9D8B030D-6E8A-4147-A177-3AD203B41FA5}">
                      <a16:colId xmlns:a16="http://schemas.microsoft.com/office/drawing/2014/main" val="3743522911"/>
                    </a:ext>
                  </a:extLst>
                </a:gridCol>
                <a:gridCol w="3528000">
                  <a:extLst>
                    <a:ext uri="{9D8B030D-6E8A-4147-A177-3AD203B41FA5}">
                      <a16:colId xmlns:a16="http://schemas.microsoft.com/office/drawing/2014/main" val="745879303"/>
                    </a:ext>
                  </a:extLst>
                </a:gridCol>
              </a:tblGrid>
              <a:tr h="403691">
                <a:tc>
                  <a:txBody>
                    <a:bodyPr/>
                    <a:lstStyle/>
                    <a:p>
                      <a:pPr algn="ctr"/>
                      <a:r>
                        <a:rPr lang="az-Cyrl-AZ" dirty="0"/>
                        <a:t>Сличности</a:t>
                      </a:r>
                      <a:endParaRPr lang="de-DE" dirty="0"/>
                    </a:p>
                  </a:txBody>
                  <a:tcPr/>
                </a:tc>
                <a:tc>
                  <a:txBody>
                    <a:bodyPr/>
                    <a:lstStyle/>
                    <a:p>
                      <a:pPr algn="ctr"/>
                      <a:r>
                        <a:rPr lang="az-Cyrl-AZ" dirty="0"/>
                        <a:t>Разлике</a:t>
                      </a:r>
                      <a:endParaRPr lang="de-DE" dirty="0"/>
                    </a:p>
                  </a:txBody>
                  <a:tcPr/>
                </a:tc>
                <a:tc>
                  <a:txBody>
                    <a:bodyPr/>
                    <a:lstStyle/>
                    <a:p>
                      <a:pPr algn="ctr"/>
                      <a:r>
                        <a:rPr lang="az-Cyrl-AZ" dirty="0"/>
                        <a:t>Поређење</a:t>
                      </a:r>
                      <a:endParaRPr lang="de-DE" dirty="0"/>
                    </a:p>
                  </a:txBody>
                  <a:tcPr/>
                </a:tc>
                <a:extLst>
                  <a:ext uri="{0D108BD9-81ED-4DB2-BD59-A6C34878D82A}">
                    <a16:rowId xmlns:a16="http://schemas.microsoft.com/office/drawing/2014/main" val="1165902713"/>
                  </a:ext>
                </a:extLst>
              </a:tr>
              <a:tr h="403691">
                <a:tc>
                  <a:txBody>
                    <a:bodyPr/>
                    <a:lstStyle/>
                    <a:p>
                      <a:pPr marL="285750" indent="-285750">
                        <a:buFont typeface="Arial" panose="020B0604020202020204" pitchFamily="34" charset="0"/>
                        <a:buChar char="•"/>
                      </a:pPr>
                      <a:r>
                        <a:rPr lang="ru-RU" dirty="0"/>
                        <a:t>тачно исто</a:t>
                      </a:r>
                      <a:endParaRPr lang="de-DE" dirty="0"/>
                    </a:p>
                    <a:p>
                      <a:pPr marL="285750" indent="-285750">
                        <a:buFont typeface="Arial" panose="020B0604020202020204" pitchFamily="34" charset="0"/>
                        <a:buChar char="•"/>
                      </a:pPr>
                      <a:r>
                        <a:rPr lang="ru-RU" dirty="0"/>
                        <a:t>такође</a:t>
                      </a:r>
                      <a:endParaRPr lang="de-DE" dirty="0"/>
                    </a:p>
                    <a:p>
                      <a:pPr marL="285750" indent="-285750">
                        <a:buFont typeface="Arial" panose="020B0604020202020204" pitchFamily="34" charset="0"/>
                        <a:buChar char="•"/>
                      </a:pPr>
                      <a:r>
                        <a:rPr lang="ru-RU" dirty="0"/>
                        <a:t>као … као (нпр. велики као)</a:t>
                      </a:r>
                      <a:endParaRPr lang="de-DE" dirty="0"/>
                    </a:p>
                    <a:p>
                      <a:pPr marL="285750" indent="-285750">
                        <a:buFont typeface="Arial" panose="020B0604020202020204" pitchFamily="34" charset="0"/>
                        <a:buChar char="•"/>
                      </a:pPr>
                      <a:r>
                        <a:rPr lang="ru-RU" dirty="0"/>
                        <a:t>исти (нпр. исте величине)</a:t>
                      </a:r>
                      <a:endParaRPr lang="de-DE" dirty="0"/>
                    </a:p>
                    <a:p>
                      <a:pPr marL="285750" indent="-285750">
                        <a:buFont typeface="Arial" panose="020B0604020202020204" pitchFamily="34" charset="0"/>
                        <a:buChar char="•"/>
                      </a:pPr>
                      <a:r>
                        <a:rPr lang="ru-RU" dirty="0"/>
                        <a:t>оба</a:t>
                      </a:r>
                      <a:endParaRPr lang="de-DE" dirty="0"/>
                    </a:p>
                  </a:txBody>
                  <a:tcPr/>
                </a:tc>
                <a:tc>
                  <a:txBody>
                    <a:bodyPr/>
                    <a:lstStyle/>
                    <a:p>
                      <a:pPr marL="285750" indent="-285750">
                        <a:buFont typeface="Arial" panose="020B0604020202020204" pitchFamily="34" charset="0"/>
                        <a:buChar char="•"/>
                      </a:pPr>
                      <a:r>
                        <a:rPr lang="ru-RU" dirty="0"/>
                        <a:t>насупрот</a:t>
                      </a:r>
                      <a:endParaRPr lang="de-DE" dirty="0"/>
                    </a:p>
                    <a:p>
                      <a:pPr marL="285750" indent="-285750">
                        <a:buFont typeface="Arial" panose="020B0604020202020204" pitchFamily="34" charset="0"/>
                        <a:buChar char="•"/>
                      </a:pPr>
                      <a:r>
                        <a:rPr lang="ru-RU" dirty="0"/>
                        <a:t>међутим</a:t>
                      </a:r>
                      <a:endParaRPr lang="de-DE" dirty="0"/>
                    </a:p>
                    <a:p>
                      <a:pPr marL="285750" indent="-285750">
                        <a:buFont typeface="Arial" panose="020B0604020202020204" pitchFamily="34" charset="0"/>
                        <a:buChar char="•"/>
                      </a:pPr>
                      <a:r>
                        <a:rPr lang="ru-RU" dirty="0"/>
                        <a:t>… него … (нпр. веће од)</a:t>
                      </a:r>
                      <a:endParaRPr lang="de-DE" dirty="0"/>
                    </a:p>
                    <a:p>
                      <a:pPr marL="285750" indent="-285750">
                        <a:buFont typeface="Arial" panose="020B0604020202020204" pitchFamily="34" charset="0"/>
                        <a:buChar char="•"/>
                      </a:pPr>
                      <a:r>
                        <a:rPr lang="ru-RU" dirty="0"/>
                        <a:t>ипак</a:t>
                      </a:r>
                      <a:endParaRPr lang="de-DE" dirty="0"/>
                    </a:p>
                    <a:p>
                      <a:pPr marL="285750" indent="-285750">
                        <a:buFont typeface="Arial" panose="020B0604020202020204" pitchFamily="34" charset="0"/>
                        <a:buChar char="•"/>
                      </a:pPr>
                      <a:r>
                        <a:rPr lang="ru-RU" dirty="0"/>
                        <a:t>док</a:t>
                      </a:r>
                      <a:endParaRPr lang="de-DE" dirty="0"/>
                    </a:p>
                  </a:txBody>
                  <a:tcPr/>
                </a:tc>
                <a:tc>
                  <a:txBody>
                    <a:bodyPr/>
                    <a:lstStyle/>
                    <a:p>
                      <a:pPr marL="285750" indent="-285750">
                        <a:buFont typeface="Arial" panose="020B0604020202020204" pitchFamily="34" charset="0"/>
                        <a:buChar char="•"/>
                      </a:pPr>
                      <a:r>
                        <a:rPr lang="ru-RU" dirty="0"/>
                        <a:t>с једне стране … с друге</a:t>
                      </a:r>
                      <a:r>
                        <a:rPr lang="de-DE" dirty="0"/>
                        <a:t> </a:t>
                      </a:r>
                      <a:r>
                        <a:rPr lang="ru-RU" dirty="0"/>
                        <a:t>стране</a:t>
                      </a:r>
                      <a:endParaRPr lang="de-DE" dirty="0"/>
                    </a:p>
                    <a:p>
                      <a:pPr marL="285750" indent="-285750">
                        <a:buFont typeface="Arial" panose="020B0604020202020204" pitchFamily="34" charset="0"/>
                        <a:buChar char="•"/>
                      </a:pPr>
                      <a:r>
                        <a:rPr lang="ru-RU" dirty="0"/>
                        <a:t>додуше … али</a:t>
                      </a:r>
                      <a:endParaRPr lang="de-DE" dirty="0"/>
                    </a:p>
                  </a:txBody>
                  <a:tcPr/>
                </a:tc>
                <a:extLst>
                  <a:ext uri="{0D108BD9-81ED-4DB2-BD59-A6C34878D82A}">
                    <a16:rowId xmlns:a16="http://schemas.microsoft.com/office/drawing/2014/main" val="1042674215"/>
                  </a:ext>
                </a:extLst>
              </a:tr>
            </a:tbl>
          </a:graphicData>
        </a:graphic>
      </p:graphicFrame>
    </p:spTree>
    <p:extLst>
      <p:ext uri="{BB962C8B-B14F-4D97-AF65-F5344CB8AC3E}">
        <p14:creationId xmlns:p14="http://schemas.microsoft.com/office/powerpoint/2010/main" val="218054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11</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2924" y="1531906"/>
            <a:ext cx="6844759" cy="461665"/>
          </a:xfrm>
          <a:prstGeom prst="rect">
            <a:avLst/>
          </a:prstGeom>
          <a:noFill/>
        </p:spPr>
        <p:txBody>
          <a:bodyPr wrap="none" rtlCol="0">
            <a:spAutoFit/>
          </a:bodyPr>
          <a:lstStyle/>
          <a:p>
            <a:r>
              <a:rPr lang="ru-RU" sz="2400" b="1" dirty="0"/>
              <a:t>Која од следећих дефиниција важи за „</a:t>
            </a:r>
            <a:r>
              <a:rPr lang="de-DE" sz="2400" b="1" dirty="0"/>
              <a:t>erklären</a:t>
            </a:r>
            <a:r>
              <a:rPr lang="ru-RU" sz="2400" b="1" dirty="0"/>
              <a:t>"?</a:t>
            </a:r>
            <a:endParaRPr lang="de-DE" sz="2400" b="1" dirty="0"/>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2292134"/>
            <a:ext cx="10687050" cy="461665"/>
          </a:xfrm>
          <a:prstGeom prst="rect">
            <a:avLst/>
          </a:prstGeom>
          <a:noFill/>
        </p:spPr>
        <p:txBody>
          <a:bodyPr wrap="square" rtlCol="0">
            <a:spAutoFit/>
          </a:bodyPr>
          <a:lstStyle/>
          <a:p>
            <a:r>
              <a:rPr lang="de-DE" sz="2400" dirty="0">
                <a:solidFill>
                  <a:srgbClr val="FF0000"/>
                </a:solidFill>
              </a:rPr>
              <a:t>1. </a:t>
            </a:r>
            <a:r>
              <a:rPr lang="ru-RU" sz="2400" dirty="0">
                <a:solidFill>
                  <a:srgbClr val="FF0000"/>
                </a:solidFill>
              </a:rPr>
              <a:t>Структурирано изложити неки догађај, везу или постављено питање.</a:t>
            </a:r>
            <a:endParaRPr lang="de-DE" sz="2400" dirty="0">
              <a:solidFill>
                <a:srgbClr val="FF0000"/>
              </a:solidFill>
            </a:endParaRP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384199"/>
            <a:ext cx="10701338" cy="830997"/>
          </a:xfrm>
          <a:prstGeom prst="rect">
            <a:avLst/>
          </a:prstGeom>
          <a:noFill/>
        </p:spPr>
        <p:txBody>
          <a:bodyPr wrap="square" rtlCol="0">
            <a:spAutoFit/>
          </a:bodyPr>
          <a:lstStyle/>
          <a:p>
            <a:r>
              <a:rPr lang="de-DE" sz="2400" dirty="0">
                <a:solidFill>
                  <a:srgbClr val="009B74"/>
                </a:solidFill>
              </a:rPr>
              <a:t>2. </a:t>
            </a:r>
            <a:r>
              <a:rPr lang="ru-RU" sz="2400" dirty="0">
                <a:solidFill>
                  <a:srgbClr val="009B74"/>
                </a:solidFill>
              </a:rPr>
              <a:t>Аргументовано се позабавити различитим ставовима и доћи до логичког закључка.</a:t>
            </a:r>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772096"/>
            <a:ext cx="10815637" cy="1107996"/>
          </a:xfrm>
          <a:prstGeom prst="rect">
            <a:avLst/>
          </a:prstGeom>
          <a:noFill/>
        </p:spPr>
        <p:txBody>
          <a:bodyPr wrap="square" rtlCol="0">
            <a:spAutoFit/>
          </a:bodyPr>
          <a:lstStyle/>
          <a:p>
            <a:r>
              <a:rPr lang="de-DE" sz="2400" dirty="0">
                <a:solidFill>
                  <a:srgbClr val="009EE0"/>
                </a:solidFill>
              </a:rPr>
              <a:t>3. </a:t>
            </a:r>
            <a:r>
              <a:rPr lang="ru-RU" sz="2400" dirty="0">
                <a:solidFill>
                  <a:srgbClr val="009EE0"/>
                </a:solidFill>
              </a:rPr>
              <a:t>Приказати чињенице на разумљив и логичан начин, користећи се другим и додатним информацијама и примерима.</a:t>
            </a:r>
            <a:endParaRPr lang="de-DE" sz="2400" dirty="0">
              <a:solidFill>
                <a:srgbClr val="009EE0"/>
              </a:solidFill>
            </a:endParaRPr>
          </a:p>
          <a:p>
            <a:endParaRPr lang="de-DE" dirty="0"/>
          </a:p>
        </p:txBody>
      </p:sp>
      <p:sp>
        <p:nvSpPr>
          <p:cNvPr id="13" name="Titel 8">
            <a:extLst>
              <a:ext uri="{FF2B5EF4-FFF2-40B4-BE49-F238E27FC236}">
                <a16:creationId xmlns:a16="http://schemas.microsoft.com/office/drawing/2014/main" id="{3AF7B94F-9398-4DA5-923C-A43C239EC39E}"/>
              </a:ext>
            </a:extLst>
          </p:cNvPr>
          <p:cNvSpPr txBox="1">
            <a:spLocks/>
          </p:cNvSpPr>
          <p:nvPr/>
        </p:nvSpPr>
        <p:spPr>
          <a:xfrm>
            <a:off x="501650" y="412081"/>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a:t>
            </a:r>
            <a:r>
              <a:rPr lang="az-Cyrl-AZ" sz="3600" dirty="0"/>
              <a:t>Лекција</a:t>
            </a:r>
            <a:r>
              <a:rPr lang="de-DE" sz="3600" dirty="0"/>
              <a:t>: „</a:t>
            </a:r>
            <a:r>
              <a:rPr lang="sr-Cyrl-RS" sz="3600" dirty="0"/>
              <a:t>бјашњавање</a:t>
            </a:r>
            <a:r>
              <a:rPr lang="de-DE" sz="3600" dirty="0"/>
              <a:t>“</a:t>
            </a:r>
          </a:p>
        </p:txBody>
      </p:sp>
    </p:spTree>
    <p:extLst>
      <p:ext uri="{BB962C8B-B14F-4D97-AF65-F5344CB8AC3E}">
        <p14:creationId xmlns:p14="http://schemas.microsoft.com/office/powerpoint/2010/main" val="166942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12</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6567" y="3487718"/>
            <a:ext cx="11263512" cy="2431435"/>
          </a:xfrm>
          <a:prstGeom prst="rect">
            <a:avLst/>
          </a:prstGeom>
          <a:solidFill>
            <a:schemeClr val="bg1"/>
          </a:solidFill>
          <a:ln w="19050">
            <a:solidFill>
              <a:schemeClr val="bg1">
                <a:lumMod val="75000"/>
              </a:schemeClr>
            </a:solidFill>
          </a:ln>
        </p:spPr>
        <p:txBody>
          <a:bodyPr wrap="square" rtlCol="0">
            <a:spAutoFit/>
          </a:bodyPr>
          <a:lstStyle/>
          <a:p>
            <a:r>
              <a:rPr lang="az-Cyrl-AZ" sz="2400" b="1" dirty="0">
                <a:solidFill>
                  <a:schemeClr val="accent1"/>
                </a:solidFill>
                <a:ea typeface="+mj-ea"/>
              </a:rPr>
              <a:t>За мене, „</a:t>
            </a:r>
            <a:r>
              <a:rPr lang="sr-Cyrl-RS" sz="2400" b="1" dirty="0">
                <a:solidFill>
                  <a:schemeClr val="accent1"/>
                </a:solidFill>
                <a:ea typeface="+mj-ea"/>
              </a:rPr>
              <a:t>бјашњавање</a:t>
            </a:r>
            <a:r>
              <a:rPr lang="de-DE" sz="2400" b="1" dirty="0">
                <a:solidFill>
                  <a:schemeClr val="accent1"/>
                </a:solidFill>
                <a:ea typeface="+mj-ea"/>
              </a:rPr>
              <a:t>" </a:t>
            </a:r>
            <a:r>
              <a:rPr lang="az-Cyrl-AZ" sz="2400" b="1" dirty="0">
                <a:solidFill>
                  <a:schemeClr val="accent1"/>
                </a:solidFill>
                <a:ea typeface="+mj-ea"/>
              </a:rPr>
              <a:t>значи…</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14" name="Textfeld 13">
            <a:extLst>
              <a:ext uri="{FF2B5EF4-FFF2-40B4-BE49-F238E27FC236}">
                <a16:creationId xmlns:a16="http://schemas.microsoft.com/office/drawing/2014/main" id="{8CF5772D-3047-4BA6-84E8-2B450A5DB77D}"/>
              </a:ext>
            </a:extLst>
          </p:cNvPr>
          <p:cNvSpPr txBox="1"/>
          <p:nvPr/>
        </p:nvSpPr>
        <p:spPr>
          <a:xfrm>
            <a:off x="440420" y="1621434"/>
            <a:ext cx="11234967" cy="1077218"/>
          </a:xfrm>
          <a:prstGeom prst="rect">
            <a:avLst/>
          </a:prstGeom>
          <a:noFill/>
        </p:spPr>
        <p:txBody>
          <a:bodyPr wrap="square">
            <a:spAutoFit/>
          </a:bodyPr>
          <a:lstStyle/>
          <a:p>
            <a:r>
              <a:rPr lang="ru-RU" sz="3200" dirty="0">
                <a:solidFill>
                  <a:srgbClr val="009EE0"/>
                </a:solidFill>
              </a:rPr>
              <a:t>Приказати чињенице на разумљив и логичан начин, користећи се другим и додатним информацијама и примерима.</a:t>
            </a:r>
          </a:p>
        </p:txBody>
      </p:sp>
      <p:sp>
        <p:nvSpPr>
          <p:cNvPr id="10" name="Titel 8">
            <a:extLst>
              <a:ext uri="{FF2B5EF4-FFF2-40B4-BE49-F238E27FC236}">
                <a16:creationId xmlns:a16="http://schemas.microsoft.com/office/drawing/2014/main" id="{34B427B3-0837-4D90-8279-394E0C713EB1}"/>
              </a:ext>
            </a:extLst>
          </p:cNvPr>
          <p:cNvSpPr txBox="1">
            <a:spLocks/>
          </p:cNvSpPr>
          <p:nvPr/>
        </p:nvSpPr>
        <p:spPr>
          <a:xfrm>
            <a:off x="501650" y="415755"/>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a:t>
            </a:r>
            <a:r>
              <a:rPr lang="az-Cyrl-AZ" sz="3600" dirty="0"/>
              <a:t>Лекција</a:t>
            </a:r>
            <a:r>
              <a:rPr lang="de-DE" sz="3600" dirty="0"/>
              <a:t>: „</a:t>
            </a:r>
            <a:r>
              <a:rPr lang="sr-Cyrl-RS" sz="3600" dirty="0"/>
              <a:t>бјашњавање </a:t>
            </a:r>
            <a:r>
              <a:rPr lang="de-DE" sz="3600" dirty="0"/>
              <a:t>“</a:t>
            </a:r>
          </a:p>
        </p:txBody>
      </p:sp>
      <p:sp>
        <p:nvSpPr>
          <p:cNvPr id="2" name="Textfeld 1">
            <a:extLst>
              <a:ext uri="{FF2B5EF4-FFF2-40B4-BE49-F238E27FC236}">
                <a16:creationId xmlns:a16="http://schemas.microsoft.com/office/drawing/2014/main" id="{9DC701F4-9CB1-436B-B536-62ACD3E77040}"/>
              </a:ext>
            </a:extLst>
          </p:cNvPr>
          <p:cNvSpPr txBox="1"/>
          <p:nvPr/>
        </p:nvSpPr>
        <p:spPr>
          <a:xfrm>
            <a:off x="852054" y="4463824"/>
            <a:ext cx="10671252" cy="461665"/>
          </a:xfrm>
          <a:prstGeom prst="rect">
            <a:avLst/>
          </a:prstGeom>
          <a:noFill/>
        </p:spPr>
        <p:txBody>
          <a:bodyPr wrap="square" rtlCol="0">
            <a:spAutoFit/>
          </a:bodyPr>
          <a:lstStyle/>
          <a:p>
            <a:r>
              <a:rPr lang="ru-RU" sz="2400" b="1" dirty="0">
                <a:solidFill>
                  <a:srgbClr val="00B050"/>
                </a:solidFill>
                <a:latin typeface="Arial" panose="020B0604020202020204" pitchFamily="34" charset="0"/>
                <a:cs typeface="Arial" panose="020B0604020202020204" pitchFamily="34" charset="0"/>
              </a:rPr>
              <a:t>да објасним концепт користећи додатне информације или примере.</a:t>
            </a:r>
            <a:endParaRPr lang="de-DE" sz="24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939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13</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1748904"/>
            <a:ext cx="10687050" cy="1200329"/>
          </a:xfrm>
          <a:prstGeom prst="rect">
            <a:avLst/>
          </a:prstGeom>
          <a:noFill/>
        </p:spPr>
        <p:txBody>
          <a:bodyPr wrap="square" rtlCol="0">
            <a:spAutoFit/>
          </a:bodyPr>
          <a:lstStyle/>
          <a:p>
            <a:r>
              <a:rPr lang="de-DE" sz="2400" dirty="0">
                <a:solidFill>
                  <a:srgbClr val="FF0000"/>
                </a:solidFill>
              </a:rPr>
              <a:t>1. </a:t>
            </a:r>
            <a:r>
              <a:rPr lang="ru-RU" sz="2400" dirty="0">
                <a:solidFill>
                  <a:srgbClr val="FF0000"/>
                </a:solidFill>
              </a:rPr>
              <a:t>Упоредити постављена питања и чињенице, према датим или сопствено одређеним аспектима, како би сезаједничке особине, сличности и разлике, могле открити- уочити и приказати.</a:t>
            </a:r>
            <a:endParaRPr lang="de-DE" sz="2400" dirty="0">
              <a:solidFill>
                <a:srgbClr val="FF0000"/>
              </a:solidFill>
            </a:endParaRP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232112"/>
            <a:ext cx="10701338" cy="830997"/>
          </a:xfrm>
          <a:prstGeom prst="rect">
            <a:avLst/>
          </a:prstGeom>
          <a:noFill/>
        </p:spPr>
        <p:txBody>
          <a:bodyPr wrap="square" rtlCol="0">
            <a:spAutoFit/>
          </a:bodyPr>
          <a:lstStyle/>
          <a:p>
            <a:r>
              <a:rPr lang="de-DE" sz="2400" dirty="0">
                <a:solidFill>
                  <a:schemeClr val="accent5"/>
                </a:solidFill>
              </a:rPr>
              <a:t>2. </a:t>
            </a:r>
            <a:r>
              <a:rPr lang="ru-RU" sz="2400" dirty="0">
                <a:solidFill>
                  <a:schemeClr val="accent5"/>
                </a:solidFill>
              </a:rPr>
              <a:t>Аргументовано се позабавити различитим ставовима и доћи до логичког закључка.</a:t>
            </a:r>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397192"/>
            <a:ext cx="10815637" cy="1107996"/>
          </a:xfrm>
          <a:prstGeom prst="rect">
            <a:avLst/>
          </a:prstGeom>
          <a:noFill/>
        </p:spPr>
        <p:txBody>
          <a:bodyPr wrap="square" rtlCol="0">
            <a:spAutoFit/>
          </a:bodyPr>
          <a:lstStyle/>
          <a:p>
            <a:r>
              <a:rPr lang="de-DE" sz="2400" dirty="0">
                <a:solidFill>
                  <a:srgbClr val="009EE0"/>
                </a:solidFill>
              </a:rPr>
              <a:t>3. </a:t>
            </a:r>
            <a:r>
              <a:rPr lang="ru-RU" sz="2400" dirty="0">
                <a:solidFill>
                  <a:srgbClr val="009EE0"/>
                </a:solidFill>
              </a:rPr>
              <a:t>Приказати чињенице на разумљив и логичан начин, користећи се другим и додатним информацијама и примерима.</a:t>
            </a:r>
            <a:endParaRPr lang="de-DE" sz="2400" dirty="0">
              <a:solidFill>
                <a:srgbClr val="009EE0"/>
              </a:solidFill>
            </a:endParaRPr>
          </a:p>
          <a:p>
            <a:endParaRPr lang="de-DE" dirty="0"/>
          </a:p>
        </p:txBody>
      </p:sp>
      <p:sp>
        <p:nvSpPr>
          <p:cNvPr id="2" name="Textfeld 1">
            <a:extLst>
              <a:ext uri="{FF2B5EF4-FFF2-40B4-BE49-F238E27FC236}">
                <a16:creationId xmlns:a16="http://schemas.microsoft.com/office/drawing/2014/main" id="{1570F15A-8659-4E0A-AA85-FC38BB93A447}"/>
              </a:ext>
            </a:extLst>
          </p:cNvPr>
          <p:cNvSpPr txBox="1"/>
          <p:nvPr/>
        </p:nvSpPr>
        <p:spPr>
          <a:xfrm>
            <a:off x="2037185" y="5367845"/>
            <a:ext cx="8117631" cy="584775"/>
          </a:xfrm>
          <a:prstGeom prst="rect">
            <a:avLst/>
          </a:prstGeom>
          <a:noFill/>
        </p:spPr>
        <p:txBody>
          <a:bodyPr wrap="square" rtlCol="0">
            <a:spAutoFit/>
          </a:bodyPr>
          <a:lstStyle/>
          <a:p>
            <a:r>
              <a:rPr lang="sr-Cyrl-RS" sz="3200" b="1" dirty="0">
                <a:solidFill>
                  <a:schemeClr val="accent5"/>
                </a:solidFill>
              </a:rPr>
              <a:t>процењивање </a:t>
            </a:r>
            <a:r>
              <a:rPr lang="de-DE" sz="3200" b="1" dirty="0">
                <a:solidFill>
                  <a:schemeClr val="accent5"/>
                </a:solidFill>
              </a:rPr>
              <a:t> --- </a:t>
            </a:r>
            <a:r>
              <a:rPr lang="sr-Cyrl-RS" sz="3200" b="1" dirty="0">
                <a:solidFill>
                  <a:schemeClr val="accent5"/>
                </a:solidFill>
              </a:rPr>
              <a:t>дискусија</a:t>
            </a:r>
            <a:r>
              <a:rPr lang="de-DE" sz="3200" b="1" dirty="0">
                <a:solidFill>
                  <a:schemeClr val="accent5"/>
                </a:solidFill>
              </a:rPr>
              <a:t> --- </a:t>
            </a:r>
            <a:r>
              <a:rPr lang="sr-Cyrl-RS" sz="3200" b="1" dirty="0">
                <a:solidFill>
                  <a:schemeClr val="accent5"/>
                </a:solidFill>
              </a:rPr>
              <a:t>образлагање </a:t>
            </a:r>
            <a:endParaRPr lang="de-DE" sz="3200" b="1" dirty="0">
              <a:solidFill>
                <a:schemeClr val="accent5"/>
              </a:solidFill>
            </a:endParaRPr>
          </a:p>
        </p:txBody>
      </p:sp>
      <p:sp>
        <p:nvSpPr>
          <p:cNvPr id="4" name="Ellipse 3">
            <a:extLst>
              <a:ext uri="{FF2B5EF4-FFF2-40B4-BE49-F238E27FC236}">
                <a16:creationId xmlns:a16="http://schemas.microsoft.com/office/drawing/2014/main" id="{959FFB73-47D8-43B2-A0C6-491F57A5F42D}"/>
              </a:ext>
            </a:extLst>
          </p:cNvPr>
          <p:cNvSpPr/>
          <p:nvPr/>
        </p:nvSpPr>
        <p:spPr>
          <a:xfrm>
            <a:off x="7557235" y="5223378"/>
            <a:ext cx="2426519" cy="914400"/>
          </a:xfrm>
          <a:prstGeom prst="ellipse">
            <a:avLst/>
          </a:prstGeom>
          <a:noFill/>
          <a:ln w="76200">
            <a:solidFill>
              <a:srgbClr val="F29400"/>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Titel 8">
            <a:extLst>
              <a:ext uri="{FF2B5EF4-FFF2-40B4-BE49-F238E27FC236}">
                <a16:creationId xmlns:a16="http://schemas.microsoft.com/office/drawing/2014/main" id="{C36A8750-C6D7-40F8-A462-3F10A05D63C6}"/>
              </a:ext>
            </a:extLst>
          </p:cNvPr>
          <p:cNvSpPr>
            <a:spLocks noGrp="1"/>
          </p:cNvSpPr>
          <p:nvPr>
            <p:ph type="title"/>
          </p:nvPr>
        </p:nvSpPr>
        <p:spPr>
          <a:xfrm>
            <a:off x="501651" y="420463"/>
            <a:ext cx="2437492" cy="980469"/>
          </a:xfrm>
        </p:spPr>
        <p:txBody>
          <a:bodyPr/>
          <a:lstStyle/>
          <a:p>
            <a:r>
              <a:rPr lang="de-DE" sz="3600" dirty="0"/>
              <a:t>6. </a:t>
            </a:r>
            <a:r>
              <a:rPr lang="az-Cyrl-AZ" sz="3600" dirty="0"/>
              <a:t>Лекција</a:t>
            </a:r>
            <a:r>
              <a:rPr lang="de-DE" sz="3600" dirty="0"/>
              <a:t>:</a:t>
            </a:r>
          </a:p>
        </p:txBody>
      </p:sp>
      <p:sp>
        <p:nvSpPr>
          <p:cNvPr id="5" name="Textfeld 4">
            <a:extLst>
              <a:ext uri="{FF2B5EF4-FFF2-40B4-BE49-F238E27FC236}">
                <a16:creationId xmlns:a16="http://schemas.microsoft.com/office/drawing/2014/main" id="{AEAB09E4-24C3-42D1-98FE-BD59E1C72573}"/>
              </a:ext>
            </a:extLst>
          </p:cNvPr>
          <p:cNvSpPr txBox="1"/>
          <p:nvPr/>
        </p:nvSpPr>
        <p:spPr>
          <a:xfrm>
            <a:off x="2872713" y="378593"/>
            <a:ext cx="3782959" cy="646331"/>
          </a:xfrm>
          <a:prstGeom prst="rect">
            <a:avLst/>
          </a:prstGeom>
          <a:noFill/>
        </p:spPr>
        <p:txBody>
          <a:bodyPr wrap="non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a:t>
            </a:r>
            <a:r>
              <a:rPr lang="sr-Cyrl-RS" sz="3600" b="1" dirty="0">
                <a:solidFill>
                  <a:schemeClr val="accent1"/>
                </a:solidFill>
                <a:latin typeface="Arial" panose="020B0604020202020204" pitchFamily="34" charset="0"/>
                <a:ea typeface="+mj-ea"/>
                <a:cs typeface="Arial" panose="020B0604020202020204" pitchFamily="34" charset="0"/>
              </a:rPr>
              <a:t>образлагање</a:t>
            </a:r>
            <a:r>
              <a:rPr lang="de-DE" sz="3600" b="1" dirty="0">
                <a:solidFill>
                  <a:schemeClr val="accent1"/>
                </a:solidFill>
                <a:latin typeface="Arial" panose="020B0604020202020204" pitchFamily="34" charset="0"/>
                <a:ea typeface="+mj-ea"/>
                <a:cs typeface="Arial" panose="020B0604020202020204" pitchFamily="34" charset="0"/>
              </a:rPr>
              <a:t>“</a:t>
            </a:r>
            <a:endParaRPr lang="de-DE" dirty="0"/>
          </a:p>
        </p:txBody>
      </p:sp>
    </p:spTree>
    <p:extLst>
      <p:ext uri="{BB962C8B-B14F-4D97-AF65-F5344CB8AC3E}">
        <p14:creationId xmlns:p14="http://schemas.microsoft.com/office/powerpoint/2010/main" val="308355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2" grpId="0"/>
      <p:bldP spid="4"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15395" cy="980469"/>
          </a:xfrm>
        </p:spPr>
        <p:txBody>
          <a:bodyPr/>
          <a:lstStyle/>
          <a:p>
            <a:r>
              <a:rPr lang="de-DE" sz="3600" dirty="0"/>
              <a:t>7. </a:t>
            </a:r>
            <a:r>
              <a:rPr lang="az-Cyrl-AZ" sz="3600" dirty="0"/>
              <a:t>Лекција</a:t>
            </a:r>
            <a:r>
              <a:rPr lang="de-DE" sz="3600" dirty="0"/>
              <a:t>: „</a:t>
            </a:r>
            <a:r>
              <a:rPr lang="sr-Cyrl-RS" sz="3600" dirty="0"/>
              <a:t>заузимање став а</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14</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graphicFrame>
        <p:nvGraphicFramePr>
          <p:cNvPr id="5" name="Tabelle 5">
            <a:extLst>
              <a:ext uri="{FF2B5EF4-FFF2-40B4-BE49-F238E27FC236}">
                <a16:creationId xmlns:a16="http://schemas.microsoft.com/office/drawing/2014/main" id="{273FF60A-5947-42A5-AE12-AB3538ADCAA9}"/>
              </a:ext>
            </a:extLst>
          </p:cNvPr>
          <p:cNvGraphicFramePr>
            <a:graphicFrameLocks noGrp="1"/>
          </p:cNvGraphicFramePr>
          <p:nvPr>
            <p:extLst>
              <p:ext uri="{D42A27DB-BD31-4B8C-83A1-F6EECF244321}">
                <p14:modId xmlns:p14="http://schemas.microsoft.com/office/powerpoint/2010/main" val="973382190"/>
              </p:ext>
            </p:extLst>
          </p:nvPr>
        </p:nvGraphicFramePr>
        <p:xfrm>
          <a:off x="516613" y="1520825"/>
          <a:ext cx="10967904" cy="4806951"/>
        </p:xfrm>
        <a:graphic>
          <a:graphicData uri="http://schemas.openxmlformats.org/drawingml/2006/table">
            <a:tbl>
              <a:tblPr firstRow="1" bandRow="1">
                <a:tableStyleId>{5C22544A-7EE6-4342-B048-85BDC9FD1C3A}</a:tableStyleId>
              </a:tblPr>
              <a:tblGrid>
                <a:gridCol w="3328274">
                  <a:extLst>
                    <a:ext uri="{9D8B030D-6E8A-4147-A177-3AD203B41FA5}">
                      <a16:colId xmlns:a16="http://schemas.microsoft.com/office/drawing/2014/main" val="2899760709"/>
                    </a:ext>
                  </a:extLst>
                </a:gridCol>
                <a:gridCol w="7639630">
                  <a:extLst>
                    <a:ext uri="{9D8B030D-6E8A-4147-A177-3AD203B41FA5}">
                      <a16:colId xmlns:a16="http://schemas.microsoft.com/office/drawing/2014/main" val="541680952"/>
                    </a:ext>
                  </a:extLst>
                </a:gridCol>
              </a:tblGrid>
              <a:tr h="467350">
                <a:tc>
                  <a:txBody>
                    <a:bodyPr/>
                    <a:lstStyle/>
                    <a:p>
                      <a:r>
                        <a:rPr lang="sr-Cyrl-RS" sz="2400" dirty="0">
                          <a:latin typeface="Arial" panose="020B0604020202020204" pitchFamily="34" charset="0"/>
                          <a:cs typeface="Arial" panose="020B0604020202020204" pitchFamily="34" charset="0"/>
                        </a:rPr>
                        <a:t>Структура</a:t>
                      </a:r>
                      <a:endParaRPr lang="de-DE" sz="2400" dirty="0">
                        <a:latin typeface="Arial" panose="020B0604020202020204" pitchFamily="34" charset="0"/>
                        <a:cs typeface="Arial" panose="020B0604020202020204" pitchFamily="34" charset="0"/>
                      </a:endParaRPr>
                    </a:p>
                  </a:txBody>
                  <a:tcPr/>
                </a:tc>
                <a:tc>
                  <a:txBody>
                    <a:bodyPr/>
                    <a:lstStyle/>
                    <a:p>
                      <a:r>
                        <a:rPr lang="sr-Cyrl-RS" sz="2400" dirty="0">
                          <a:latin typeface="Arial" panose="020B0604020202020204" pitchFamily="34" charset="0"/>
                          <a:cs typeface="Arial" panose="020B0604020202020204" pitchFamily="34" charset="0"/>
                        </a:rPr>
                        <a:t>Садржај</a:t>
                      </a:r>
                      <a:endParaRPr lang="de-DE"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16497574"/>
                  </a:ext>
                </a:extLst>
              </a:tr>
              <a:tr h="1028171">
                <a:tc>
                  <a:txBody>
                    <a:bodyPr/>
                    <a:lstStyle/>
                    <a:p>
                      <a:pPr algn="l"/>
                      <a:r>
                        <a:rPr lang="az-Cyrl-AZ" sz="2400" b="1" dirty="0">
                          <a:latin typeface="Arial" panose="020B0604020202020204" pitchFamily="34" charset="0"/>
                          <a:cs typeface="Arial" panose="020B0604020202020204" pitchFamily="34" charset="0"/>
                        </a:rPr>
                        <a:t>Теза</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395020"/>
                  </a:ext>
                </a:extLst>
              </a:tr>
              <a:tr h="1103810">
                <a:tc>
                  <a:txBody>
                    <a:bodyPr/>
                    <a:lstStyle/>
                    <a:p>
                      <a:r>
                        <a:rPr lang="az-Cyrl-AZ" sz="2400" b="1" dirty="0">
                          <a:latin typeface="Arial" panose="020B0604020202020204" pitchFamily="34" charset="0"/>
                          <a:cs typeface="Arial" panose="020B0604020202020204" pitchFamily="34" charset="0"/>
                        </a:rPr>
                        <a:t>Аргумент</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43638738"/>
                  </a:ext>
                </a:extLst>
              </a:tr>
              <a:tr h="1103810">
                <a:tc>
                  <a:txBody>
                    <a:bodyPr/>
                    <a:lstStyle/>
                    <a:p>
                      <a:r>
                        <a:rPr lang="az-Cyrl-AZ" sz="2400" b="1" dirty="0">
                          <a:latin typeface="Arial" panose="020B0604020202020204" pitchFamily="34" charset="0"/>
                          <a:cs typeface="Arial" panose="020B0604020202020204" pitchFamily="34" charset="0"/>
                        </a:rPr>
                        <a:t>Појашњење</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94427"/>
                  </a:ext>
                </a:extLst>
              </a:tr>
              <a:tr h="1103810">
                <a:tc>
                  <a:txBody>
                    <a:bodyPr/>
                    <a:lstStyle/>
                    <a:p>
                      <a:r>
                        <a:rPr lang="az-Cyrl-AZ" sz="2400" b="1" dirty="0">
                          <a:latin typeface="Arial" panose="020B0604020202020204" pitchFamily="34" charset="0"/>
                          <a:cs typeface="Arial" panose="020B0604020202020204" pitchFamily="34" charset="0"/>
                        </a:rPr>
                        <a:t>сопствено мишљење</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34691991"/>
                  </a:ext>
                </a:extLst>
              </a:tr>
            </a:tbl>
          </a:graphicData>
        </a:graphic>
      </p:graphicFrame>
      <p:sp>
        <p:nvSpPr>
          <p:cNvPr id="6" name="Textfeld 5">
            <a:extLst>
              <a:ext uri="{FF2B5EF4-FFF2-40B4-BE49-F238E27FC236}">
                <a16:creationId xmlns:a16="http://schemas.microsoft.com/office/drawing/2014/main" id="{E7F99BD2-758D-4542-9A76-06227D37F2AE}"/>
              </a:ext>
            </a:extLst>
          </p:cNvPr>
          <p:cNvSpPr txBox="1"/>
          <p:nvPr/>
        </p:nvSpPr>
        <p:spPr>
          <a:xfrm>
            <a:off x="3851263" y="5401641"/>
            <a:ext cx="7632000" cy="707886"/>
          </a:xfrm>
          <a:prstGeom prst="rect">
            <a:avLst/>
          </a:prstGeom>
          <a:noFill/>
        </p:spPr>
        <p:txBody>
          <a:bodyPr wrap="square" rtlCol="0">
            <a:spAutoFit/>
          </a:bodyPr>
          <a:lstStyle/>
          <a:p>
            <a:pPr fontAlgn="t"/>
            <a:r>
              <a:rPr lang="ru-RU" sz="2000" dirty="0">
                <a:solidFill>
                  <a:srgbClr val="000000"/>
                </a:solidFill>
                <a:latin typeface="Arial" panose="020B0604020202020204" pitchFamily="34" charset="0"/>
                <a:cs typeface="Arial" panose="020B0604020202020204" pitchFamily="34" charset="0"/>
              </a:rPr>
              <a:t>Мислим да би сви требало да покушају да штеде енергију, јер то на дуге стазе користи и животној средини и нама</a:t>
            </a:r>
            <a:r>
              <a:rPr lang="de-DE" sz="2000" b="0" i="0" u="none" strike="noStrike" kern="1200" dirty="0">
                <a:solidFill>
                  <a:srgbClr val="000000"/>
                </a:solidFill>
                <a:effectLst/>
                <a:latin typeface="Arial" panose="020B0604020202020204" pitchFamily="34" charset="0"/>
                <a:cs typeface="Arial" panose="020B0604020202020204" pitchFamily="34" charset="0"/>
              </a:rPr>
              <a:t>.</a:t>
            </a:r>
            <a:endParaRPr lang="de-DE" sz="2000" b="0" i="0" u="none" strike="noStrike" dirty="0">
              <a:effectLst/>
              <a:latin typeface="Arial" panose="020B0604020202020204" pitchFamily="34" charset="0"/>
            </a:endParaRPr>
          </a:p>
        </p:txBody>
      </p:sp>
      <p:sp>
        <p:nvSpPr>
          <p:cNvPr id="7" name="Textfeld 6">
            <a:extLst>
              <a:ext uri="{FF2B5EF4-FFF2-40B4-BE49-F238E27FC236}">
                <a16:creationId xmlns:a16="http://schemas.microsoft.com/office/drawing/2014/main" id="{63788277-69DC-4E77-8659-4B5BF3F2FD6B}"/>
              </a:ext>
            </a:extLst>
          </p:cNvPr>
          <p:cNvSpPr txBox="1"/>
          <p:nvPr/>
        </p:nvSpPr>
        <p:spPr>
          <a:xfrm>
            <a:off x="3847607" y="2321268"/>
            <a:ext cx="7632000" cy="707886"/>
          </a:xfrm>
          <a:prstGeom prst="rect">
            <a:avLst/>
          </a:prstGeom>
          <a:noFill/>
        </p:spPr>
        <p:txBody>
          <a:bodyPr wrap="square" rtlCol="0">
            <a:spAutoFit/>
          </a:bodyPr>
          <a:lstStyle/>
          <a:p>
            <a:pPr fontAlgn="t"/>
            <a:r>
              <a:rPr lang="ru-RU" sz="2000" dirty="0">
                <a:latin typeface="Arial" panose="020B0604020202020204" pitchFamily="34" charset="0"/>
                <a:cs typeface="Arial" panose="020B0604020202020204" pitchFamily="34" charset="0"/>
              </a:rPr>
              <a:t>Штедња енергије активно помаже у заштити наше животне средине</a:t>
            </a:r>
            <a:r>
              <a:rPr lang="de-DE" sz="2000" i="0" u="none" strike="noStrike" kern="1200" dirty="0">
                <a:effectLst/>
                <a:latin typeface="Arial" panose="020B0604020202020204" pitchFamily="34" charset="0"/>
                <a:cs typeface="Arial" panose="020B0604020202020204" pitchFamily="34" charset="0"/>
              </a:rPr>
              <a:t>.</a:t>
            </a:r>
            <a:endParaRPr lang="de-DE" sz="2000" i="0" u="none" strike="noStrike" dirty="0">
              <a:effectLst/>
              <a:latin typeface="Arial" panose="020B0604020202020204" pitchFamily="34" charset="0"/>
            </a:endParaRPr>
          </a:p>
        </p:txBody>
      </p:sp>
      <p:sp>
        <p:nvSpPr>
          <p:cNvPr id="8" name="Textfeld 7">
            <a:extLst>
              <a:ext uri="{FF2B5EF4-FFF2-40B4-BE49-F238E27FC236}">
                <a16:creationId xmlns:a16="http://schemas.microsoft.com/office/drawing/2014/main" id="{4AF331D3-2A06-41C9-9310-F972328F29F8}"/>
              </a:ext>
            </a:extLst>
          </p:cNvPr>
          <p:cNvSpPr txBox="1"/>
          <p:nvPr/>
        </p:nvSpPr>
        <p:spPr>
          <a:xfrm>
            <a:off x="3849122" y="3244071"/>
            <a:ext cx="7632000" cy="707886"/>
          </a:xfrm>
          <a:prstGeom prst="rect">
            <a:avLst/>
          </a:prstGeom>
          <a:noFill/>
        </p:spPr>
        <p:txBody>
          <a:bodyPr wrap="square" rtlCol="0">
            <a:spAutoFit/>
          </a:bodyPr>
          <a:lstStyle/>
          <a:p>
            <a:pPr fontAlgn="t"/>
            <a:r>
              <a:rPr lang="ru-RU" sz="2000" dirty="0">
                <a:solidFill>
                  <a:srgbClr val="000000"/>
                </a:solidFill>
                <a:latin typeface="Arial" panose="020B0604020202020204" pitchFamily="34" charset="0"/>
                <a:cs typeface="Arial" panose="020B0604020202020204" pitchFamily="34" charset="0"/>
              </a:rPr>
              <a:t>Ако користимо мање електричне енергије и грејања, трошимо мање фосилних горива као што су угаљ, нафта или гас.</a:t>
            </a:r>
            <a:endParaRPr lang="de-DE" sz="2000" b="0" i="0" u="none" strike="noStrike" dirty="0">
              <a:effectLst/>
              <a:latin typeface="Arial" panose="020B0604020202020204" pitchFamily="34" charset="0"/>
            </a:endParaRPr>
          </a:p>
        </p:txBody>
      </p:sp>
      <p:sp>
        <p:nvSpPr>
          <p:cNvPr id="10" name="Textfeld 9">
            <a:extLst>
              <a:ext uri="{FF2B5EF4-FFF2-40B4-BE49-F238E27FC236}">
                <a16:creationId xmlns:a16="http://schemas.microsoft.com/office/drawing/2014/main" id="{E63FA4C7-4F38-46E2-90C5-13D7C7677DDF}"/>
              </a:ext>
            </a:extLst>
          </p:cNvPr>
          <p:cNvSpPr txBox="1"/>
          <p:nvPr/>
        </p:nvSpPr>
        <p:spPr>
          <a:xfrm>
            <a:off x="3851912" y="4154053"/>
            <a:ext cx="7632000" cy="1015663"/>
          </a:xfrm>
          <a:prstGeom prst="rect">
            <a:avLst/>
          </a:prstGeom>
          <a:noFill/>
        </p:spPr>
        <p:txBody>
          <a:bodyPr wrap="square" rtlCol="0">
            <a:spAutoFit/>
          </a:bodyPr>
          <a:lstStyle/>
          <a:p>
            <a:pPr fontAlgn="t"/>
            <a:r>
              <a:rPr lang="ru-RU" sz="2000" dirty="0">
                <a:solidFill>
                  <a:srgbClr val="000000"/>
                </a:solidFill>
                <a:latin typeface="Arial" panose="020B0604020202020204" pitchFamily="34" charset="0"/>
                <a:cs typeface="Arial" panose="020B0604020202020204" pitchFamily="34" charset="0"/>
              </a:rPr>
              <a:t>Ово доводи до смањења штетних гасова са ефектом стаклене баште, који су одговорни за климатске промене, и помаже нам да сачувамо природне ресурсе.</a:t>
            </a:r>
            <a:endParaRPr lang="de-DE" sz="2000" b="0" i="0" u="none" strike="noStrike" dirty="0">
              <a:effectLst/>
              <a:latin typeface="Arial" panose="020B0604020202020204" pitchFamily="34" charset="0"/>
            </a:endParaRPr>
          </a:p>
        </p:txBody>
      </p:sp>
    </p:spTree>
    <p:extLst>
      <p:ext uri="{BB962C8B-B14F-4D97-AF65-F5344CB8AC3E}">
        <p14:creationId xmlns:p14="http://schemas.microsoft.com/office/powerpoint/2010/main" val="299544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678968" cy="980469"/>
          </a:xfrm>
        </p:spPr>
        <p:txBody>
          <a:bodyPr/>
          <a:lstStyle/>
          <a:p>
            <a:r>
              <a:rPr lang="de-DE" sz="3600" dirty="0"/>
              <a:t>7. </a:t>
            </a:r>
            <a:r>
              <a:rPr lang="az-Cyrl-AZ" sz="3600" dirty="0"/>
              <a:t>Лекција</a:t>
            </a:r>
            <a:r>
              <a:rPr lang="de-DE" sz="3600" dirty="0"/>
              <a:t>: „</a:t>
            </a:r>
            <a:r>
              <a:rPr lang="sr-Cyrl-RS" sz="3600" dirty="0"/>
              <a:t>заузимање став а</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15</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sp>
        <p:nvSpPr>
          <p:cNvPr id="11" name="Textfeld 10">
            <a:extLst>
              <a:ext uri="{FF2B5EF4-FFF2-40B4-BE49-F238E27FC236}">
                <a16:creationId xmlns:a16="http://schemas.microsoft.com/office/drawing/2014/main" id="{1546EFE1-CD15-4D82-8627-FB0FD216D27E}"/>
              </a:ext>
            </a:extLst>
          </p:cNvPr>
          <p:cNvSpPr txBox="1"/>
          <p:nvPr/>
        </p:nvSpPr>
        <p:spPr>
          <a:xfrm>
            <a:off x="2519190" y="2377690"/>
            <a:ext cx="7157499" cy="2308324"/>
          </a:xfrm>
          <a:prstGeom prst="rect">
            <a:avLst/>
          </a:prstGeom>
          <a:solidFill>
            <a:schemeClr val="bg1"/>
          </a:solidFill>
          <a:ln>
            <a:solidFill>
              <a:schemeClr val="bg1">
                <a:lumMod val="75000"/>
              </a:schemeClr>
            </a:solidFill>
          </a:ln>
        </p:spPr>
        <p:txBody>
          <a:bodyPr wrap="square">
            <a:spAutoFit/>
          </a:bodyPr>
          <a:lstStyle/>
          <a:p>
            <a:pPr algn="ctr"/>
            <a:endParaRPr lang="de-DE" sz="2400" b="0" i="0" dirty="0">
              <a:solidFill>
                <a:schemeClr val="accent1"/>
              </a:solidFill>
              <a:effectLst/>
              <a:latin typeface="-apple-system"/>
            </a:endParaRPr>
          </a:p>
          <a:p>
            <a:pPr algn="ctr"/>
            <a:r>
              <a:rPr lang="ru-RU" sz="2400" dirty="0">
                <a:solidFill>
                  <a:schemeClr val="accent1"/>
                </a:solidFill>
                <a:latin typeface="Arial" panose="020B0604020202020204" pitchFamily="34" charset="0"/>
                <a:cs typeface="Arial" panose="020B0604020202020204" pitchFamily="34" charset="0"/>
              </a:rPr>
              <a:t>„Не желим да себе ограничавам како бих штедео/штедела енергију, док толико других и даље не обраћа пажњу на своју потрошњу енергије.“</a:t>
            </a:r>
            <a:endParaRPr lang="de-DE" sz="2400" dirty="0">
              <a:solidFill>
                <a:schemeClr val="accent1"/>
              </a:solidFill>
              <a:latin typeface="Arial" panose="020B0604020202020204" pitchFamily="34" charset="0"/>
              <a:cs typeface="Arial" panose="020B0604020202020204" pitchFamily="34" charset="0"/>
            </a:endParaRPr>
          </a:p>
          <a:p>
            <a:pPr algn="ctr"/>
            <a:endParaRPr lang="de-DE" sz="2400" b="0" i="0" dirty="0">
              <a:solidFill>
                <a:schemeClr val="accent1"/>
              </a:solidFill>
              <a:effectLst/>
              <a:latin typeface="-apple-system"/>
            </a:endParaRPr>
          </a:p>
        </p:txBody>
      </p:sp>
      <p:sp>
        <p:nvSpPr>
          <p:cNvPr id="13" name="Textfeld 12">
            <a:extLst>
              <a:ext uri="{FF2B5EF4-FFF2-40B4-BE49-F238E27FC236}">
                <a16:creationId xmlns:a16="http://schemas.microsoft.com/office/drawing/2014/main" id="{B329E077-73F4-48F3-95A6-56E40F60AE67}"/>
              </a:ext>
            </a:extLst>
          </p:cNvPr>
          <p:cNvSpPr txBox="1"/>
          <p:nvPr/>
        </p:nvSpPr>
        <p:spPr>
          <a:xfrm>
            <a:off x="2874622" y="5185289"/>
            <a:ext cx="6442756" cy="461665"/>
          </a:xfrm>
          <a:prstGeom prst="rect">
            <a:avLst/>
          </a:prstGeom>
          <a:noFill/>
        </p:spPr>
        <p:txBody>
          <a:bodyPr wrap="square">
            <a:spAutoFit/>
          </a:bodyPr>
          <a:lstStyle/>
          <a:p>
            <a:pPr algn="ctr"/>
            <a:r>
              <a:rPr lang="ru-RU" sz="2400" b="1" dirty="0">
                <a:solidFill>
                  <a:srgbClr val="1D2125"/>
                </a:solidFill>
                <a:latin typeface="Arial" panose="020B0604020202020204" pitchFamily="34" charset="0"/>
                <a:cs typeface="Arial" panose="020B0604020202020204" pitchFamily="34" charset="0"/>
              </a:rPr>
              <a:t>Изнесите своје мишљење о овој изјави.</a:t>
            </a:r>
            <a:endParaRPr lang="de-DE" sz="2400" b="1" i="0" dirty="0">
              <a:solidFill>
                <a:srgbClr val="1D2125"/>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604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301583" cy="980469"/>
          </a:xfrm>
        </p:spPr>
        <p:txBody>
          <a:bodyPr/>
          <a:lstStyle/>
          <a:p>
            <a:r>
              <a:rPr lang="de-DE" sz="3200" dirty="0"/>
              <a:t>8. </a:t>
            </a:r>
            <a:r>
              <a:rPr lang="az-Cyrl-AZ" sz="3200" dirty="0"/>
              <a:t>Лекција</a:t>
            </a:r>
            <a:r>
              <a:rPr lang="de-DE" sz="3200" dirty="0"/>
              <a:t>: „</a:t>
            </a:r>
            <a:r>
              <a:rPr lang="sr-Cyrl-RS" sz="3200" dirty="0"/>
              <a:t>расправљање</a:t>
            </a:r>
            <a:r>
              <a:rPr lang="de-DE" sz="3200" dirty="0"/>
              <a:t>“, „</a:t>
            </a:r>
            <a:r>
              <a:rPr lang="sr-Cyrl-RS" sz="3200" dirty="0"/>
              <a:t>дискусија</a:t>
            </a:r>
            <a:r>
              <a:rPr lang="de-DE" sz="3200" dirty="0"/>
              <a:t>“ (1)</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16</a:t>
            </a:fld>
            <a:endParaRPr lang="de-DE" dirty="0"/>
          </a:p>
        </p:txBody>
      </p:sp>
      <p:sp>
        <p:nvSpPr>
          <p:cNvPr id="4" name="Textfeld 3">
            <a:extLst>
              <a:ext uri="{FF2B5EF4-FFF2-40B4-BE49-F238E27FC236}">
                <a16:creationId xmlns:a16="http://schemas.microsoft.com/office/drawing/2014/main" id="{B30CDFBB-15E4-4C81-8CB2-CF291B6075C5}"/>
              </a:ext>
            </a:extLst>
          </p:cNvPr>
          <p:cNvSpPr txBox="1"/>
          <p:nvPr/>
        </p:nvSpPr>
        <p:spPr>
          <a:xfrm>
            <a:off x="514291" y="1959431"/>
            <a:ext cx="7752631" cy="3416320"/>
          </a:xfrm>
          <a:prstGeom prst="rect">
            <a:avLst/>
          </a:prstGeom>
          <a:noFill/>
        </p:spPr>
        <p:txBody>
          <a:bodyPr wrap="square" rtlCol="0">
            <a:spAutoFit/>
          </a:bodyPr>
          <a:lstStyle/>
          <a:p>
            <a:r>
              <a:rPr lang="az-Cyrl-AZ" sz="2400" b="1" dirty="0">
                <a:highlight>
                  <a:srgbClr val="C0C0C0"/>
                </a:highlight>
              </a:rPr>
              <a:t>Предаја смене</a:t>
            </a:r>
            <a:endParaRPr lang="de-DE" b="1" dirty="0"/>
          </a:p>
          <a:p>
            <a:endParaRPr lang="de-DE" sz="1600" b="1" dirty="0"/>
          </a:p>
          <a:p>
            <a:r>
              <a:rPr lang="ru-RU" sz="1600" b="1" dirty="0"/>
              <a:t>Речи из 7. и 8. лекције:</a:t>
            </a:r>
            <a:endParaRPr lang="de-DE" sz="1600" b="1" dirty="0"/>
          </a:p>
          <a:p>
            <a:endParaRPr lang="de-DE" sz="1600" dirty="0"/>
          </a:p>
          <a:p>
            <a:pPr defTabSz="719138"/>
            <a:r>
              <a:rPr lang="az-Cyrl-AZ" sz="1600" dirty="0"/>
              <a:t>дискутовати</a:t>
            </a:r>
            <a:r>
              <a:rPr lang="de-DE" sz="1600" dirty="0"/>
              <a:t>		</a:t>
            </a:r>
            <a:r>
              <a:rPr lang="az-Cyrl-AZ" sz="1600" dirty="0"/>
              <a:t>испитати</a:t>
            </a:r>
            <a:r>
              <a:rPr lang="de-DE" sz="1600" dirty="0"/>
              <a:t>		</a:t>
            </a:r>
            <a:r>
              <a:rPr lang="az-Cyrl-AZ" sz="1600" dirty="0"/>
              <a:t>пестициди</a:t>
            </a:r>
            <a:r>
              <a:rPr lang="de-DE" sz="1600" dirty="0"/>
              <a:t>		</a:t>
            </a:r>
            <a:r>
              <a:rPr lang="az-Cyrl-AZ" sz="1600" dirty="0"/>
              <a:t>воћарство</a:t>
            </a:r>
            <a:endParaRPr lang="de-DE" sz="1600" dirty="0"/>
          </a:p>
          <a:p>
            <a:pPr defTabSz="719138"/>
            <a:r>
              <a:rPr lang="az-Cyrl-AZ" sz="1600" dirty="0"/>
              <a:t>контроверзна</a:t>
            </a:r>
            <a:r>
              <a:rPr lang="de-DE" sz="1600" dirty="0"/>
              <a:t>		</a:t>
            </a:r>
            <a:r>
              <a:rPr lang="az-Cyrl-AZ" sz="1600" dirty="0"/>
              <a:t>тема</a:t>
            </a:r>
            <a:r>
              <a:rPr lang="de-DE" sz="1600" dirty="0"/>
              <a:t>			</a:t>
            </a:r>
            <a:r>
              <a:rPr lang="az-Cyrl-AZ" sz="1600" dirty="0"/>
              <a:t>берба</a:t>
            </a:r>
            <a:r>
              <a:rPr lang="de-DE" sz="1600" dirty="0"/>
              <a:t>			</a:t>
            </a:r>
            <a:r>
              <a:rPr lang="az-Cyrl-AZ" sz="1600" dirty="0"/>
              <a:t>штеточине</a:t>
            </a:r>
            <a:endParaRPr lang="de-DE" sz="1600" dirty="0"/>
          </a:p>
          <a:p>
            <a:pPr defTabSz="719138"/>
            <a:r>
              <a:rPr lang="az-Cyrl-AZ" sz="1600" dirty="0"/>
              <a:t>ризици</a:t>
            </a:r>
            <a:r>
              <a:rPr lang="de-DE" sz="1600" dirty="0"/>
              <a:t>			</a:t>
            </a:r>
            <a:r>
              <a:rPr lang="az-Cyrl-AZ" sz="1600" dirty="0"/>
              <a:t>принос</a:t>
            </a:r>
            <a:r>
              <a:rPr lang="de-DE" sz="1600" dirty="0"/>
              <a:t>			</a:t>
            </a:r>
            <a:r>
              <a:rPr lang="az-Cyrl-AZ" sz="1600" dirty="0"/>
              <a:t>повећање приноса</a:t>
            </a:r>
            <a:r>
              <a:rPr lang="de-DE" sz="1600" dirty="0"/>
              <a:t>	</a:t>
            </a:r>
            <a:r>
              <a:rPr lang="az-Cyrl-AZ" sz="1600" dirty="0"/>
              <a:t>потрошачи</a:t>
            </a:r>
            <a:endParaRPr lang="de-DE" sz="1600" dirty="0"/>
          </a:p>
          <a:p>
            <a:pPr defTabSz="719138"/>
            <a:r>
              <a:rPr lang="az-Cyrl-AZ" sz="1600" dirty="0"/>
              <a:t>снабдевање храном</a:t>
            </a:r>
            <a:r>
              <a:rPr lang="de-DE" sz="1600" dirty="0"/>
              <a:t>	</a:t>
            </a:r>
            <a:r>
              <a:rPr lang="az-Cyrl-AZ" sz="1600" dirty="0"/>
              <a:t>здравље</a:t>
            </a:r>
            <a:r>
              <a:rPr lang="de-DE" sz="1600" dirty="0"/>
              <a:t>		</a:t>
            </a:r>
            <a:r>
              <a:rPr lang="az-Cyrl-AZ" sz="1600" dirty="0"/>
              <a:t>предност</a:t>
            </a:r>
            <a:r>
              <a:rPr lang="de-DE" sz="1600" dirty="0"/>
              <a:t>		</a:t>
            </a:r>
            <a:r>
              <a:rPr lang="az-Cyrl-AZ" sz="1600" dirty="0"/>
              <a:t>недостатак</a:t>
            </a:r>
            <a:endParaRPr lang="de-DE" sz="1600" dirty="0"/>
          </a:p>
          <a:p>
            <a:pPr defTabSz="719138"/>
            <a:r>
              <a:rPr lang="az-Cyrl-AZ" sz="1600" dirty="0"/>
              <a:t>отпорност</a:t>
            </a:r>
            <a:r>
              <a:rPr lang="de-DE" sz="1600" dirty="0"/>
              <a:t>		</a:t>
            </a:r>
            <a:r>
              <a:rPr lang="az-Cyrl-AZ" sz="1600" dirty="0"/>
              <a:t>зачарани круг</a:t>
            </a:r>
            <a:r>
              <a:rPr lang="de-DE" sz="1600" dirty="0"/>
              <a:t>		</a:t>
            </a:r>
            <a:r>
              <a:rPr lang="az-Cyrl-AZ" sz="1600" dirty="0"/>
              <a:t>животна средина</a:t>
            </a:r>
            <a:r>
              <a:rPr lang="de-DE" sz="1600" dirty="0"/>
              <a:t>	</a:t>
            </a:r>
            <a:r>
              <a:rPr lang="az-Cyrl-AZ" sz="1600" dirty="0"/>
              <a:t>Филм</a:t>
            </a:r>
            <a:endParaRPr lang="de-DE" sz="1600" dirty="0"/>
          </a:p>
          <a:p>
            <a:pPr defTabSz="719138"/>
            <a:r>
              <a:rPr lang="az-Cyrl-AZ" sz="1600" dirty="0"/>
              <a:t>алтернативне методе</a:t>
            </a:r>
            <a:r>
              <a:rPr lang="de-DE" sz="1600" dirty="0"/>
              <a:t>	</a:t>
            </a:r>
            <a:r>
              <a:rPr lang="az-Cyrl-AZ" sz="1600" dirty="0"/>
              <a:t>одлука</a:t>
            </a:r>
            <a:r>
              <a:rPr lang="de-DE" sz="1600" dirty="0"/>
              <a:t>			</a:t>
            </a:r>
            <a:r>
              <a:rPr lang="az-Cyrl-AZ" sz="1600" dirty="0"/>
              <a:t>Одрживо</a:t>
            </a:r>
            <a:r>
              <a:rPr lang="de-DE" sz="1600" dirty="0"/>
              <a:t>		</a:t>
            </a:r>
            <a:r>
              <a:rPr lang="az-Cyrl-AZ" sz="1600" dirty="0"/>
              <a:t>Вежба</a:t>
            </a:r>
            <a:endParaRPr lang="de-DE" sz="1600" dirty="0"/>
          </a:p>
          <a:p>
            <a:pPr defTabSz="719138"/>
            <a:r>
              <a:rPr lang="az-Cyrl-AZ" sz="1600" dirty="0"/>
              <a:t>облак речи</a:t>
            </a:r>
            <a:r>
              <a:rPr lang="de-DE" sz="1600" dirty="0"/>
              <a:t>		</a:t>
            </a:r>
            <a:r>
              <a:rPr lang="az-Cyrl-AZ" sz="1600" dirty="0"/>
              <a:t>радни лист</a:t>
            </a:r>
            <a:r>
              <a:rPr lang="de-DE" sz="1600" dirty="0"/>
              <a:t>		</a:t>
            </a:r>
            <a:r>
              <a:rPr lang="az-Cyrl-AZ" sz="1600" dirty="0"/>
              <a:t>аргументи</a:t>
            </a:r>
            <a:r>
              <a:rPr lang="de-DE" sz="1600" dirty="0"/>
              <a:t>		</a:t>
            </a:r>
            <a:r>
              <a:rPr lang="az-Cyrl-AZ" sz="1600" dirty="0"/>
              <a:t>мишљење</a:t>
            </a:r>
            <a:endParaRPr lang="de-DE" sz="1600" dirty="0"/>
          </a:p>
          <a:p>
            <a:pPr defTabSz="719138"/>
            <a:r>
              <a:rPr lang="az-Cyrl-AZ" sz="1600" dirty="0"/>
              <a:t>Увод</a:t>
            </a:r>
            <a:r>
              <a:rPr lang="de-DE" sz="1600" dirty="0"/>
              <a:t>			</a:t>
            </a:r>
            <a:r>
              <a:rPr lang="az-Cyrl-AZ" sz="1600" dirty="0"/>
              <a:t>размишљања</a:t>
            </a:r>
            <a:r>
              <a:rPr lang="de-DE" sz="1600" dirty="0"/>
              <a:t>		</a:t>
            </a:r>
            <a:r>
              <a:rPr lang="az-Cyrl-AZ" sz="1600" dirty="0"/>
              <a:t>оператор</a:t>
            </a:r>
            <a:r>
              <a:rPr lang="de-DE" sz="1600" dirty="0"/>
              <a:t>		</a:t>
            </a:r>
            <a:r>
              <a:rPr lang="az-Cyrl-AZ" sz="1600" dirty="0"/>
              <a:t>оправдан</a:t>
            </a:r>
            <a:endParaRPr lang="de-DE" sz="1600" dirty="0"/>
          </a:p>
          <a:p>
            <a:pPr defTabSz="719138"/>
            <a:r>
              <a:rPr lang="az-Cyrl-AZ" sz="1600" dirty="0"/>
              <a:t>за</a:t>
            </a:r>
            <a:r>
              <a:rPr lang="de-DE" sz="1600" dirty="0"/>
              <a:t>			</a:t>
            </a:r>
            <a:r>
              <a:rPr lang="az-Cyrl-AZ" sz="1600" dirty="0"/>
              <a:t>против</a:t>
            </a:r>
            <a:r>
              <a:rPr lang="de-DE" sz="1600" dirty="0"/>
              <a:t>			</a:t>
            </a:r>
            <a:r>
              <a:rPr lang="az-Cyrl-AZ" sz="1600" dirty="0"/>
              <a:t>природни непријатељи</a:t>
            </a:r>
            <a:endParaRPr lang="de-DE" sz="1600" dirty="0"/>
          </a:p>
        </p:txBody>
      </p:sp>
      <p:sp>
        <p:nvSpPr>
          <p:cNvPr id="6" name="Textfeld 5">
            <a:extLst>
              <a:ext uri="{FF2B5EF4-FFF2-40B4-BE49-F238E27FC236}">
                <a16:creationId xmlns:a16="http://schemas.microsoft.com/office/drawing/2014/main" id="{4021233C-76A1-46DA-B1E4-7289B2C5E996}"/>
              </a:ext>
            </a:extLst>
          </p:cNvPr>
          <p:cNvSpPr txBox="1"/>
          <p:nvPr/>
        </p:nvSpPr>
        <p:spPr>
          <a:xfrm>
            <a:off x="8663041" y="2604192"/>
            <a:ext cx="3140192" cy="338554"/>
          </a:xfrm>
          <a:prstGeom prst="rect">
            <a:avLst/>
          </a:prstGeom>
          <a:noFill/>
        </p:spPr>
        <p:txBody>
          <a:bodyPr wrap="square" rtlCol="0">
            <a:spAutoFit/>
          </a:bodyPr>
          <a:lstStyle/>
          <a:p>
            <a:r>
              <a:rPr lang="ru-RU" sz="1600" b="1" dirty="0"/>
              <a:t>Пример мреже од 9 ћелија:</a:t>
            </a:r>
            <a:endParaRPr lang="de-DE" dirty="0"/>
          </a:p>
        </p:txBody>
      </p:sp>
      <p:pic>
        <p:nvPicPr>
          <p:cNvPr id="7" name="Grafik 6">
            <a:extLst>
              <a:ext uri="{FF2B5EF4-FFF2-40B4-BE49-F238E27FC236}">
                <a16:creationId xmlns:a16="http://schemas.microsoft.com/office/drawing/2014/main" id="{1D2E7228-607F-4A31-9D50-A7F74436E2EB}"/>
              </a:ext>
            </a:extLst>
          </p:cNvPr>
          <p:cNvPicPr>
            <a:picLocks noChangeAspect="1"/>
          </p:cNvPicPr>
          <p:nvPr/>
        </p:nvPicPr>
        <p:blipFill>
          <a:blip r:embed="rId3"/>
          <a:stretch>
            <a:fillRect/>
          </a:stretch>
        </p:blipFill>
        <p:spPr>
          <a:xfrm>
            <a:off x="8637240" y="2917135"/>
            <a:ext cx="2914062" cy="3259254"/>
          </a:xfrm>
          <a:prstGeom prst="rect">
            <a:avLst/>
          </a:prstGeom>
        </p:spPr>
      </p:pic>
      <p:sp>
        <p:nvSpPr>
          <p:cNvPr id="2" name="Textfeld 1">
            <a:extLst>
              <a:ext uri="{FF2B5EF4-FFF2-40B4-BE49-F238E27FC236}">
                <a16:creationId xmlns:a16="http://schemas.microsoft.com/office/drawing/2014/main" id="{41D998BB-0D87-4E6E-A78F-7CDD36CC876F}"/>
              </a:ext>
            </a:extLst>
          </p:cNvPr>
          <p:cNvSpPr txBox="1"/>
          <p:nvPr/>
        </p:nvSpPr>
        <p:spPr>
          <a:xfrm>
            <a:off x="9610549" y="2933275"/>
            <a:ext cx="919804" cy="400110"/>
          </a:xfrm>
          <a:prstGeom prst="rect">
            <a:avLst/>
          </a:prstGeom>
          <a:solidFill>
            <a:schemeClr val="bg1"/>
          </a:solidFill>
        </p:spPr>
        <p:txBody>
          <a:bodyPr wrap="none" rtlCol="0">
            <a:spAutoFit/>
          </a:bodyPr>
          <a:lstStyle/>
          <a:p>
            <a:r>
              <a:rPr lang="az-Cyrl-AZ" sz="2000" b="1" dirty="0">
                <a:solidFill>
                  <a:srgbClr val="E75112"/>
                </a:solidFill>
              </a:rPr>
              <a:t>Бинго</a:t>
            </a:r>
            <a:r>
              <a:rPr lang="de-DE" sz="2000" b="1" dirty="0">
                <a:solidFill>
                  <a:srgbClr val="E75112"/>
                </a:solidFill>
              </a:rPr>
              <a:t>!</a:t>
            </a:r>
          </a:p>
        </p:txBody>
      </p:sp>
    </p:spTree>
    <p:extLst>
      <p:ext uri="{BB962C8B-B14F-4D97-AF65-F5344CB8AC3E}">
        <p14:creationId xmlns:p14="http://schemas.microsoft.com/office/powerpoint/2010/main" val="210381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17</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04813"/>
            <a:ext cx="113855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a:t>
            </a:r>
            <a:r>
              <a:rPr lang="az-Cyrl-AZ" sz="3200" dirty="0"/>
              <a:t>Лекција</a:t>
            </a:r>
            <a:r>
              <a:rPr lang="de-DE" sz="3200" dirty="0"/>
              <a:t>: </a:t>
            </a:r>
            <a:r>
              <a:rPr lang="sr-Cyrl-RS" sz="3200" dirty="0"/>
              <a:t>„расправљање“, „дискусија“ </a:t>
            </a:r>
            <a:r>
              <a:rPr lang="de-DE" sz="3200" dirty="0"/>
              <a:t>(2)</a:t>
            </a:r>
          </a:p>
        </p:txBody>
      </p:sp>
      <p:sp>
        <p:nvSpPr>
          <p:cNvPr id="10" name="Textfeld 9">
            <a:extLst>
              <a:ext uri="{FF2B5EF4-FFF2-40B4-BE49-F238E27FC236}">
                <a16:creationId xmlns:a16="http://schemas.microsoft.com/office/drawing/2014/main" id="{2BB92E11-DFC2-492D-ACDD-9971117CE4EC}"/>
              </a:ext>
            </a:extLst>
          </p:cNvPr>
          <p:cNvSpPr txBox="1"/>
          <p:nvPr/>
        </p:nvSpPr>
        <p:spPr>
          <a:xfrm>
            <a:off x="501650" y="1726819"/>
            <a:ext cx="10705066" cy="4185761"/>
          </a:xfrm>
          <a:prstGeom prst="rect">
            <a:avLst/>
          </a:prstGeom>
          <a:noFill/>
        </p:spPr>
        <p:txBody>
          <a:bodyPr wrap="square" rtlCol="0">
            <a:spAutoFit/>
          </a:bodyPr>
          <a:lstStyle/>
          <a:p>
            <a:r>
              <a:rPr lang="ru-RU" sz="2400" u="sng" dirty="0"/>
              <a:t>Задатак за рад у паровима:</a:t>
            </a:r>
            <a:endParaRPr lang="de-DE" sz="2400" u="sng" dirty="0"/>
          </a:p>
          <a:p>
            <a:r>
              <a:rPr lang="de-DE" sz="2200" dirty="0"/>
              <a:t>1. </a:t>
            </a:r>
            <a:r>
              <a:rPr lang="ru-RU" sz="2200" dirty="0"/>
              <a:t>Направите снимак екрана ових задатака.</a:t>
            </a:r>
            <a:endParaRPr lang="de-DE" sz="2200" dirty="0"/>
          </a:p>
          <a:p>
            <a:r>
              <a:rPr lang="de-DE" sz="2200" dirty="0"/>
              <a:t>2. </a:t>
            </a:r>
            <a:r>
              <a:rPr lang="ru-RU" sz="2200" dirty="0"/>
              <a:t>Придружите се сесији у малој групи коју вам је задао наставник.</a:t>
            </a:r>
            <a:endParaRPr lang="de-DE" sz="2200" dirty="0"/>
          </a:p>
          <a:p>
            <a:r>
              <a:rPr lang="de-DE" sz="2200" dirty="0"/>
              <a:t>3. </a:t>
            </a:r>
            <a:r>
              <a:rPr lang="ru-RU" sz="2200" dirty="0"/>
              <a:t>Један другом гласно прочитајте текстове са свог радног листа.</a:t>
            </a:r>
            <a:endParaRPr lang="de-DE" sz="2200" dirty="0"/>
          </a:p>
          <a:p>
            <a:r>
              <a:rPr lang="de-DE" sz="2200" dirty="0"/>
              <a:t>4. </a:t>
            </a:r>
            <a:r>
              <a:rPr lang="ru-RU" sz="2200" dirty="0"/>
              <a:t>Опишите разлике између задатка "to engage with" и задатка "to discuss" (у тачкама).</a:t>
            </a:r>
            <a:endParaRPr lang="de-DE" sz="2200" dirty="0"/>
          </a:p>
          <a:p>
            <a:r>
              <a:rPr lang="de-DE" sz="2200" dirty="0"/>
              <a:t>5. </a:t>
            </a:r>
            <a:r>
              <a:rPr lang="az-Cyrl-AZ" sz="2200" dirty="0"/>
              <a:t>Заједно напишите текст. </a:t>
            </a:r>
            <a:endParaRPr lang="de-DE" sz="2200" dirty="0"/>
          </a:p>
          <a:p>
            <a:r>
              <a:rPr lang="de-DE" sz="2200" dirty="0"/>
              <a:t>6. </a:t>
            </a:r>
            <a:r>
              <a:rPr lang="ru-RU" sz="2200" dirty="0"/>
              <a:t>Додајте своје ставке и идеје (погледајте радни лист, табелу за задатак б).</a:t>
            </a:r>
            <a:endParaRPr lang="de-DE" sz="2200" dirty="0"/>
          </a:p>
          <a:p>
            <a:pPr marL="541338" indent="-271463">
              <a:buFont typeface="Arial" panose="020B0604020202020204" pitchFamily="34" charset="0"/>
              <a:buChar char="•"/>
            </a:pPr>
            <a:r>
              <a:rPr lang="ru-RU" sz="2200" dirty="0"/>
              <a:t>Сесија у малим групама, непарни бројеви (1, 3, 5, …): </a:t>
            </a:r>
            <a:endParaRPr lang="de-DE" sz="2200" dirty="0"/>
          </a:p>
          <a:p>
            <a:pPr marL="541338"/>
            <a:r>
              <a:rPr lang="ru-RU" sz="2200" b="1" dirty="0"/>
              <a:t>Дискутујте о томе у којој мери је употреба пестицида у гајењу воћа оправдана.</a:t>
            </a:r>
            <a:endParaRPr lang="de-DE" sz="2200" b="1" dirty="0"/>
          </a:p>
          <a:p>
            <a:pPr marL="541338" indent="-271463">
              <a:buFont typeface="Arial" panose="020B0604020202020204" pitchFamily="34" charset="0"/>
              <a:buChar char="•"/>
            </a:pPr>
            <a:r>
              <a:rPr kumimoji="0" lang="ru-RU" sz="2200" b="0" i="0" u="none" strike="noStrike" kern="1200" cap="none" spc="0" normalizeH="0" baseline="0" noProof="0" dirty="0">
                <a:ln>
                  <a:noFill/>
                </a:ln>
                <a:solidFill>
                  <a:srgbClr val="000000"/>
                </a:solidFill>
                <a:effectLst/>
                <a:uLnTx/>
                <a:uFillTx/>
                <a:latin typeface="Calibri"/>
                <a:ea typeface="+mn-ea"/>
                <a:cs typeface="+mn-cs"/>
              </a:rPr>
              <a:t>Сесија у подгрупама, парни бројеви (2, 4, 6, …): </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541338"/>
            <a:r>
              <a:rPr kumimoji="0" lang="ru-RU" sz="2200" b="1" i="0" u="none" strike="noStrike" kern="1200" cap="none" spc="0" normalizeH="0" baseline="0" noProof="0" dirty="0">
                <a:ln>
                  <a:noFill/>
                </a:ln>
                <a:solidFill>
                  <a:srgbClr val="000000"/>
                </a:solidFill>
                <a:effectLst/>
                <a:uLnTx/>
                <a:uFillTx/>
                <a:latin typeface="Calibri"/>
                <a:ea typeface="+mn-ea"/>
                <a:cs typeface="+mn-cs"/>
              </a:rPr>
              <a:t>Испитајте употребу пестицида у гајењу воћа.</a:t>
            </a:r>
            <a:endParaRPr kumimoji="0" lang="de-DE" sz="2200" b="1" i="0" u="none" strike="noStrike" kern="1200" cap="none" spc="0" normalizeH="0" baseline="0" noProof="0" dirty="0">
              <a:ln>
                <a:noFill/>
              </a:ln>
              <a:solidFill>
                <a:srgbClr val="000000"/>
              </a:solidFill>
              <a:effectLst/>
              <a:uLnTx/>
              <a:uFillTx/>
              <a:latin typeface="Calibri"/>
              <a:ea typeface="+mn-ea"/>
              <a:cs typeface="+mn-cs"/>
            </a:endParaRPr>
          </a:p>
          <a:p>
            <a:r>
              <a:rPr lang="de-DE" sz="2200" dirty="0">
                <a:solidFill>
                  <a:srgbClr val="000000"/>
                </a:solidFill>
                <a:latin typeface="Calibri"/>
              </a:rPr>
              <a:t>7. </a:t>
            </a:r>
            <a:r>
              <a:rPr lang="ru-RU" sz="2200" dirty="0">
                <a:solidFill>
                  <a:srgbClr val="000000"/>
                </a:solidFill>
                <a:latin typeface="Calibri"/>
              </a:rPr>
              <a:t>Предајте свој заједнички текст наставнику.</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43970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18</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39513"/>
            <a:ext cx="115379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a:t>
            </a:r>
            <a:r>
              <a:rPr lang="az-Cyrl-AZ" sz="3200" dirty="0"/>
              <a:t>Лекција</a:t>
            </a:r>
            <a:r>
              <a:rPr lang="de-DE" sz="3200" dirty="0"/>
              <a:t>: </a:t>
            </a:r>
            <a:r>
              <a:rPr lang="sr-Cyrl-RS" sz="3200" dirty="0"/>
              <a:t>„расправљање“, „дискусија“ </a:t>
            </a:r>
            <a:r>
              <a:rPr lang="de-DE" sz="3200" dirty="0"/>
              <a:t>(2)</a:t>
            </a:r>
          </a:p>
        </p:txBody>
      </p:sp>
      <p:graphicFrame>
        <p:nvGraphicFramePr>
          <p:cNvPr id="2" name="Tabelle 3">
            <a:extLst>
              <a:ext uri="{FF2B5EF4-FFF2-40B4-BE49-F238E27FC236}">
                <a16:creationId xmlns:a16="http://schemas.microsoft.com/office/drawing/2014/main" id="{F320325F-9827-4E43-A4E3-67CD424CDF4C}"/>
              </a:ext>
            </a:extLst>
          </p:cNvPr>
          <p:cNvGraphicFramePr>
            <a:graphicFrameLocks noGrp="1"/>
          </p:cNvGraphicFramePr>
          <p:nvPr>
            <p:extLst>
              <p:ext uri="{D42A27DB-BD31-4B8C-83A1-F6EECF244321}">
                <p14:modId xmlns:p14="http://schemas.microsoft.com/office/powerpoint/2010/main" val="1685715194"/>
              </p:ext>
            </p:extLst>
          </p:nvPr>
        </p:nvGraphicFramePr>
        <p:xfrm>
          <a:off x="501649" y="1951038"/>
          <a:ext cx="11173738" cy="4079716"/>
        </p:xfrm>
        <a:graphic>
          <a:graphicData uri="http://schemas.openxmlformats.org/drawingml/2006/table">
            <a:tbl>
              <a:tblPr firstRow="1" bandRow="1">
                <a:tableStyleId>{5C22544A-7EE6-4342-B048-85BDC9FD1C3A}</a:tableStyleId>
              </a:tblPr>
              <a:tblGrid>
                <a:gridCol w="5586869">
                  <a:extLst>
                    <a:ext uri="{9D8B030D-6E8A-4147-A177-3AD203B41FA5}">
                      <a16:colId xmlns:a16="http://schemas.microsoft.com/office/drawing/2014/main" val="4022034216"/>
                    </a:ext>
                  </a:extLst>
                </a:gridCol>
                <a:gridCol w="5586869">
                  <a:extLst>
                    <a:ext uri="{9D8B030D-6E8A-4147-A177-3AD203B41FA5}">
                      <a16:colId xmlns:a16="http://schemas.microsoft.com/office/drawing/2014/main" val="908358153"/>
                    </a:ext>
                  </a:extLst>
                </a:gridCol>
              </a:tblGrid>
              <a:tr h="738981">
                <a:tc>
                  <a:txBody>
                    <a:bodyPr/>
                    <a:lstStyle/>
                    <a:p>
                      <a:pPr algn="ctr"/>
                      <a:r>
                        <a:rPr lang="de-DE" sz="2400" dirty="0"/>
                        <a:t>„</a:t>
                      </a:r>
                      <a:r>
                        <a:rPr lang="sr-Cyrl-RS" sz="2400" dirty="0"/>
                        <a:t>расправљање</a:t>
                      </a:r>
                      <a:r>
                        <a:rPr lang="de-DE" sz="2400" dirty="0"/>
                        <a:t>“</a:t>
                      </a:r>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de-DE" sz="2400" dirty="0"/>
                        <a:t>„</a:t>
                      </a:r>
                      <a:r>
                        <a:rPr lang="sr-Cyrl-RS" sz="2400" dirty="0"/>
                        <a:t>дискусија</a:t>
                      </a:r>
                      <a:r>
                        <a:rPr lang="de-DE" sz="2400" dirty="0"/>
                        <a:t>“</a:t>
                      </a: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5116836"/>
                  </a:ext>
                </a:extLst>
              </a:tr>
              <a:tr h="738981">
                <a:tc>
                  <a:txBody>
                    <a:bodyPr/>
                    <a:lstStyle/>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nSpc>
                          <a:spcPct val="150000"/>
                        </a:lnSpc>
                      </a:pPr>
                      <a:endParaRPr lang="de-DE" dirty="0"/>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54200189"/>
                  </a:ext>
                </a:extLst>
              </a:tr>
            </a:tbl>
          </a:graphicData>
        </a:graphic>
      </p:graphicFrame>
    </p:spTree>
    <p:extLst>
      <p:ext uri="{BB962C8B-B14F-4D97-AF65-F5344CB8AC3E}">
        <p14:creationId xmlns:p14="http://schemas.microsoft.com/office/powerpoint/2010/main" val="2309085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062821" cy="980469"/>
          </a:xfrm>
        </p:spPr>
        <p:txBody>
          <a:bodyPr/>
          <a:lstStyle/>
          <a:p>
            <a:r>
              <a:rPr lang="de-DE" sz="3600" dirty="0"/>
              <a:t>10. </a:t>
            </a:r>
            <a:r>
              <a:rPr lang="az-Cyrl-AZ" sz="3600" dirty="0"/>
              <a:t>Лекција</a:t>
            </a:r>
            <a:r>
              <a:rPr lang="de-DE" sz="3600" dirty="0"/>
              <a:t>: „</a:t>
            </a:r>
            <a:r>
              <a:rPr lang="sr-Cyrl-RS" sz="3600" dirty="0"/>
              <a:t>вредновање</a:t>
            </a:r>
            <a:r>
              <a:rPr lang="de-DE" sz="3600" dirty="0"/>
              <a:t> /</a:t>
            </a:r>
            <a:r>
              <a:rPr lang="sr-Cyrl-RS" sz="3600" dirty="0"/>
              <a:t> процењивање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19</a:t>
            </a:fld>
            <a:endParaRPr lang="de-DE" dirty="0"/>
          </a:p>
        </p:txBody>
      </p:sp>
      <p:sp>
        <p:nvSpPr>
          <p:cNvPr id="7" name="Textfeld 6">
            <a:extLst>
              <a:ext uri="{FF2B5EF4-FFF2-40B4-BE49-F238E27FC236}">
                <a16:creationId xmlns:a16="http://schemas.microsoft.com/office/drawing/2014/main" id="{35B7347D-D83A-4DBC-8F8F-AA40700B8B16}"/>
              </a:ext>
            </a:extLst>
          </p:cNvPr>
          <p:cNvSpPr txBox="1"/>
          <p:nvPr/>
        </p:nvSpPr>
        <p:spPr>
          <a:xfrm>
            <a:off x="510092" y="1728425"/>
            <a:ext cx="11234967" cy="1077218"/>
          </a:xfrm>
          <a:prstGeom prst="rect">
            <a:avLst/>
          </a:prstGeom>
          <a:noFill/>
        </p:spPr>
        <p:txBody>
          <a:bodyPr wrap="square">
            <a:spAutoFit/>
          </a:bodyPr>
          <a:lstStyle/>
          <a:p>
            <a:r>
              <a:rPr lang="ru-RU" sz="3200" dirty="0">
                <a:solidFill>
                  <a:srgbClr val="009EE0"/>
                </a:solidFill>
              </a:rPr>
              <a:t>Формирати своју самосталну процену о некој чињеници или питању и  образложити је.</a:t>
            </a:r>
            <a:endParaRPr lang="de-DE" sz="3200" dirty="0">
              <a:solidFill>
                <a:srgbClr val="009EE0"/>
              </a:solidFill>
            </a:endParaRPr>
          </a:p>
        </p:txBody>
      </p:sp>
      <p:sp>
        <p:nvSpPr>
          <p:cNvPr id="11" name="Textfeld 10">
            <a:extLst>
              <a:ext uri="{FF2B5EF4-FFF2-40B4-BE49-F238E27FC236}">
                <a16:creationId xmlns:a16="http://schemas.microsoft.com/office/drawing/2014/main" id="{A691DB97-2696-4A26-8EF5-8701128278A5}"/>
              </a:ext>
            </a:extLst>
          </p:cNvPr>
          <p:cNvSpPr txBox="1"/>
          <p:nvPr/>
        </p:nvSpPr>
        <p:spPr>
          <a:xfrm>
            <a:off x="510440" y="3394954"/>
            <a:ext cx="11263512" cy="2431435"/>
          </a:xfrm>
          <a:prstGeom prst="rect">
            <a:avLst/>
          </a:prstGeom>
          <a:solidFill>
            <a:schemeClr val="bg1"/>
          </a:solidFill>
          <a:ln w="19050">
            <a:solidFill>
              <a:schemeClr val="bg1">
                <a:lumMod val="75000"/>
              </a:schemeClr>
            </a:solidFill>
          </a:ln>
        </p:spPr>
        <p:txBody>
          <a:bodyPr wrap="square" rtlCol="0">
            <a:spAutoFit/>
          </a:bodyPr>
          <a:lstStyle/>
          <a:p>
            <a:r>
              <a:rPr lang="az-Cyrl-AZ" sz="2400" b="1" dirty="0">
                <a:solidFill>
                  <a:schemeClr val="accent1"/>
                </a:solidFill>
                <a:ea typeface="+mj-ea"/>
              </a:rPr>
              <a:t>За мене, „</a:t>
            </a:r>
            <a:r>
              <a:rPr lang="sr-Cyrl-RS" sz="2400" b="1" dirty="0">
                <a:solidFill>
                  <a:schemeClr val="accent1"/>
                </a:solidFill>
                <a:ea typeface="+mj-ea"/>
              </a:rPr>
              <a:t>вредновање / процењивање</a:t>
            </a:r>
            <a:r>
              <a:rPr lang="de-DE" sz="2400" b="1" dirty="0">
                <a:solidFill>
                  <a:schemeClr val="accent1"/>
                </a:solidFill>
                <a:ea typeface="+mj-ea"/>
              </a:rPr>
              <a:t>" </a:t>
            </a:r>
            <a:r>
              <a:rPr lang="az-Cyrl-AZ" sz="2400" b="1" dirty="0">
                <a:solidFill>
                  <a:schemeClr val="accent1"/>
                </a:solidFill>
                <a:ea typeface="+mj-ea"/>
              </a:rPr>
              <a:t>значи…</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2" name="Textfeld 1">
            <a:extLst>
              <a:ext uri="{FF2B5EF4-FFF2-40B4-BE49-F238E27FC236}">
                <a16:creationId xmlns:a16="http://schemas.microsoft.com/office/drawing/2014/main" id="{7259D9B5-57E5-446E-BF6A-E7A7D5A775F3}"/>
              </a:ext>
            </a:extLst>
          </p:cNvPr>
          <p:cNvSpPr txBox="1"/>
          <p:nvPr/>
        </p:nvSpPr>
        <p:spPr>
          <a:xfrm>
            <a:off x="768624" y="4050541"/>
            <a:ext cx="10336698" cy="1077218"/>
          </a:xfrm>
          <a:prstGeom prst="rect">
            <a:avLst/>
          </a:prstGeom>
          <a:noFill/>
        </p:spPr>
        <p:txBody>
          <a:bodyPr wrap="square" rtlCol="0">
            <a:spAutoFit/>
          </a:bodyPr>
          <a:lstStyle/>
          <a:p>
            <a:pPr lvl="0">
              <a:defRPr/>
            </a:pPr>
            <a:r>
              <a:rPr lang="ru-RU" sz="3200" dirty="0">
                <a:solidFill>
                  <a:srgbClr val="00B050"/>
                </a:solidFill>
              </a:rPr>
              <a:t>да изнесем своје мишљење о чињеници или ставу и објасним зашто га сматрам добрим или лошим.</a:t>
            </a:r>
            <a:endParaRPr kumimoji="0" lang="de-DE" sz="3200" b="0" i="0" u="none" strike="noStrike" kern="1200" cap="none" spc="0" normalizeH="0" baseline="0" noProof="0" dirty="0">
              <a:ln>
                <a:noFill/>
              </a:ln>
              <a:solidFill>
                <a:srgbClr val="00B050"/>
              </a:solidFill>
              <a:effectLst/>
              <a:uLnTx/>
              <a:uFillTx/>
              <a:latin typeface="Calibri"/>
            </a:endParaRPr>
          </a:p>
        </p:txBody>
      </p:sp>
    </p:spTree>
    <p:extLst>
      <p:ext uri="{BB962C8B-B14F-4D97-AF65-F5344CB8AC3E}">
        <p14:creationId xmlns:p14="http://schemas.microsoft.com/office/powerpoint/2010/main" val="280630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233753D-D207-4B78-DACA-0112B423FED9}"/>
              </a:ext>
            </a:extLst>
          </p:cNvPr>
          <p:cNvSpPr>
            <a:spLocks noGrp="1"/>
          </p:cNvSpPr>
          <p:nvPr>
            <p:ph type="title"/>
          </p:nvPr>
        </p:nvSpPr>
        <p:spPr>
          <a:xfrm>
            <a:off x="514902" y="418065"/>
            <a:ext cx="8848827" cy="980469"/>
          </a:xfrm>
        </p:spPr>
        <p:txBody>
          <a:bodyPr/>
          <a:lstStyle/>
          <a:p>
            <a:r>
              <a:rPr lang="ru-RU" dirty="0">
                <a:solidFill>
                  <a:srgbClr val="E75112"/>
                </a:solidFill>
              </a:rPr>
              <a:t>Допунски материјал за курс </a:t>
            </a:r>
            <a:br>
              <a:rPr lang="de-DE" dirty="0">
                <a:solidFill>
                  <a:srgbClr val="E75112"/>
                </a:solidFill>
              </a:rPr>
            </a:br>
            <a:r>
              <a:rPr lang="ru-RU" dirty="0">
                <a:solidFill>
                  <a:srgbClr val="E75112"/>
                </a:solidFill>
              </a:rPr>
              <a:t>"Разумевање и коришћење оператора"</a:t>
            </a:r>
            <a:endParaRPr lang="de-DE" dirty="0"/>
          </a:p>
        </p:txBody>
      </p:sp>
      <p:sp>
        <p:nvSpPr>
          <p:cNvPr id="7" name="Textplatzhalter 6">
            <a:extLst>
              <a:ext uri="{FF2B5EF4-FFF2-40B4-BE49-F238E27FC236}">
                <a16:creationId xmlns:a16="http://schemas.microsoft.com/office/drawing/2014/main" id="{B3ABFF00-79BA-A5B7-637C-1D13CB9273BE}"/>
              </a:ext>
            </a:extLst>
          </p:cNvPr>
          <p:cNvSpPr>
            <a:spLocks noGrp="1"/>
          </p:cNvSpPr>
          <p:nvPr>
            <p:ph type="body" sz="quarter" idx="13"/>
          </p:nvPr>
        </p:nvSpPr>
        <p:spPr>
          <a:xfrm>
            <a:off x="514902" y="1830917"/>
            <a:ext cx="10650810" cy="4229856"/>
          </a:xfrm>
        </p:spPr>
        <p:txBody>
          <a:bodyPr/>
          <a:lstStyle/>
          <a:p>
            <a:r>
              <a:rPr lang="ru-RU" sz="2000" dirty="0"/>
              <a:t>Ова презентација може да се користи уз курс LOGINEO NRW LMS "Разумевање и коришћење оператора" и уз пратећи пример плана часа. Слајдови се могу приказивати у одговарајућем алату за видео-конференције, слично као када пишете на табли. Кликните десним тастером миша на слајд, изаберите "Опције показивача", а затим "Оловка" или "Истакнивач". Ово омогућава уређивање слајда чак и током презентације на екрану.</a:t>
            </a:r>
            <a:endParaRPr lang="de-DE" sz="2000" dirty="0"/>
          </a:p>
          <a:p>
            <a:r>
              <a:rPr lang="ru-RU" sz="2000" dirty="0"/>
              <a:t>Слајдове је потребно превести на друге језике; по потреби, може бити потребно креирати и прилагођене апликације за учење. Више детаља може се наћи у плану часа. Белешке о томе како се слајдови могу користити укључене су у одељак за белешке.</a:t>
            </a:r>
            <a:endParaRPr lang="de-DE" sz="2000" dirty="0"/>
          </a:p>
          <a:p>
            <a:r>
              <a:rPr lang="ru-RU" sz="2000" dirty="0"/>
              <a:t>Дигитални курс, план часа и слајдови представљају само предлоге. Могу се прилагодити конкретној групи за учење.</a:t>
            </a:r>
            <a:endParaRPr lang="de-DE" sz="2000" dirty="0"/>
          </a:p>
        </p:txBody>
      </p:sp>
      <p:sp>
        <p:nvSpPr>
          <p:cNvPr id="2" name="Foliennummernplatzhalter 5">
            <a:extLst>
              <a:ext uri="{FF2B5EF4-FFF2-40B4-BE49-F238E27FC236}">
                <a16:creationId xmlns:a16="http://schemas.microsoft.com/office/drawing/2014/main" id="{3EEAE5CC-F2E4-71D5-66CA-5A02F327982A}"/>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a:t>
            </a:fld>
            <a:endParaRPr lang="de-DE" dirty="0"/>
          </a:p>
        </p:txBody>
      </p:sp>
    </p:spTree>
    <p:extLst>
      <p:ext uri="{BB962C8B-B14F-4D97-AF65-F5344CB8AC3E}">
        <p14:creationId xmlns:p14="http://schemas.microsoft.com/office/powerpoint/2010/main" val="538320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26152" cy="980469"/>
          </a:xfrm>
        </p:spPr>
        <p:txBody>
          <a:bodyPr/>
          <a:lstStyle/>
          <a:p>
            <a:r>
              <a:rPr lang="de-DE" sz="3600" dirty="0"/>
              <a:t>10. </a:t>
            </a:r>
            <a:r>
              <a:rPr lang="az-Cyrl-AZ" sz="3600" dirty="0"/>
              <a:t>Лекција</a:t>
            </a:r>
            <a:r>
              <a:rPr lang="de-DE" sz="3600" dirty="0"/>
              <a:t>: „</a:t>
            </a:r>
            <a:r>
              <a:rPr lang="sr-Cyrl-RS" sz="3600" dirty="0"/>
              <a:t>вредновање / процењивање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20</a:t>
            </a:fld>
            <a:endParaRPr lang="de-DE" dirty="0"/>
          </a:p>
        </p:txBody>
      </p:sp>
      <p:sp>
        <p:nvSpPr>
          <p:cNvPr id="10" name="Textplatzhalter 3">
            <a:extLst>
              <a:ext uri="{FF2B5EF4-FFF2-40B4-BE49-F238E27FC236}">
                <a16:creationId xmlns:a16="http://schemas.microsoft.com/office/drawing/2014/main" id="{D79BE6CF-E7BE-4F61-8841-1FD6056F20C3}"/>
              </a:ext>
            </a:extLst>
          </p:cNvPr>
          <p:cNvSpPr>
            <a:spLocks noGrp="1"/>
          </p:cNvSpPr>
          <p:nvPr>
            <p:ph type="body" sz="quarter" idx="14"/>
          </p:nvPr>
        </p:nvSpPr>
        <p:spPr>
          <a:xfrm>
            <a:off x="501651" y="1520825"/>
            <a:ext cx="11173736" cy="4806950"/>
          </a:xfrm>
        </p:spPr>
        <p:txBody>
          <a:bodyPr/>
          <a:lstStyle/>
          <a:p>
            <a:pPr marL="0" indent="0">
              <a:lnSpc>
                <a:spcPct val="100000"/>
              </a:lnSpc>
              <a:buNone/>
            </a:pPr>
            <a:r>
              <a:rPr lang="de-DE" sz="2400" b="1" dirty="0"/>
              <a:t>Thesen</a:t>
            </a:r>
          </a:p>
          <a:p>
            <a:pPr>
              <a:lnSpc>
                <a:spcPct val="100000"/>
              </a:lnSpc>
            </a:pPr>
            <a:r>
              <a:rPr lang="ru-RU" sz="1800" dirty="0"/>
              <a:t>Коришћење мобилних телефона у школи треба ограничити.</a:t>
            </a:r>
            <a:endParaRPr lang="de-DE" sz="1800" dirty="0"/>
          </a:p>
          <a:p>
            <a:pPr>
              <a:lnSpc>
                <a:spcPct val="100000"/>
              </a:lnSpc>
            </a:pPr>
            <a:r>
              <a:rPr lang="ru-RU" sz="1800" dirty="0"/>
              <a:t>Здравље је први предуслов да се активно и задовољно савлада свакодневни живот.</a:t>
            </a:r>
            <a:endParaRPr lang="de-DE" sz="1800" dirty="0"/>
          </a:p>
          <a:p>
            <a:pPr>
              <a:lnSpc>
                <a:spcPct val="100000"/>
              </a:lnSpc>
            </a:pPr>
            <a:r>
              <a:rPr lang="ru-RU" sz="1800" dirty="0"/>
              <a:t>Пестициди су најбоље средство за сузбијање штеточина.</a:t>
            </a:r>
            <a:endParaRPr lang="de-DE" sz="1800" dirty="0"/>
          </a:p>
          <a:p>
            <a:pPr>
              <a:lnSpc>
                <a:spcPct val="100000"/>
              </a:lnSpc>
            </a:pPr>
            <a:r>
              <a:rPr lang="ru-RU" sz="1800" dirty="0"/>
              <a:t>Слобода мишљења у демократији нема граница.</a:t>
            </a:r>
            <a:endParaRPr lang="de-DE" sz="1800" dirty="0"/>
          </a:p>
          <a:p>
            <a:pPr>
              <a:lnSpc>
                <a:spcPct val="100000"/>
              </a:lnSpc>
            </a:pPr>
            <a:r>
              <a:rPr lang="de-DE" sz="1800" dirty="0"/>
              <a:t>…</a:t>
            </a:r>
          </a:p>
          <a:p>
            <a:pPr>
              <a:lnSpc>
                <a:spcPct val="100000"/>
              </a:lnSpc>
            </a:pPr>
            <a:r>
              <a:rPr lang="de-DE" sz="1800" dirty="0"/>
              <a:t>…</a:t>
            </a:r>
          </a:p>
          <a:p>
            <a:pPr>
              <a:lnSpc>
                <a:spcPct val="100000"/>
              </a:lnSpc>
            </a:pPr>
            <a:r>
              <a:rPr lang="de-DE" sz="1800" dirty="0"/>
              <a:t>…</a:t>
            </a:r>
          </a:p>
          <a:p>
            <a:r>
              <a:rPr lang="de-DE" sz="1800" dirty="0"/>
              <a:t>…</a:t>
            </a:r>
          </a:p>
          <a:p>
            <a:r>
              <a:rPr lang="de-DE" sz="1800" dirty="0"/>
              <a:t>…</a:t>
            </a:r>
            <a:endParaRPr lang="de-DE" sz="2400" dirty="0"/>
          </a:p>
          <a:p>
            <a:endParaRPr lang="de-DE" dirty="0"/>
          </a:p>
        </p:txBody>
      </p:sp>
    </p:spTree>
    <p:extLst>
      <p:ext uri="{BB962C8B-B14F-4D97-AF65-F5344CB8AC3E}">
        <p14:creationId xmlns:p14="http://schemas.microsoft.com/office/powerpoint/2010/main" val="300023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1. </a:t>
            </a:r>
            <a:r>
              <a:rPr lang="az-Cyrl-AZ" sz="3600" dirty="0"/>
              <a:t>Лекција</a:t>
            </a:r>
            <a:r>
              <a:rPr lang="de-DE" sz="3600" dirty="0"/>
              <a:t>: „</a:t>
            </a:r>
            <a:r>
              <a:rPr lang="sr-Cyrl-RS" sz="3600" dirty="0"/>
              <a:t>навођење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3</a:t>
            </a:fld>
            <a:endParaRPr lang="de-DE" dirty="0"/>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ru-RU" sz="3200" b="1" dirty="0">
                <a:solidFill>
                  <a:schemeClr val="tx1">
                    <a:lumMod val="50000"/>
                    <a:lumOff val="50000"/>
                  </a:schemeClr>
                </a:solidFill>
              </a:rPr>
              <a:t>Набројати, прикупити и изнети информације или аспекте у вези са неком чињеницом / одређеном темом.</a:t>
            </a:r>
            <a:endParaRPr lang="de-DE" sz="3200" b="1" dirty="0">
              <a:solidFill>
                <a:schemeClr val="tx1">
                  <a:lumMod val="50000"/>
                  <a:lumOff val="50000"/>
                </a:schemeClr>
              </a:solidFill>
            </a:endParaRP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None/>
            </a:pPr>
            <a:r>
              <a:rPr lang="ru-RU" sz="2400" b="1" dirty="0">
                <a:solidFill>
                  <a:schemeClr val="accent1"/>
                </a:solidFill>
                <a:ea typeface="+mj-ea"/>
              </a:rPr>
              <a:t>За мене, „</a:t>
            </a:r>
            <a:r>
              <a:rPr lang="sr-Cyrl-RS" sz="2400" b="1" dirty="0">
                <a:solidFill>
                  <a:schemeClr val="accent1"/>
                </a:solidFill>
                <a:ea typeface="+mj-ea"/>
              </a:rPr>
              <a:t>навођење</a:t>
            </a:r>
            <a:r>
              <a:rPr lang="ru-RU" sz="2400" b="1" dirty="0">
                <a:solidFill>
                  <a:schemeClr val="accent1"/>
                </a:solidFill>
                <a:ea typeface="+mj-ea"/>
              </a:rPr>
              <a:t>" значи…</a:t>
            </a:r>
            <a:endParaRPr lang="de-DE" sz="2400" b="1" dirty="0">
              <a:solidFill>
                <a:schemeClr val="accent1"/>
              </a:solidFill>
              <a:ea typeface="+mj-ea"/>
            </a:endParaRPr>
          </a:p>
        </p:txBody>
      </p:sp>
      <p:sp>
        <p:nvSpPr>
          <p:cNvPr id="2" name="Textfeld 1">
            <a:extLst>
              <a:ext uri="{FF2B5EF4-FFF2-40B4-BE49-F238E27FC236}">
                <a16:creationId xmlns:a16="http://schemas.microsoft.com/office/drawing/2014/main" id="{85A19D6C-5A71-4488-85B3-B02F27230832}"/>
              </a:ext>
            </a:extLst>
          </p:cNvPr>
          <p:cNvSpPr txBox="1"/>
          <p:nvPr/>
        </p:nvSpPr>
        <p:spPr>
          <a:xfrm>
            <a:off x="1764519" y="4050615"/>
            <a:ext cx="8972778" cy="1077218"/>
          </a:xfrm>
          <a:prstGeom prst="rect">
            <a:avLst/>
          </a:prstGeom>
          <a:noFill/>
        </p:spPr>
        <p:txBody>
          <a:bodyPr wrap="square" rtlCol="0">
            <a:spAutoFit/>
          </a:bodyPr>
          <a:lstStyle/>
          <a:p>
            <a:r>
              <a:rPr lang="ru-RU" sz="3200" b="1" dirty="0">
                <a:solidFill>
                  <a:srgbClr val="1D2125"/>
                </a:solidFill>
                <a:latin typeface="Open Sans" pitchFamily="2" charset="0"/>
              </a:rPr>
              <a:t>да наведе предмете, чињенице, људе итд. о којима се траже информације.</a:t>
            </a:r>
            <a:endParaRPr lang="de-DE" sz="3200" b="1" dirty="0"/>
          </a:p>
        </p:txBody>
      </p:sp>
    </p:spTree>
    <p:extLst>
      <p:ext uri="{BB962C8B-B14F-4D97-AF65-F5344CB8AC3E}">
        <p14:creationId xmlns:p14="http://schemas.microsoft.com/office/powerpoint/2010/main" val="1940827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1" y="439513"/>
            <a:ext cx="2409500" cy="980469"/>
          </a:xfrm>
        </p:spPr>
        <p:txBody>
          <a:bodyPr/>
          <a:lstStyle/>
          <a:p>
            <a:r>
              <a:rPr lang="de-DE" sz="3600" dirty="0"/>
              <a:t>2. </a:t>
            </a:r>
            <a:r>
              <a:rPr lang="az-Cyrl-AZ" sz="3600" dirty="0"/>
              <a:t>Лекција</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4</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982977" y="1529710"/>
            <a:ext cx="8249159" cy="1339824"/>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ru-RU" sz="3200" dirty="0">
                <a:solidFill>
                  <a:schemeClr val="tx2">
                    <a:lumMod val="50000"/>
                    <a:lumOff val="50000"/>
                  </a:schemeClr>
                </a:solidFill>
              </a:rPr>
              <a:t>Наведите што више информација о објекту, особи и сл. </a:t>
            </a:r>
            <a:endParaRPr lang="de-DE" sz="3200" dirty="0">
              <a:solidFill>
                <a:schemeClr val="tx2">
                  <a:lumMod val="50000"/>
                  <a:lumOff val="50000"/>
                </a:schemeClr>
              </a:solidFill>
            </a:endParaRPr>
          </a:p>
          <a:p>
            <a:pPr marL="0" indent="0" algn="ctr">
              <a:lnSpc>
                <a:spcPct val="150000"/>
              </a:lnSpc>
              <a:buNone/>
            </a:pPr>
            <a:r>
              <a:rPr lang="ru-RU" sz="3200" dirty="0">
                <a:solidFill>
                  <a:schemeClr val="tx2">
                    <a:lumMod val="50000"/>
                    <a:lumOff val="50000"/>
                  </a:schemeClr>
                </a:solidFill>
              </a:rPr>
              <a:t>Користите своје речи.</a:t>
            </a:r>
            <a:endParaRPr lang="de-DE" sz="3200" dirty="0">
              <a:solidFill>
                <a:schemeClr val="tx2">
                  <a:lumMod val="50000"/>
                  <a:lumOff val="50000"/>
                </a:schemeClr>
              </a:solidFill>
            </a:endParaRPr>
          </a:p>
        </p:txBody>
      </p:sp>
      <p:sp>
        <p:nvSpPr>
          <p:cNvPr id="6" name="Textfeld 5">
            <a:extLst>
              <a:ext uri="{FF2B5EF4-FFF2-40B4-BE49-F238E27FC236}">
                <a16:creationId xmlns:a16="http://schemas.microsoft.com/office/drawing/2014/main" id="{A54668DF-05F8-4939-9B52-E39F51AD721A}"/>
              </a:ext>
            </a:extLst>
          </p:cNvPr>
          <p:cNvSpPr txBox="1"/>
          <p:nvPr/>
        </p:nvSpPr>
        <p:spPr>
          <a:xfrm>
            <a:off x="1827975" y="3767328"/>
            <a:ext cx="9848088" cy="2062103"/>
          </a:xfrm>
          <a:prstGeom prst="rect">
            <a:avLst/>
          </a:prstGeom>
          <a:noFill/>
        </p:spPr>
        <p:txBody>
          <a:bodyPr wrap="square" rtlCol="0">
            <a:spAutoFit/>
          </a:bodyPr>
          <a:lstStyle/>
          <a:p>
            <a:r>
              <a:rPr lang="sr-Cyrl-RS" sz="3200" b="1" dirty="0">
                <a:solidFill>
                  <a:schemeClr val="tx2">
                    <a:lumMod val="75000"/>
                    <a:lumOff val="25000"/>
                  </a:schemeClr>
                </a:solidFill>
              </a:rPr>
              <a:t>навођење </a:t>
            </a:r>
            <a:endParaRPr lang="de-DE" sz="3200" b="1" dirty="0">
              <a:solidFill>
                <a:schemeClr val="tx2">
                  <a:lumMod val="75000"/>
                  <a:lumOff val="25000"/>
                </a:schemeClr>
              </a:solidFill>
            </a:endParaRPr>
          </a:p>
          <a:p>
            <a:r>
              <a:rPr lang="de-DE" sz="3200" b="1" dirty="0">
                <a:solidFill>
                  <a:schemeClr val="tx2">
                    <a:lumMod val="75000"/>
                    <a:lumOff val="25000"/>
                  </a:schemeClr>
                </a:solidFill>
              </a:rPr>
              <a:t>		</a:t>
            </a:r>
            <a:r>
              <a:rPr lang="sr-Cyrl-RS" sz="3200" b="1" dirty="0">
                <a:solidFill>
                  <a:schemeClr val="tx2">
                    <a:lumMod val="75000"/>
                    <a:lumOff val="25000"/>
                  </a:schemeClr>
                </a:solidFill>
              </a:rPr>
              <a:t>описивање </a:t>
            </a:r>
            <a:endParaRPr lang="de-DE" sz="3200" b="1" dirty="0">
              <a:solidFill>
                <a:schemeClr val="tx2">
                  <a:lumMod val="75000"/>
                  <a:lumOff val="25000"/>
                </a:schemeClr>
              </a:solidFill>
            </a:endParaRPr>
          </a:p>
          <a:p>
            <a:r>
              <a:rPr lang="de-DE" sz="3200" b="1" dirty="0">
                <a:solidFill>
                  <a:schemeClr val="tx2">
                    <a:lumMod val="75000"/>
                    <a:lumOff val="25000"/>
                  </a:schemeClr>
                </a:solidFill>
              </a:rPr>
              <a:t>				        </a:t>
            </a:r>
            <a:r>
              <a:rPr lang="sr-Cyrl-RS" sz="3200" b="1" dirty="0">
                <a:solidFill>
                  <a:schemeClr val="tx2">
                    <a:lumMod val="75000"/>
                    <a:lumOff val="25000"/>
                  </a:schemeClr>
                </a:solidFill>
              </a:rPr>
              <a:t>поређење </a:t>
            </a:r>
            <a:r>
              <a:rPr lang="de-DE" sz="3200" b="1" dirty="0">
                <a:solidFill>
                  <a:schemeClr val="tx2">
                    <a:lumMod val="75000"/>
                    <a:lumOff val="25000"/>
                  </a:schemeClr>
                </a:solidFill>
              </a:rPr>
              <a:t> </a:t>
            </a:r>
          </a:p>
          <a:p>
            <a:r>
              <a:rPr lang="de-DE" sz="3200" b="1" dirty="0">
                <a:solidFill>
                  <a:schemeClr val="tx2">
                    <a:lumMod val="75000"/>
                    <a:lumOff val="25000"/>
                  </a:schemeClr>
                </a:solidFill>
              </a:rPr>
              <a:t>							     </a:t>
            </a:r>
            <a:r>
              <a:rPr lang="sr-Cyrl-RS" sz="3200" b="1" dirty="0">
                <a:solidFill>
                  <a:schemeClr val="tx2">
                    <a:lumMod val="75000"/>
                    <a:lumOff val="25000"/>
                  </a:schemeClr>
                </a:solidFill>
              </a:rPr>
              <a:t>процењивање </a:t>
            </a:r>
            <a:endParaRPr lang="de-DE" sz="3200" b="1" dirty="0">
              <a:solidFill>
                <a:schemeClr val="tx2">
                  <a:lumMod val="75000"/>
                  <a:lumOff val="25000"/>
                </a:schemeClr>
              </a:solidFill>
            </a:endParaRPr>
          </a:p>
        </p:txBody>
      </p:sp>
      <p:sp>
        <p:nvSpPr>
          <p:cNvPr id="7" name="Ellipse 6">
            <a:extLst>
              <a:ext uri="{FF2B5EF4-FFF2-40B4-BE49-F238E27FC236}">
                <a16:creationId xmlns:a16="http://schemas.microsoft.com/office/drawing/2014/main" id="{3523191B-61F5-4DE2-A1E6-6DC46A7F40DB}"/>
              </a:ext>
            </a:extLst>
          </p:cNvPr>
          <p:cNvSpPr/>
          <p:nvPr/>
        </p:nvSpPr>
        <p:spPr>
          <a:xfrm>
            <a:off x="3520440" y="4014216"/>
            <a:ext cx="2505456" cy="1060704"/>
          </a:xfrm>
          <a:prstGeom prst="ellipse">
            <a:avLst/>
          </a:prstGeom>
          <a:noFill/>
          <a:ln w="762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2" name="Textfeld 1">
            <a:extLst>
              <a:ext uri="{FF2B5EF4-FFF2-40B4-BE49-F238E27FC236}">
                <a16:creationId xmlns:a16="http://schemas.microsoft.com/office/drawing/2014/main" id="{6D290A6B-EF13-4220-A361-FF103A28F6F4}"/>
              </a:ext>
            </a:extLst>
          </p:cNvPr>
          <p:cNvSpPr txBox="1"/>
          <p:nvPr/>
        </p:nvSpPr>
        <p:spPr>
          <a:xfrm>
            <a:off x="2864130" y="382238"/>
            <a:ext cx="4315968" cy="646331"/>
          </a:xfrm>
          <a:prstGeom prst="rect">
            <a:avLst/>
          </a:prstGeom>
          <a:noFill/>
        </p:spPr>
        <p:txBody>
          <a:bodyPr wrap="squar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a:t>
            </a:r>
            <a:r>
              <a:rPr lang="sr-Cyrl-RS" sz="3600" b="1" dirty="0">
                <a:solidFill>
                  <a:schemeClr val="accent1"/>
                </a:solidFill>
                <a:latin typeface="Arial" panose="020B0604020202020204" pitchFamily="34" charset="0"/>
                <a:ea typeface="+mj-ea"/>
                <a:cs typeface="Arial" panose="020B0604020202020204" pitchFamily="34" charset="0"/>
              </a:rPr>
              <a:t>описивање</a:t>
            </a:r>
            <a:r>
              <a:rPr lang="de-DE" sz="3600" b="1" dirty="0">
                <a:solidFill>
                  <a:schemeClr val="accent1"/>
                </a:solidFill>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15249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3. </a:t>
            </a:r>
            <a:r>
              <a:rPr lang="az-Cyrl-AZ" sz="3600" dirty="0"/>
              <a:t>Лекција</a:t>
            </a:r>
            <a:r>
              <a:rPr lang="de-DE" sz="3600" dirty="0"/>
              <a:t>: „</a:t>
            </a:r>
            <a:r>
              <a:rPr lang="sr-Cyrl-RS" sz="3600" dirty="0"/>
              <a:t>представљање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55EF62-6C11-432A-B6B1-8FDA77A7568D}" type="slidenum">
              <a:rPr kumimoji="0" lang="de-DE" sz="10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de-DE"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ru-RU" sz="3200" b="1" dirty="0">
                <a:solidFill>
                  <a:schemeClr val="tx1">
                    <a:lumMod val="50000"/>
                    <a:lumOff val="50000"/>
                  </a:schemeClr>
                </a:solidFill>
              </a:rPr>
              <a:t>Структурирано изложити неки догађај, везу или постављено питање.</a:t>
            </a:r>
            <a:endParaRPr lang="de-DE" sz="3200" b="1" dirty="0">
              <a:solidFill>
                <a:schemeClr val="tx1">
                  <a:lumMod val="50000"/>
                  <a:lumOff val="50000"/>
                </a:schemeClr>
              </a:solidFill>
            </a:endParaRP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ct val="0"/>
              </a:spcBef>
              <a:buClr>
                <a:srgbClr val="E75112"/>
              </a:buClr>
              <a:buNone/>
            </a:pPr>
            <a:r>
              <a:rPr lang="az-Cyrl-AZ" sz="2400" b="1" dirty="0">
                <a:solidFill>
                  <a:srgbClr val="E75112"/>
                </a:solidFill>
              </a:rPr>
              <a:t>За мене, „</a:t>
            </a:r>
            <a:r>
              <a:rPr lang="sr-Cyrl-RS" sz="2400" b="1" dirty="0">
                <a:solidFill>
                  <a:srgbClr val="E75112"/>
                </a:solidFill>
              </a:rPr>
              <a:t>представљање</a:t>
            </a:r>
            <a:r>
              <a:rPr lang="de-DE" sz="2400" b="1" dirty="0">
                <a:solidFill>
                  <a:srgbClr val="E75112"/>
                </a:solidFill>
              </a:rPr>
              <a:t>" </a:t>
            </a:r>
            <a:r>
              <a:rPr lang="az-Cyrl-AZ" sz="2400" b="1" dirty="0">
                <a:solidFill>
                  <a:srgbClr val="E75112"/>
                </a:solidFill>
              </a:rPr>
              <a:t>значи…</a:t>
            </a:r>
          </a:p>
        </p:txBody>
      </p:sp>
      <p:sp>
        <p:nvSpPr>
          <p:cNvPr id="2" name="Textfeld 1">
            <a:extLst>
              <a:ext uri="{FF2B5EF4-FFF2-40B4-BE49-F238E27FC236}">
                <a16:creationId xmlns:a16="http://schemas.microsoft.com/office/drawing/2014/main" id="{85A19D6C-5A71-4488-85B3-B02F27230832}"/>
              </a:ext>
            </a:extLst>
          </p:cNvPr>
          <p:cNvSpPr txBox="1"/>
          <p:nvPr/>
        </p:nvSpPr>
        <p:spPr>
          <a:xfrm>
            <a:off x="1636776" y="4050615"/>
            <a:ext cx="9300528" cy="1569660"/>
          </a:xfrm>
          <a:prstGeom prst="rect">
            <a:avLst/>
          </a:prstGeom>
          <a:noFill/>
        </p:spPr>
        <p:txBody>
          <a:bodyPr wrap="square" rtlCol="0">
            <a:spAutoFit/>
          </a:bodyPr>
          <a:lstStyle/>
          <a:p>
            <a:pPr lvl="0"/>
            <a:r>
              <a:rPr lang="ru-RU" sz="3200" b="1" dirty="0">
                <a:solidFill>
                  <a:srgbClr val="1D2125"/>
                </a:solidFill>
                <a:latin typeface="Open Sans" pitchFamily="2" charset="0"/>
              </a:rPr>
              <a:t>презентирајте информације на такав начин да читалац може лако да прати ваш ток мисли.</a:t>
            </a:r>
            <a:endParaRPr kumimoji="0" lang="de-DE" sz="3200" b="1" i="0" u="none" strike="noStrike" kern="1200" cap="none" spc="0" normalizeH="0" baseline="0" noProof="0" dirty="0">
              <a:ln>
                <a:noFill/>
              </a:ln>
              <a:solidFill>
                <a:srgbClr val="1D2125"/>
              </a:solidFill>
              <a:effectLst/>
              <a:uLnTx/>
              <a:uFillTx/>
              <a:latin typeface="Open Sans" pitchFamily="2" charset="0"/>
              <a:ea typeface="+mn-ea"/>
              <a:cs typeface="+mn-cs"/>
            </a:endParaRPr>
          </a:p>
        </p:txBody>
      </p:sp>
    </p:spTree>
    <p:extLst>
      <p:ext uri="{BB962C8B-B14F-4D97-AF65-F5344CB8AC3E}">
        <p14:creationId xmlns:p14="http://schemas.microsoft.com/office/powerpoint/2010/main" val="361688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3. </a:t>
            </a:r>
            <a:r>
              <a:rPr lang="az-Cyrl-AZ" sz="3600" dirty="0"/>
              <a:t>Лекција</a:t>
            </a:r>
            <a:r>
              <a:rPr lang="de-DE" sz="3600" dirty="0"/>
              <a:t>: „</a:t>
            </a:r>
            <a:r>
              <a:rPr lang="sr-Cyrl-RS" sz="3600" dirty="0"/>
              <a:t>представљање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6</a:t>
            </a:fld>
            <a:endParaRPr lang="de-DE" dirty="0"/>
          </a:p>
        </p:txBody>
      </p:sp>
      <p:sp>
        <p:nvSpPr>
          <p:cNvPr id="4" name="Textplatzhalter 3">
            <a:extLst>
              <a:ext uri="{FF2B5EF4-FFF2-40B4-BE49-F238E27FC236}">
                <a16:creationId xmlns:a16="http://schemas.microsoft.com/office/drawing/2014/main" id="{4DE7B8DA-3A3C-4A31-95BF-11E920693516}"/>
              </a:ext>
            </a:extLst>
          </p:cNvPr>
          <p:cNvSpPr>
            <a:spLocks noGrp="1"/>
          </p:cNvSpPr>
          <p:nvPr>
            <p:ph type="body" sz="quarter" idx="14"/>
          </p:nvPr>
        </p:nvSpPr>
        <p:spPr>
          <a:xfrm>
            <a:off x="1726885" y="3317272"/>
            <a:ext cx="3910816" cy="980469"/>
          </a:xfrm>
          <a:noFill/>
          <a:ln>
            <a:noFill/>
          </a:ln>
        </p:spPr>
        <p:txBody>
          <a:bodyPr/>
          <a:lstStyle/>
          <a:p>
            <a:pPr marL="0" lvl="0" indent="0">
              <a:lnSpc>
                <a:spcPct val="107000"/>
              </a:lnSpc>
              <a:spcAft>
                <a:spcPts val="800"/>
              </a:spcAft>
              <a:buNone/>
            </a:pPr>
            <a:r>
              <a:rPr lang="ru-RU" sz="2400" dirty="0">
                <a:effectLst/>
                <a:latin typeface="Calibri" panose="020F0502020204030204" pitchFamily="34" charset="0"/>
                <a:ea typeface="Calibri" panose="020F0502020204030204" pitchFamily="34" charset="0"/>
                <a:cs typeface="Arial" panose="020B0604020202020204" pitchFamily="34" charset="0"/>
              </a:rPr>
              <a:t>Приликом описивања неопходно је увек навести разумљиво образложење.</a:t>
            </a:r>
            <a:endParaRPr lang="de-DE"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feld 1">
            <a:extLst>
              <a:ext uri="{FF2B5EF4-FFF2-40B4-BE49-F238E27FC236}">
                <a16:creationId xmlns:a16="http://schemas.microsoft.com/office/drawing/2014/main" id="{6F1493E8-6E79-4276-8350-B2277F02C6A6}"/>
              </a:ext>
            </a:extLst>
          </p:cNvPr>
          <p:cNvSpPr txBox="1"/>
          <p:nvPr/>
        </p:nvSpPr>
        <p:spPr>
          <a:xfrm>
            <a:off x="329966" y="1675048"/>
            <a:ext cx="4326787" cy="1200329"/>
          </a:xfrm>
          <a:prstGeom prst="rect">
            <a:avLst/>
          </a:prstGeom>
          <a:noFill/>
        </p:spPr>
        <p:txBody>
          <a:bodyPr wrap="square" rtlCol="0">
            <a:spAutoFit/>
          </a:bodyPr>
          <a:lstStyle/>
          <a:p>
            <a:r>
              <a:rPr kumimoji="0" lang="ru-RU"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Можете, на пример, да представите чињенице, контекст или неки проблем.</a:t>
            </a:r>
            <a:endParaRPr lang="de-DE" dirty="0"/>
          </a:p>
        </p:txBody>
      </p:sp>
      <p:sp>
        <p:nvSpPr>
          <p:cNvPr id="5" name="Textfeld 4">
            <a:extLst>
              <a:ext uri="{FF2B5EF4-FFF2-40B4-BE49-F238E27FC236}">
                <a16:creationId xmlns:a16="http://schemas.microsoft.com/office/drawing/2014/main" id="{BD49327F-E3AB-4B53-8EAA-8332BF01D297}"/>
              </a:ext>
            </a:extLst>
          </p:cNvPr>
          <p:cNvSpPr txBox="1"/>
          <p:nvPr/>
        </p:nvSpPr>
        <p:spPr>
          <a:xfrm>
            <a:off x="2959314" y="4723348"/>
            <a:ext cx="3742661"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ru-RU"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Води рачуна о томе да пишеш само о ономе што се у задатку тражи. </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0" name="Textfeld 9">
            <a:extLst>
              <a:ext uri="{FF2B5EF4-FFF2-40B4-BE49-F238E27FC236}">
                <a16:creationId xmlns:a16="http://schemas.microsoft.com/office/drawing/2014/main" id="{BA8645C7-A21A-4EEC-92F4-0AD3CE420284}"/>
              </a:ext>
            </a:extLst>
          </p:cNvPr>
          <p:cNvSpPr txBox="1"/>
          <p:nvPr/>
        </p:nvSpPr>
        <p:spPr>
          <a:xfrm>
            <a:off x="6298607" y="1853733"/>
            <a:ext cx="3834437" cy="1260345"/>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ru-RU"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Приликом описивања неких садржаја, није неопходно имати структуру. </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2" name="Textfeld 11">
            <a:extLst>
              <a:ext uri="{FF2B5EF4-FFF2-40B4-BE49-F238E27FC236}">
                <a16:creationId xmlns:a16="http://schemas.microsoft.com/office/drawing/2014/main" id="{75A822FA-A02F-43B0-834D-7438EE05B573}"/>
              </a:ext>
            </a:extLst>
          </p:cNvPr>
          <p:cNvSpPr txBox="1"/>
          <p:nvPr/>
        </p:nvSpPr>
        <p:spPr>
          <a:xfrm>
            <a:off x="7311677" y="3660995"/>
            <a:ext cx="3242930"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ru-RU"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Читалац мора лако да прати след твојих мисли.</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9107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ACB6C57A-8014-4106-97A1-A8AD279B85A0}"/>
              </a:ext>
            </a:extLst>
          </p:cNvPr>
          <p:cNvSpPr txBox="1"/>
          <p:nvPr/>
        </p:nvSpPr>
        <p:spPr>
          <a:xfrm>
            <a:off x="497720"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az-Cyrl-AZ" b="1" dirty="0">
                <a:latin typeface="Arial" panose="020B0604020202020204" pitchFamily="34" charset="0"/>
                <a:cs typeface="Arial" panose="020B0604020202020204" pitchFamily="34" charset="0"/>
              </a:rPr>
              <a:t>Разлике</a:t>
            </a:r>
            <a:r>
              <a:rPr lang="de-DE" b="1" dirty="0">
                <a:latin typeface="Arial" panose="020B0604020202020204" pitchFamily="34" charset="0"/>
                <a:cs typeface="Arial" panose="020B0604020202020204" pitchFamily="34" charset="0"/>
              </a:rPr>
              <a:t>:</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384429"/>
            <a:ext cx="7157499" cy="980469"/>
          </a:xfrm>
        </p:spPr>
        <p:txBody>
          <a:bodyPr/>
          <a:lstStyle/>
          <a:p>
            <a:r>
              <a:rPr lang="de-DE" sz="3600" dirty="0"/>
              <a:t>4. </a:t>
            </a:r>
            <a:r>
              <a:rPr lang="az-Cyrl-AZ" sz="3600" dirty="0"/>
              <a:t>Лекција</a:t>
            </a:r>
            <a:r>
              <a:rPr lang="de-DE" sz="3600" dirty="0"/>
              <a:t>: „</a:t>
            </a:r>
            <a:r>
              <a:rPr lang="sr-Cyrl-RS" sz="3600" dirty="0"/>
              <a:t>поређење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7</a:t>
            </a:fld>
            <a:endParaRPr lang="de-DE" dirty="0"/>
          </a:p>
        </p:txBody>
      </p:sp>
      <p:sp>
        <p:nvSpPr>
          <p:cNvPr id="13" name="Halbbogen 12">
            <a:extLst>
              <a:ext uri="{FF2B5EF4-FFF2-40B4-BE49-F238E27FC236}">
                <a16:creationId xmlns:a16="http://schemas.microsoft.com/office/drawing/2014/main" id="{11975542-6CFC-4335-938B-B2AB5F3DB15F}"/>
              </a:ext>
            </a:extLst>
          </p:cNvPr>
          <p:cNvSpPr/>
          <p:nvPr/>
        </p:nvSpPr>
        <p:spPr>
          <a:xfrm rot="16200000">
            <a:off x="3647429" y="2032828"/>
            <a:ext cx="1402574" cy="1508568"/>
          </a:xfrm>
          <a:prstGeom prst="blockArc">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
        <p:nvSpPr>
          <p:cNvPr id="17" name="Textfeld 16">
            <a:extLst>
              <a:ext uri="{FF2B5EF4-FFF2-40B4-BE49-F238E27FC236}">
                <a16:creationId xmlns:a16="http://schemas.microsoft.com/office/drawing/2014/main" id="{F047A2E8-75B6-49FF-938B-7D77F1FE269A}"/>
              </a:ext>
            </a:extLst>
          </p:cNvPr>
          <p:cNvSpPr txBox="1"/>
          <p:nvPr/>
        </p:nvSpPr>
        <p:spPr>
          <a:xfrm>
            <a:off x="7659149"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az-Cyrl-AZ" b="1" dirty="0">
                <a:latin typeface="Arial" panose="020B0604020202020204" pitchFamily="34" charset="0"/>
                <a:cs typeface="Arial" panose="020B0604020202020204" pitchFamily="34" charset="0"/>
              </a:rPr>
              <a:t>Сличности</a:t>
            </a:r>
            <a:r>
              <a:rPr lang="de-DE" b="1" dirty="0">
                <a:latin typeface="Arial" panose="020B0604020202020204" pitchFamily="34" charset="0"/>
                <a:cs typeface="Arial" panose="020B0604020202020204" pitchFamily="34" charset="0"/>
              </a:rPr>
              <a:t>:</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11" name="Zylinder 10">
            <a:extLst>
              <a:ext uri="{FF2B5EF4-FFF2-40B4-BE49-F238E27FC236}">
                <a16:creationId xmlns:a16="http://schemas.microsoft.com/office/drawing/2014/main" id="{38455B12-55C8-4117-8347-B5502DB06AA4}"/>
              </a:ext>
            </a:extLst>
          </p:cNvPr>
          <p:cNvSpPr/>
          <p:nvPr/>
        </p:nvSpPr>
        <p:spPr>
          <a:xfrm>
            <a:off x="4348716" y="1551038"/>
            <a:ext cx="1828800" cy="2353835"/>
          </a:xfrm>
          <a:prstGeom prst="can">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Zylinder 13">
            <a:extLst>
              <a:ext uri="{FF2B5EF4-FFF2-40B4-BE49-F238E27FC236}">
                <a16:creationId xmlns:a16="http://schemas.microsoft.com/office/drawing/2014/main" id="{940B4B34-5EC9-45C9-8493-CB7CFDDFB423}"/>
              </a:ext>
            </a:extLst>
          </p:cNvPr>
          <p:cNvSpPr/>
          <p:nvPr/>
        </p:nvSpPr>
        <p:spPr>
          <a:xfrm>
            <a:off x="5937235" y="2883397"/>
            <a:ext cx="1421848" cy="2877204"/>
          </a:xfrm>
          <a:prstGeom prst="can">
            <a:avLst/>
          </a:prstGeom>
          <a:solidFill>
            <a:srgbClr val="00B0F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5" name="Halbbogen 14">
            <a:extLst>
              <a:ext uri="{FF2B5EF4-FFF2-40B4-BE49-F238E27FC236}">
                <a16:creationId xmlns:a16="http://schemas.microsoft.com/office/drawing/2014/main" id="{C54D6E65-674B-467D-98B1-ABAC842B955F}"/>
              </a:ext>
            </a:extLst>
          </p:cNvPr>
          <p:cNvSpPr/>
          <p:nvPr/>
        </p:nvSpPr>
        <p:spPr>
          <a:xfrm rot="5237054">
            <a:off x="6483783" y="3822270"/>
            <a:ext cx="1662833" cy="964377"/>
          </a:xfrm>
          <a:prstGeom prst="blockArc">
            <a:avLst>
              <a:gd name="adj1" fmla="val 11096492"/>
              <a:gd name="adj2" fmla="val 0"/>
              <a:gd name="adj3" fmla="val 25000"/>
            </a:avLst>
          </a:prstGeom>
          <a:solidFill>
            <a:srgbClr val="00B05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Tree>
    <p:extLst>
      <p:ext uri="{BB962C8B-B14F-4D97-AF65-F5344CB8AC3E}">
        <p14:creationId xmlns:p14="http://schemas.microsoft.com/office/powerpoint/2010/main" val="4251355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az-Cyrl-AZ" sz="3600" dirty="0"/>
              <a:t>Лекција</a:t>
            </a:r>
            <a:r>
              <a:rPr lang="de-DE" sz="3600" dirty="0"/>
              <a:t>: „</a:t>
            </a:r>
            <a:r>
              <a:rPr lang="sr-Cyrl-RS" sz="3600" dirty="0"/>
              <a:t>поређење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8</a:t>
            </a:fld>
            <a:endParaRPr lang="de-DE" dirty="0"/>
          </a:p>
        </p:txBody>
      </p:sp>
      <p:pic>
        <p:nvPicPr>
          <p:cNvPr id="4" name="Grafik 3">
            <a:extLst>
              <a:ext uri="{FF2B5EF4-FFF2-40B4-BE49-F238E27FC236}">
                <a16:creationId xmlns:a16="http://schemas.microsoft.com/office/drawing/2014/main" id="{9405DDE5-431B-4F8A-B7A9-A39B8E00987D}"/>
              </a:ext>
            </a:extLst>
          </p:cNvPr>
          <p:cNvPicPr>
            <a:picLocks noChangeAspect="1"/>
          </p:cNvPicPr>
          <p:nvPr/>
        </p:nvPicPr>
        <p:blipFill>
          <a:blip r:embed="rId3"/>
          <a:stretch>
            <a:fillRect/>
          </a:stretch>
        </p:blipFill>
        <p:spPr>
          <a:xfrm>
            <a:off x="2246600" y="1532433"/>
            <a:ext cx="7698801" cy="4795342"/>
          </a:xfrm>
          <a:prstGeom prst="rect">
            <a:avLst/>
          </a:prstGeom>
        </p:spPr>
      </p:pic>
    </p:spTree>
    <p:extLst>
      <p:ext uri="{BB962C8B-B14F-4D97-AF65-F5344CB8AC3E}">
        <p14:creationId xmlns:p14="http://schemas.microsoft.com/office/powerpoint/2010/main" val="2183909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az-Cyrl-AZ" sz="3600" dirty="0"/>
              <a:t>Лекција</a:t>
            </a:r>
            <a:r>
              <a:rPr lang="de-DE" sz="3600" dirty="0"/>
              <a:t>: „</a:t>
            </a:r>
            <a:r>
              <a:rPr lang="sr-Cyrl-RS" sz="3600" dirty="0"/>
              <a:t>поређење</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9</a:t>
            </a:fld>
            <a:endParaRPr lang="de-DE" dirty="0"/>
          </a:p>
        </p:txBody>
      </p:sp>
      <p:sp>
        <p:nvSpPr>
          <p:cNvPr id="8" name="Textplatzhalter 4">
            <a:extLst>
              <a:ext uri="{FF2B5EF4-FFF2-40B4-BE49-F238E27FC236}">
                <a16:creationId xmlns:a16="http://schemas.microsoft.com/office/drawing/2014/main" id="{BE544292-5807-45A1-B06A-AD76B487CEC4}"/>
              </a:ext>
            </a:extLst>
          </p:cNvPr>
          <p:cNvSpPr txBox="1">
            <a:spLocks/>
          </p:cNvSpPr>
          <p:nvPr/>
        </p:nvSpPr>
        <p:spPr>
          <a:xfrm>
            <a:off x="508793" y="3821452"/>
            <a:ext cx="11174413" cy="2332460"/>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2075" indent="0">
              <a:lnSpc>
                <a:spcPct val="100000"/>
              </a:lnSpc>
              <a:spcBef>
                <a:spcPct val="0"/>
              </a:spcBef>
              <a:buNone/>
            </a:pPr>
            <a:r>
              <a:rPr lang="az-Cyrl-AZ" sz="2400" b="1" dirty="0">
                <a:solidFill>
                  <a:schemeClr val="accent1"/>
                </a:solidFill>
                <a:ea typeface="+mj-ea"/>
              </a:rPr>
              <a:t>За мене, „</a:t>
            </a:r>
            <a:r>
              <a:rPr lang="sr-Cyrl-RS" sz="2400" b="1" dirty="0">
                <a:solidFill>
                  <a:schemeClr val="accent1"/>
                </a:solidFill>
                <a:ea typeface="+mj-ea"/>
              </a:rPr>
              <a:t>поређење</a:t>
            </a:r>
            <a:r>
              <a:rPr lang="de-DE" sz="2400" b="1" dirty="0">
                <a:solidFill>
                  <a:schemeClr val="accent1"/>
                </a:solidFill>
                <a:ea typeface="+mj-ea"/>
              </a:rPr>
              <a:t>" </a:t>
            </a:r>
            <a:r>
              <a:rPr lang="az-Cyrl-AZ" sz="2400" b="1" dirty="0">
                <a:solidFill>
                  <a:schemeClr val="accent1"/>
                </a:solidFill>
                <a:ea typeface="+mj-ea"/>
              </a:rPr>
              <a:t>значи…</a:t>
            </a:r>
          </a:p>
          <a:p>
            <a:pPr marL="92075" indent="0">
              <a:lnSpc>
                <a:spcPct val="150000"/>
              </a:lnSpc>
              <a:spcBef>
                <a:spcPct val="0"/>
              </a:spcBef>
              <a:buFont typeface="Wingdings 2" panose="05020102010507070707" pitchFamily="18" charset="2"/>
              <a:buNone/>
            </a:pPr>
            <a:endParaRPr lang="de-DE" sz="2400" b="1" dirty="0">
              <a:solidFill>
                <a:srgbClr val="C00000"/>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10" name="Textplatzhalter 4">
            <a:extLst>
              <a:ext uri="{FF2B5EF4-FFF2-40B4-BE49-F238E27FC236}">
                <a16:creationId xmlns:a16="http://schemas.microsoft.com/office/drawing/2014/main" id="{3BA9350E-D154-4DD2-8AA9-14B11FCC2CA2}"/>
              </a:ext>
            </a:extLst>
          </p:cNvPr>
          <p:cNvSpPr txBox="1">
            <a:spLocks/>
          </p:cNvSpPr>
          <p:nvPr/>
        </p:nvSpPr>
        <p:spPr>
          <a:xfrm>
            <a:off x="508793" y="1772337"/>
            <a:ext cx="11377161" cy="1745742"/>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Wingdings 2" panose="05020102010507070707" pitchFamily="18" charset="2"/>
              <a:buNone/>
            </a:pPr>
            <a:r>
              <a:rPr lang="ru-RU" sz="2400" b="1" dirty="0">
                <a:solidFill>
                  <a:schemeClr val="tx1">
                    <a:lumMod val="50000"/>
                    <a:lumOff val="50000"/>
                  </a:schemeClr>
                </a:solidFill>
              </a:rPr>
              <a:t>Упоредити постављена питања и чињенице, према датим или сопствено одређеним аспектима, како би сезаједничке особине, сличности и разлике, могле открити- уочити и приказати.</a:t>
            </a:r>
            <a:endParaRPr lang="de-DE" sz="2400" b="1" dirty="0">
              <a:solidFill>
                <a:schemeClr val="tx1">
                  <a:lumMod val="50000"/>
                  <a:lumOff val="50000"/>
                </a:schemeClr>
              </a:solidFill>
            </a:endParaRPr>
          </a:p>
        </p:txBody>
      </p:sp>
      <p:sp>
        <p:nvSpPr>
          <p:cNvPr id="2" name="Textfeld 1">
            <a:extLst>
              <a:ext uri="{FF2B5EF4-FFF2-40B4-BE49-F238E27FC236}">
                <a16:creationId xmlns:a16="http://schemas.microsoft.com/office/drawing/2014/main" id="{C7F72B52-5821-4BF0-A1A0-297C4E58F40F}"/>
              </a:ext>
            </a:extLst>
          </p:cNvPr>
          <p:cNvSpPr txBox="1"/>
          <p:nvPr/>
        </p:nvSpPr>
        <p:spPr>
          <a:xfrm>
            <a:off x="1426246" y="4419124"/>
            <a:ext cx="9339505" cy="1131848"/>
          </a:xfrm>
          <a:prstGeom prst="rect">
            <a:avLst/>
          </a:prstGeom>
          <a:noFill/>
        </p:spPr>
        <p:txBody>
          <a:bodyPr wrap="square" rtlCol="0">
            <a:spAutoFit/>
          </a:bodyPr>
          <a:lstStyle/>
          <a:p>
            <a:pPr marL="92075" lvl="0">
              <a:lnSpc>
                <a:spcPct val="150000"/>
              </a:lnSpc>
              <a:spcBef>
                <a:spcPct val="0"/>
              </a:spcBef>
              <a:defRPr/>
            </a:pPr>
            <a:r>
              <a:rPr lang="ru-RU" sz="2400" b="1" dirty="0">
                <a:solidFill>
                  <a:srgbClr val="00B050"/>
                </a:solidFill>
                <a:latin typeface="Arial" panose="020B0604020202020204" pitchFamily="34" charset="0"/>
                <a:cs typeface="Arial" panose="020B0604020202020204" pitchFamily="34" charset="0"/>
              </a:rPr>
              <a:t>да јасно истичем заједничке карактеристике, сличности и разлике између више објеката, људи и слично.</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85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Lst>
  </p:timing>
</p:sld>
</file>

<file path=ppt/theme/theme1.xml><?xml version="1.0" encoding="utf-8"?>
<a:theme xmlns:a="http://schemas.openxmlformats.org/drawingml/2006/main" name="Office">
  <a:themeElements>
    <a:clrScheme name="Benutzerdefiniert 4">
      <a:dk1>
        <a:srgbClr val="000000"/>
      </a:dk1>
      <a:lt1>
        <a:srgbClr val="FFFFFF"/>
      </a:lt1>
      <a:dk2>
        <a:srgbClr val="0E2841"/>
      </a:dk2>
      <a:lt2>
        <a:srgbClr val="EDEDED"/>
      </a:lt2>
      <a:accent1>
        <a:srgbClr val="E75112"/>
      </a:accent1>
      <a:accent2>
        <a:srgbClr val="ACACAC"/>
      </a:accent2>
      <a:accent3>
        <a:srgbClr val="969696"/>
      </a:accent3>
      <a:accent4>
        <a:srgbClr val="787878"/>
      </a:accent4>
      <a:accent5>
        <a:srgbClr val="009036"/>
      </a:accent5>
      <a:accent6>
        <a:srgbClr val="E2001A"/>
      </a:accent6>
      <a:hlink>
        <a:srgbClr val="175E54"/>
      </a:hlink>
      <a:folHlink>
        <a:srgbClr val="009B74"/>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3175">
          <a:solidFill>
            <a:srgbClr val="5F5F5F"/>
          </a:solidFill>
        </a:ln>
      </a:spPr>
      <a:bodyPr lIns="36000" tIns="36000" rIns="36000" bIns="36000" rtlCol="0" anchor="ctr"/>
      <a:lstStyle>
        <a:defPPr algn="ctr">
          <a:defRPr sz="2250" dirty="0" smtClean="0"/>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1821</Words>
  <Application>Microsoft Office PowerPoint</Application>
  <PresentationFormat>Breitbild</PresentationFormat>
  <Paragraphs>224</Paragraphs>
  <Slides>20</Slides>
  <Notes>18</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20</vt:i4>
      </vt:variant>
    </vt:vector>
  </HeadingPairs>
  <TitlesOfParts>
    <vt:vector size="30" baseType="lpstr">
      <vt:lpstr>-apple-system</vt:lpstr>
      <vt:lpstr>Aptos</vt:lpstr>
      <vt:lpstr>Arial</vt:lpstr>
      <vt:lpstr>BentonSans Medium</vt:lpstr>
      <vt:lpstr>Calibri</vt:lpstr>
      <vt:lpstr>Calibri Light</vt:lpstr>
      <vt:lpstr>Open Sans</vt:lpstr>
      <vt:lpstr>Wingdings 2</vt:lpstr>
      <vt:lpstr>Office</vt:lpstr>
      <vt:lpstr>Benutzerdefiniertes Design</vt:lpstr>
      <vt:lpstr>HSU дигитални</vt:lpstr>
      <vt:lpstr>Допунски материјал за курс  "Разумевање и коришћење оператора"</vt:lpstr>
      <vt:lpstr>1. Лекција: „навођење“</vt:lpstr>
      <vt:lpstr>2. Лекција:</vt:lpstr>
      <vt:lpstr>3. Лекција: „представљање“</vt:lpstr>
      <vt:lpstr>3. Лекција: „представљање“</vt:lpstr>
      <vt:lpstr>4. Лекција: „поређење“</vt:lpstr>
      <vt:lpstr>4. Лекција: „поређење“</vt:lpstr>
      <vt:lpstr>4. Лекција: „поређење“</vt:lpstr>
      <vt:lpstr>4. Лекција: „поређење“</vt:lpstr>
      <vt:lpstr>PowerPoint-Präsentation</vt:lpstr>
      <vt:lpstr>PowerPoint-Präsentation</vt:lpstr>
      <vt:lpstr>6. Лекција:</vt:lpstr>
      <vt:lpstr>7. Лекција: „заузимање став а“</vt:lpstr>
      <vt:lpstr>7. Лекција: „заузимање став а“</vt:lpstr>
      <vt:lpstr>8. Лекција: „расправљање“, „дискусија“ (1)</vt:lpstr>
      <vt:lpstr>PowerPoint-Präsentation</vt:lpstr>
      <vt:lpstr>PowerPoint-Präsentation</vt:lpstr>
      <vt:lpstr>10. Лекција: „вредновање / процењивање“</vt:lpstr>
      <vt:lpstr>10. Лекција: „вредновање / процењивање“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erste Zeile.</dc:title>
  <dc:creator>Lutz Stöcker</dc:creator>
  <cp:lastModifiedBy>Röttinger, Lesley</cp:lastModifiedBy>
  <cp:revision>198</cp:revision>
  <dcterms:created xsi:type="dcterms:W3CDTF">2024-06-07T16:28:00Z</dcterms:created>
  <dcterms:modified xsi:type="dcterms:W3CDTF">2026-03-31T09:51:33Z</dcterms:modified>
</cp:coreProperties>
</file>