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703" r:id="rId1"/>
  </p:sldMasterIdLst>
  <p:notesMasterIdLst>
    <p:notesMasterId r:id="rId32"/>
  </p:notesMasterIdLst>
  <p:handoutMasterIdLst>
    <p:handoutMasterId r:id="rId33"/>
  </p:handoutMasterIdLst>
  <p:sldIdLst>
    <p:sldId id="845" r:id="rId2"/>
    <p:sldId id="713" r:id="rId3"/>
    <p:sldId id="846" r:id="rId4"/>
    <p:sldId id="793" r:id="rId5"/>
    <p:sldId id="847" r:id="rId6"/>
    <p:sldId id="814" r:id="rId7"/>
    <p:sldId id="809" r:id="rId8"/>
    <p:sldId id="811" r:id="rId9"/>
    <p:sldId id="844" r:id="rId10"/>
    <p:sldId id="827" r:id="rId11"/>
    <p:sldId id="838" r:id="rId12"/>
    <p:sldId id="813" r:id="rId13"/>
    <p:sldId id="833" r:id="rId14"/>
    <p:sldId id="812" r:id="rId15"/>
    <p:sldId id="831" r:id="rId16"/>
    <p:sldId id="823" r:id="rId17"/>
    <p:sldId id="839" r:id="rId18"/>
    <p:sldId id="824" r:id="rId19"/>
    <p:sldId id="819" r:id="rId20"/>
    <p:sldId id="826" r:id="rId21"/>
    <p:sldId id="828" r:id="rId22"/>
    <p:sldId id="829" r:id="rId23"/>
    <p:sldId id="835" r:id="rId24"/>
    <p:sldId id="840" r:id="rId25"/>
    <p:sldId id="834" r:id="rId26"/>
    <p:sldId id="822" r:id="rId27"/>
    <p:sldId id="841" r:id="rId28"/>
    <p:sldId id="821" r:id="rId29"/>
    <p:sldId id="842" r:id="rId30"/>
    <p:sldId id="837" r:id="rId31"/>
  </p:sldIdLst>
  <p:sldSz cx="9144000" cy="6858000" type="screen4x3"/>
  <p:notesSz cx="6797675" cy="9926638"/>
  <p:defaultTextStyle>
    <a:defPPr>
      <a:defRPr lang="de-DE"/>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3126">
          <p15:clr>
            <a:srgbClr val="A4A3A4"/>
          </p15:clr>
        </p15:guide>
        <p15:guide id="2" pos="2143">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Andrea" initials="A" lastIdx="22" clrIdx="0"/>
  <p:cmAuthor id="1" name="Koltermann, Saskia" initials="KS" lastIdx="1" clrIdx="1"/>
  <p:cmAuthor id="2" name="Rossbach, Stefanie" initials="RS" lastIdx="5" clrIdx="2">
    <p:extLst>
      <p:ext uri="{19B8F6BF-5375-455C-9EA6-DF929625EA0E}">
        <p15:presenceInfo xmlns:p15="http://schemas.microsoft.com/office/powerpoint/2012/main" userId="S-1-5-21-2167508772-3871557885-3661781329-1423" providerId="AD"/>
      </p:ext>
    </p:extLst>
  </p:cmAuthor>
  <p:cmAuthor id="3" name="Schroeder, Dorit" initials="SD" lastIdx="3" clrIdx="3">
    <p:extLst>
      <p:ext uri="{19B8F6BF-5375-455C-9EA6-DF929625EA0E}">
        <p15:presenceInfo xmlns:p15="http://schemas.microsoft.com/office/powerpoint/2012/main" userId="Schroeder, Dorit" providerId="None"/>
      </p:ext>
    </p:extLst>
  </p:cmAuthor>
  <p:cmAuthor id="4" name="Schroeder, Dorit" initials="SD [2]" lastIdx="2" clrIdx="4">
    <p:extLst>
      <p:ext uri="{19B8F6BF-5375-455C-9EA6-DF929625EA0E}">
        <p15:presenceInfo xmlns:p15="http://schemas.microsoft.com/office/powerpoint/2012/main" userId="S-1-5-21-2167508772-3871557885-3661781329-1433"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9CC00"/>
    <a:srgbClr val="3333CC"/>
    <a:srgbClr val="0000FF"/>
    <a:srgbClr val="F9FBFD"/>
    <a:srgbClr val="FF6F6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ittlere Formatvorlage 2 - Akz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77749" autoAdjust="0"/>
  </p:normalViewPr>
  <p:slideViewPr>
    <p:cSldViewPr>
      <p:cViewPr varScale="1">
        <p:scale>
          <a:sx n="91" d="100"/>
          <a:sy n="91" d="100"/>
        </p:scale>
        <p:origin x="2216" y="64"/>
      </p:cViewPr>
      <p:guideLst>
        <p:guide orient="horz" pos="2160"/>
        <p:guide pos="2880"/>
      </p:guideLst>
    </p:cSldViewPr>
  </p:slideViewPr>
  <p:notesTextViewPr>
    <p:cViewPr>
      <p:scale>
        <a:sx n="75" d="100"/>
        <a:sy n="75" d="100"/>
      </p:scale>
      <p:origin x="0" y="0"/>
    </p:cViewPr>
  </p:notesTextViewPr>
  <p:sorterViewPr>
    <p:cViewPr>
      <p:scale>
        <a:sx n="100" d="100"/>
        <a:sy n="100" d="100"/>
      </p:scale>
      <p:origin x="0" y="0"/>
    </p:cViewPr>
  </p:sorterViewPr>
  <p:notesViewPr>
    <p:cSldViewPr>
      <p:cViewPr>
        <p:scale>
          <a:sx n="110" d="100"/>
          <a:sy n="110" d="100"/>
        </p:scale>
        <p:origin x="-3114" y="216"/>
      </p:cViewPr>
      <p:guideLst>
        <p:guide orient="horz" pos="3126"/>
        <p:guide pos="2143"/>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commentAuthors" Target="commentAuthor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handoutMaster" Target="handoutMasters/handoutMaster1.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notesMaster" Target="notesMasters/notesMaster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4" y="4"/>
            <a:ext cx="2946576" cy="496888"/>
          </a:xfrm>
          <a:prstGeom prst="rect">
            <a:avLst/>
          </a:prstGeom>
        </p:spPr>
        <p:txBody>
          <a:bodyPr vert="horz" lIns="91440" tIns="45720" rIns="91440" bIns="45720" rtlCol="0"/>
          <a:lstStyle>
            <a:lvl1pPr algn="l" fontAlgn="auto">
              <a:spcBef>
                <a:spcPts val="0"/>
              </a:spcBef>
              <a:spcAft>
                <a:spcPts val="0"/>
              </a:spcAft>
              <a:defRPr sz="1200">
                <a:latin typeface="+mn-lt"/>
                <a:cs typeface="+mn-cs"/>
              </a:defRPr>
            </a:lvl1pPr>
          </a:lstStyle>
          <a:p>
            <a:pPr>
              <a:defRPr/>
            </a:pPr>
            <a:endParaRPr lang="de-DE"/>
          </a:p>
        </p:txBody>
      </p:sp>
      <p:sp>
        <p:nvSpPr>
          <p:cNvPr id="3" name="Datumsplatzhalter 2"/>
          <p:cNvSpPr>
            <a:spLocks noGrp="1"/>
          </p:cNvSpPr>
          <p:nvPr>
            <p:ph type="dt" sz="quarter" idx="1"/>
          </p:nvPr>
        </p:nvSpPr>
        <p:spPr>
          <a:xfrm>
            <a:off x="3849482" y="4"/>
            <a:ext cx="2946576" cy="496888"/>
          </a:xfrm>
          <a:prstGeom prst="rect">
            <a:avLst/>
          </a:prstGeom>
        </p:spPr>
        <p:txBody>
          <a:bodyPr vert="horz" lIns="91440" tIns="45720" rIns="91440" bIns="45720" rtlCol="0"/>
          <a:lstStyle>
            <a:lvl1pPr algn="r" fontAlgn="auto">
              <a:spcBef>
                <a:spcPts val="0"/>
              </a:spcBef>
              <a:spcAft>
                <a:spcPts val="0"/>
              </a:spcAft>
              <a:defRPr sz="1200">
                <a:latin typeface="+mn-lt"/>
                <a:cs typeface="+mn-cs"/>
              </a:defRPr>
            </a:lvl1pPr>
          </a:lstStyle>
          <a:p>
            <a:pPr>
              <a:defRPr/>
            </a:pPr>
            <a:fld id="{C8DB0B13-EAA0-4A13-BEFD-68216580EC9C}" type="datetimeFigureOut">
              <a:rPr lang="de-DE"/>
              <a:pPr>
                <a:defRPr/>
              </a:pPr>
              <a:t>03.05.2024</a:t>
            </a:fld>
            <a:endParaRPr lang="de-DE"/>
          </a:p>
        </p:txBody>
      </p:sp>
      <p:sp>
        <p:nvSpPr>
          <p:cNvPr id="4" name="Fußzeilenplatzhalter 3"/>
          <p:cNvSpPr>
            <a:spLocks noGrp="1"/>
          </p:cNvSpPr>
          <p:nvPr>
            <p:ph type="ftr" sz="quarter" idx="2"/>
          </p:nvPr>
        </p:nvSpPr>
        <p:spPr>
          <a:xfrm>
            <a:off x="4" y="9428166"/>
            <a:ext cx="2946576" cy="496886"/>
          </a:xfrm>
          <a:prstGeom prst="rect">
            <a:avLst/>
          </a:prstGeom>
        </p:spPr>
        <p:txBody>
          <a:bodyPr vert="horz" lIns="91440" tIns="45720" rIns="91440" bIns="45720" rtlCol="0" anchor="b"/>
          <a:lstStyle>
            <a:lvl1pPr algn="l" fontAlgn="auto">
              <a:spcBef>
                <a:spcPts val="0"/>
              </a:spcBef>
              <a:spcAft>
                <a:spcPts val="0"/>
              </a:spcAft>
              <a:defRPr sz="1200">
                <a:latin typeface="+mn-lt"/>
                <a:cs typeface="+mn-cs"/>
              </a:defRPr>
            </a:lvl1pPr>
          </a:lstStyle>
          <a:p>
            <a:pPr>
              <a:defRPr/>
            </a:pPr>
            <a:endParaRPr lang="de-DE"/>
          </a:p>
        </p:txBody>
      </p:sp>
      <p:sp>
        <p:nvSpPr>
          <p:cNvPr id="5" name="Foliennummernplatzhalter 4"/>
          <p:cNvSpPr>
            <a:spLocks noGrp="1"/>
          </p:cNvSpPr>
          <p:nvPr>
            <p:ph type="sldNum" sz="quarter" idx="3"/>
          </p:nvPr>
        </p:nvSpPr>
        <p:spPr>
          <a:xfrm>
            <a:off x="3849482" y="9428166"/>
            <a:ext cx="2946576" cy="496886"/>
          </a:xfrm>
          <a:prstGeom prst="rect">
            <a:avLst/>
          </a:prstGeom>
        </p:spPr>
        <p:txBody>
          <a:bodyPr vert="horz" lIns="91440" tIns="45720" rIns="91440" bIns="45720" rtlCol="0" anchor="b"/>
          <a:lstStyle>
            <a:lvl1pPr algn="r" fontAlgn="auto">
              <a:spcBef>
                <a:spcPts val="0"/>
              </a:spcBef>
              <a:spcAft>
                <a:spcPts val="0"/>
              </a:spcAft>
              <a:defRPr sz="1200">
                <a:latin typeface="+mn-lt"/>
                <a:cs typeface="+mn-cs"/>
              </a:defRPr>
            </a:lvl1pPr>
          </a:lstStyle>
          <a:p>
            <a:pPr>
              <a:defRPr/>
            </a:pPr>
            <a:fld id="{A894669C-C057-4F9B-8844-F65ED3ADEF16}" type="slidenum">
              <a:rPr lang="de-DE"/>
              <a:pPr>
                <a:defRPr/>
              </a:pPr>
              <a:t>‹Nr.›</a:t>
            </a:fld>
            <a:endParaRPr lang="de-DE"/>
          </a:p>
        </p:txBody>
      </p:sp>
    </p:spTree>
    <p:extLst>
      <p:ext uri="{BB962C8B-B14F-4D97-AF65-F5344CB8AC3E}">
        <p14:creationId xmlns:p14="http://schemas.microsoft.com/office/powerpoint/2010/main" val="409576181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2" y="4"/>
            <a:ext cx="2944958" cy="496888"/>
          </a:xfrm>
          <a:prstGeom prst="rect">
            <a:avLst/>
          </a:prstGeom>
        </p:spPr>
        <p:txBody>
          <a:bodyPr vert="horz" lIns="91440" tIns="45720" rIns="91440" bIns="45720" rtlCol="0"/>
          <a:lstStyle>
            <a:lvl1pPr algn="l" fontAlgn="auto">
              <a:spcBef>
                <a:spcPts val="0"/>
              </a:spcBef>
              <a:spcAft>
                <a:spcPts val="0"/>
              </a:spcAft>
              <a:defRPr sz="1200">
                <a:latin typeface="+mn-lt"/>
                <a:cs typeface="+mn-cs"/>
              </a:defRPr>
            </a:lvl1pPr>
          </a:lstStyle>
          <a:p>
            <a:pPr>
              <a:defRPr/>
            </a:pPr>
            <a:endParaRPr lang="de-DE"/>
          </a:p>
        </p:txBody>
      </p:sp>
      <p:sp>
        <p:nvSpPr>
          <p:cNvPr id="3" name="Datumsplatzhalter 2"/>
          <p:cNvSpPr>
            <a:spLocks noGrp="1"/>
          </p:cNvSpPr>
          <p:nvPr>
            <p:ph type="dt" idx="1"/>
          </p:nvPr>
        </p:nvSpPr>
        <p:spPr>
          <a:xfrm>
            <a:off x="3851100" y="4"/>
            <a:ext cx="2944958" cy="496888"/>
          </a:xfrm>
          <a:prstGeom prst="rect">
            <a:avLst/>
          </a:prstGeom>
        </p:spPr>
        <p:txBody>
          <a:bodyPr vert="horz" lIns="91440" tIns="45720" rIns="91440" bIns="45720" rtlCol="0"/>
          <a:lstStyle>
            <a:lvl1pPr algn="r" fontAlgn="auto">
              <a:spcBef>
                <a:spcPts val="0"/>
              </a:spcBef>
              <a:spcAft>
                <a:spcPts val="0"/>
              </a:spcAft>
              <a:defRPr sz="1200">
                <a:latin typeface="+mn-lt"/>
                <a:cs typeface="+mn-cs"/>
              </a:defRPr>
            </a:lvl1pPr>
          </a:lstStyle>
          <a:p>
            <a:pPr>
              <a:defRPr/>
            </a:pPr>
            <a:fld id="{DAFC0BB5-20B9-49E0-B615-76AF9D93051F}" type="datetimeFigureOut">
              <a:rPr lang="de-DE"/>
              <a:pPr>
                <a:defRPr/>
              </a:pPr>
              <a:t>03.05.2024</a:t>
            </a:fld>
            <a:endParaRPr lang="de-DE" dirty="0"/>
          </a:p>
        </p:txBody>
      </p:sp>
      <p:sp>
        <p:nvSpPr>
          <p:cNvPr id="4" name="Folienbildplatzhalter 3"/>
          <p:cNvSpPr>
            <a:spLocks noGrp="1" noRot="1" noChangeAspect="1"/>
          </p:cNvSpPr>
          <p:nvPr>
            <p:ph type="sldImg" idx="2"/>
          </p:nvPr>
        </p:nvSpPr>
        <p:spPr>
          <a:xfrm>
            <a:off x="915988" y="744538"/>
            <a:ext cx="4965700" cy="3724275"/>
          </a:xfrm>
          <a:prstGeom prst="rect">
            <a:avLst/>
          </a:prstGeom>
          <a:noFill/>
          <a:ln w="12700">
            <a:solidFill>
              <a:prstClr val="black"/>
            </a:solidFill>
          </a:ln>
        </p:spPr>
        <p:txBody>
          <a:bodyPr vert="horz" lIns="91440" tIns="45720" rIns="91440" bIns="45720" rtlCol="0" anchor="ctr"/>
          <a:lstStyle/>
          <a:p>
            <a:pPr lvl="0"/>
            <a:endParaRPr lang="de-DE" noProof="0" dirty="0"/>
          </a:p>
        </p:txBody>
      </p:sp>
      <p:sp>
        <p:nvSpPr>
          <p:cNvPr id="5" name="Notizenplatzhalter 4"/>
          <p:cNvSpPr>
            <a:spLocks noGrp="1"/>
          </p:cNvSpPr>
          <p:nvPr>
            <p:ph type="body" sz="quarter" idx="3"/>
          </p:nvPr>
        </p:nvSpPr>
        <p:spPr>
          <a:xfrm>
            <a:off x="679609" y="4714879"/>
            <a:ext cx="5438463" cy="4467224"/>
          </a:xfrm>
          <a:prstGeom prst="rect">
            <a:avLst/>
          </a:prstGeom>
        </p:spPr>
        <p:txBody>
          <a:bodyPr vert="horz" lIns="91440" tIns="45720" rIns="91440" bIns="45720" rtlCol="0"/>
          <a:lstStyle/>
          <a:p>
            <a:pPr lvl="0"/>
            <a:r>
              <a:rPr lang="de-DE" noProof="0" smtClean="0"/>
              <a:t>Textmasterformat bearbeiten</a:t>
            </a:r>
          </a:p>
          <a:p>
            <a:pPr lvl="1"/>
            <a:r>
              <a:rPr lang="de-DE" noProof="0" smtClean="0"/>
              <a:t>Zweite Ebene</a:t>
            </a:r>
          </a:p>
          <a:p>
            <a:pPr lvl="2"/>
            <a:r>
              <a:rPr lang="de-DE" noProof="0" smtClean="0"/>
              <a:t>Dritte Ebene</a:t>
            </a:r>
          </a:p>
          <a:p>
            <a:pPr lvl="3"/>
            <a:r>
              <a:rPr lang="de-DE" noProof="0" smtClean="0"/>
              <a:t>Vierte Ebene</a:t>
            </a:r>
          </a:p>
          <a:p>
            <a:pPr lvl="4"/>
            <a:r>
              <a:rPr lang="de-DE" noProof="0" smtClean="0"/>
              <a:t>Fünfte Ebene</a:t>
            </a:r>
            <a:endParaRPr lang="de-DE" noProof="0"/>
          </a:p>
        </p:txBody>
      </p:sp>
      <p:sp>
        <p:nvSpPr>
          <p:cNvPr id="6" name="Fußzeilenplatzhalter 5"/>
          <p:cNvSpPr>
            <a:spLocks noGrp="1"/>
          </p:cNvSpPr>
          <p:nvPr>
            <p:ph type="ftr" sz="quarter" idx="4"/>
          </p:nvPr>
        </p:nvSpPr>
        <p:spPr>
          <a:xfrm>
            <a:off x="2" y="9428166"/>
            <a:ext cx="2944958" cy="496886"/>
          </a:xfrm>
          <a:prstGeom prst="rect">
            <a:avLst/>
          </a:prstGeom>
        </p:spPr>
        <p:txBody>
          <a:bodyPr vert="horz" lIns="91440" tIns="45720" rIns="91440" bIns="45720" rtlCol="0" anchor="b"/>
          <a:lstStyle>
            <a:lvl1pPr algn="l" fontAlgn="auto">
              <a:spcBef>
                <a:spcPts val="0"/>
              </a:spcBef>
              <a:spcAft>
                <a:spcPts val="0"/>
              </a:spcAft>
              <a:defRPr sz="1200">
                <a:latin typeface="+mn-lt"/>
                <a:cs typeface="+mn-cs"/>
              </a:defRPr>
            </a:lvl1pPr>
          </a:lstStyle>
          <a:p>
            <a:pPr>
              <a:defRPr/>
            </a:pPr>
            <a:endParaRPr lang="de-DE"/>
          </a:p>
        </p:txBody>
      </p:sp>
      <p:sp>
        <p:nvSpPr>
          <p:cNvPr id="7" name="Foliennummernplatzhalter 6"/>
          <p:cNvSpPr>
            <a:spLocks noGrp="1"/>
          </p:cNvSpPr>
          <p:nvPr>
            <p:ph type="sldNum" sz="quarter" idx="5"/>
          </p:nvPr>
        </p:nvSpPr>
        <p:spPr>
          <a:xfrm>
            <a:off x="3851100" y="9428166"/>
            <a:ext cx="2944958" cy="496886"/>
          </a:xfrm>
          <a:prstGeom prst="rect">
            <a:avLst/>
          </a:prstGeom>
        </p:spPr>
        <p:txBody>
          <a:bodyPr vert="horz" lIns="91440" tIns="45720" rIns="91440" bIns="45720" rtlCol="0" anchor="b"/>
          <a:lstStyle>
            <a:lvl1pPr algn="r" fontAlgn="auto">
              <a:spcBef>
                <a:spcPts val="0"/>
              </a:spcBef>
              <a:spcAft>
                <a:spcPts val="0"/>
              </a:spcAft>
              <a:defRPr sz="1200">
                <a:latin typeface="+mn-lt"/>
                <a:cs typeface="+mn-cs"/>
              </a:defRPr>
            </a:lvl1pPr>
          </a:lstStyle>
          <a:p>
            <a:pPr>
              <a:defRPr/>
            </a:pPr>
            <a:fld id="{308D9DE7-A185-4332-A0F5-76FD1B436112}" type="slidenum">
              <a:rPr lang="de-DE"/>
              <a:pPr>
                <a:defRPr/>
              </a:pPr>
              <a:t>‹Nr.›</a:t>
            </a:fld>
            <a:endParaRPr lang="de-DE" dirty="0"/>
          </a:p>
        </p:txBody>
      </p:sp>
    </p:spTree>
    <p:extLst>
      <p:ext uri="{BB962C8B-B14F-4D97-AF65-F5344CB8AC3E}">
        <p14:creationId xmlns:p14="http://schemas.microsoft.com/office/powerpoint/2010/main" val="68585190"/>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3" Type="http://schemas.openxmlformats.org/officeDocument/2006/relationships/hyperlink" Target="https://de.wikipedia.org/wiki/1939" TargetMode="External"/><Relationship Id="rId7" Type="http://schemas.openxmlformats.org/officeDocument/2006/relationships/hyperlink" Target="https://de.wikipedia.org/wiki/Schulentwicklung" TargetMode="External"/><Relationship Id="rId2" Type="http://schemas.openxmlformats.org/officeDocument/2006/relationships/slide" Target="../slides/slide15.xml"/><Relationship Id="rId1" Type="http://schemas.openxmlformats.org/officeDocument/2006/relationships/notesMaster" Target="../notesMasters/notesMaster1.xml"/><Relationship Id="rId6" Type="http://schemas.openxmlformats.org/officeDocument/2006/relationships/hyperlink" Target="https://de.wikipedia.org/wiki/Universit%C3%A4t_Dortmund" TargetMode="External"/><Relationship Id="rId5" Type="http://schemas.openxmlformats.org/officeDocument/2006/relationships/hyperlink" Target="https://de.wikipedia.org/wiki/Schulp%C3%A4dagogik" TargetMode="External"/><Relationship Id="rId4" Type="http://schemas.openxmlformats.org/officeDocument/2006/relationships/hyperlink" Target="https://de.wikipedia.org/wiki/Erziehungswissenschaft" TargetMode="Externa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7" name="Rectangle 2"/>
          <p:cNvSpPr>
            <a:spLocks noGrp="1" noRot="1" noChangeAspect="1" noTextEdit="1"/>
          </p:cNvSpPr>
          <p:nvPr>
            <p:ph type="sldImg"/>
          </p:nvPr>
        </p:nvSpPr>
        <p:spPr bwMode="auto">
          <a:noFill/>
          <a:ln>
            <a:solidFill>
              <a:srgbClr val="000000"/>
            </a:solidFill>
            <a:miter lim="800000"/>
            <a:headEnd/>
            <a:tailEnd/>
          </a:ln>
        </p:spPr>
      </p:sp>
      <p:sp>
        <p:nvSpPr>
          <p:cNvPr id="14338" name="Rectangle 3"/>
          <p:cNvSpPr>
            <a:spLocks noGrp="1"/>
          </p:cNvSpPr>
          <p:nvPr>
            <p:ph type="body" idx="1"/>
          </p:nvPr>
        </p:nvSpPr>
        <p:spPr bwMode="auto">
          <a:noFill/>
        </p:spPr>
        <p:txBody>
          <a:bodyPr wrap="square" numCol="1"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defRPr/>
            </a:pPr>
            <a:endParaRPr lang="de-DE" altLang="de-DE" i="0" baseline="0" dirty="0" smtClean="0">
              <a:latin typeface="+mj-lt"/>
            </a:endParaRPr>
          </a:p>
        </p:txBody>
      </p:sp>
    </p:spTree>
    <p:extLst>
      <p:ext uri="{BB962C8B-B14F-4D97-AF65-F5344CB8AC3E}">
        <p14:creationId xmlns:p14="http://schemas.microsoft.com/office/powerpoint/2010/main" val="14459458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indent="0">
              <a:buNone/>
            </a:pPr>
            <a:r>
              <a:rPr lang="de-DE" dirty="0" smtClean="0"/>
              <a:t>Im Schulgesetz ist Qualitätsentwicklung und –</a:t>
            </a:r>
            <a:r>
              <a:rPr lang="de-DE" dirty="0" err="1" smtClean="0"/>
              <a:t>sicherung</a:t>
            </a:r>
            <a:r>
              <a:rPr lang="de-DE" dirty="0" smtClean="0"/>
              <a:t> rechtlich legitimiert.</a:t>
            </a:r>
          </a:p>
        </p:txBody>
      </p:sp>
      <p:sp>
        <p:nvSpPr>
          <p:cNvPr id="4" name="Foliennummernplatzhalter 3"/>
          <p:cNvSpPr>
            <a:spLocks noGrp="1"/>
          </p:cNvSpPr>
          <p:nvPr>
            <p:ph type="sldNum" sz="quarter" idx="10"/>
          </p:nvPr>
        </p:nvSpPr>
        <p:spPr/>
        <p:txBody>
          <a:bodyPr/>
          <a:lstStyle/>
          <a:p>
            <a:pPr>
              <a:defRPr/>
            </a:pPr>
            <a:fld id="{308D9DE7-A185-4332-A0F5-76FD1B436112}" type="slidenum">
              <a:rPr lang="de-DE" smtClean="0"/>
              <a:pPr>
                <a:defRPr/>
              </a:pPr>
              <a:t>10</a:t>
            </a:fld>
            <a:endParaRPr lang="de-DE" dirty="0"/>
          </a:p>
        </p:txBody>
      </p:sp>
    </p:spTree>
    <p:extLst>
      <p:ext uri="{BB962C8B-B14F-4D97-AF65-F5344CB8AC3E}">
        <p14:creationId xmlns:p14="http://schemas.microsoft.com/office/powerpoint/2010/main" val="262271524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algn="just"/>
            <a:r>
              <a:rPr lang="de-DE" sz="1200" dirty="0" smtClean="0"/>
              <a:t>„Die erkenntnistheoretische konzeptionelle Grundlage von </a:t>
            </a:r>
            <a:r>
              <a:rPr lang="de-DE" sz="1200" b="0" dirty="0" smtClean="0"/>
              <a:t>Referenzsystemen für Schulqualität </a:t>
            </a:r>
            <a:r>
              <a:rPr lang="de-DE" sz="1200" dirty="0" smtClean="0"/>
              <a:t>ist der sogenannte </a:t>
            </a:r>
            <a:r>
              <a:rPr lang="de-DE" sz="1200" b="1" i="1" dirty="0" smtClean="0"/>
              <a:t>Schulqualitätsansatz</a:t>
            </a:r>
            <a:r>
              <a:rPr lang="de-DE" sz="1200" dirty="0" smtClean="0"/>
              <a:t> […]. Es handelt sich dabei um das ganz praktische Interesse, jene einflussreichen Konstellationen, die die Gestaltung von Schule ausmachen, zu identifizieren.</a:t>
            </a:r>
          </a:p>
          <a:p>
            <a:pPr algn="just"/>
            <a:r>
              <a:rPr lang="de-DE" sz="1200" b="1" dirty="0" smtClean="0"/>
              <a:t>Ausgangspunkt dieses Ansatzes war die Entdeckung der Unterschiedlichkeit von Schulen</a:t>
            </a:r>
            <a:r>
              <a:rPr lang="de-DE" sz="1200" dirty="0" smtClean="0"/>
              <a:t> (vgl. dazu Fend, Dreher &amp; </a:t>
            </a:r>
            <a:r>
              <a:rPr lang="de-DE" sz="1200" dirty="0" err="1" smtClean="0"/>
              <a:t>Haenisch</a:t>
            </a:r>
            <a:r>
              <a:rPr lang="de-DE" sz="1200" dirty="0" smtClean="0"/>
              <a:t> 1980; </a:t>
            </a:r>
            <a:r>
              <a:rPr lang="de-DE" sz="1200" dirty="0" err="1" smtClean="0"/>
              <a:t>Haenisch</a:t>
            </a:r>
            <a:r>
              <a:rPr lang="de-DE" sz="1200" dirty="0" smtClean="0"/>
              <a:t> &amp; </a:t>
            </a:r>
            <a:r>
              <a:rPr lang="de-DE" sz="1200" dirty="0" err="1" smtClean="0"/>
              <a:t>Lukesch</a:t>
            </a:r>
            <a:r>
              <a:rPr lang="de-DE" sz="1200" dirty="0" smtClean="0"/>
              <a:t>, 1980; Fend 1982) </a:t>
            </a:r>
            <a:r>
              <a:rPr lang="de-DE" sz="1200" b="1" dirty="0" smtClean="0"/>
              <a:t>und eine daraufhin einsetzende Suche nach </a:t>
            </a:r>
            <a:r>
              <a:rPr lang="de-DE" sz="1200" b="1" dirty="0" err="1" smtClean="0"/>
              <a:t>Gelingensbedingungen</a:t>
            </a:r>
            <a:r>
              <a:rPr lang="de-DE" sz="1200" b="1" dirty="0" smtClean="0"/>
              <a:t>  der Schul- und Unterrichtsgestaltung.“ </a:t>
            </a:r>
            <a:r>
              <a:rPr lang="de-DE" sz="1200" dirty="0" smtClean="0"/>
              <a:t>(Steffens, 2017)</a:t>
            </a:r>
          </a:p>
          <a:p>
            <a:pPr defTabSz="1327617" eaLnBrk="1" fontAlgn="auto" hangingPunct="1">
              <a:spcBef>
                <a:spcPts val="0"/>
              </a:spcBef>
              <a:spcAft>
                <a:spcPts val="0"/>
              </a:spcAft>
              <a:defRPr/>
            </a:pPr>
            <a:endParaRPr lang="de-DE" dirty="0" smtClean="0"/>
          </a:p>
          <a:p>
            <a:pPr defTabSz="1327617" eaLnBrk="1" fontAlgn="auto" hangingPunct="1">
              <a:spcBef>
                <a:spcPts val="0"/>
              </a:spcBef>
              <a:spcAft>
                <a:spcPts val="0"/>
              </a:spcAft>
              <a:defRPr/>
            </a:pPr>
            <a:endParaRPr lang="de-DE" dirty="0" smtClean="0"/>
          </a:p>
          <a:p>
            <a:pPr defTabSz="1327617" eaLnBrk="1" fontAlgn="auto" hangingPunct="1">
              <a:spcBef>
                <a:spcPts val="0"/>
              </a:spcBef>
              <a:spcAft>
                <a:spcPts val="0"/>
              </a:spcAft>
              <a:defRPr/>
            </a:pPr>
            <a:r>
              <a:rPr lang="de-DE" dirty="0" smtClean="0"/>
              <a:t>Spätestens seit dem ersten "PISA-Schock" im Jahr 2001 ist in der Bundesrepublik eine heftige Diskussion über die Qualität von Schule und Unterricht entbrannt. </a:t>
            </a:r>
          </a:p>
          <a:p>
            <a:pPr defTabSz="1327617" eaLnBrk="1" fontAlgn="auto" hangingPunct="1">
              <a:spcBef>
                <a:spcPts val="0"/>
              </a:spcBef>
              <a:spcAft>
                <a:spcPts val="0"/>
              </a:spcAft>
              <a:defRPr/>
            </a:pPr>
            <a:endParaRPr lang="de-DE" sz="1700" dirty="0" smtClean="0"/>
          </a:p>
          <a:p>
            <a:pPr defTabSz="1327617" eaLnBrk="1" fontAlgn="auto" hangingPunct="1">
              <a:spcBef>
                <a:spcPts val="0"/>
              </a:spcBef>
              <a:spcAft>
                <a:spcPts val="0"/>
              </a:spcAft>
              <a:defRPr/>
            </a:pPr>
            <a:endParaRPr lang="de-DE" sz="1700" dirty="0"/>
          </a:p>
        </p:txBody>
      </p:sp>
      <p:sp>
        <p:nvSpPr>
          <p:cNvPr id="4" name="Foliennummernplatzhalter 3"/>
          <p:cNvSpPr>
            <a:spLocks noGrp="1"/>
          </p:cNvSpPr>
          <p:nvPr>
            <p:ph type="sldNum" sz="quarter" idx="10"/>
          </p:nvPr>
        </p:nvSpPr>
        <p:spPr/>
        <p:txBody>
          <a:bodyPr/>
          <a:lstStyle/>
          <a:p>
            <a:pPr>
              <a:defRPr/>
            </a:pPr>
            <a:fld id="{308D9DE7-A185-4332-A0F5-76FD1B436112}" type="slidenum">
              <a:rPr lang="de-DE" smtClean="0"/>
              <a:pPr>
                <a:defRPr/>
              </a:pPr>
              <a:t>11</a:t>
            </a:fld>
            <a:endParaRPr lang="de-DE" dirty="0"/>
          </a:p>
        </p:txBody>
      </p:sp>
    </p:spTree>
    <p:extLst>
      <p:ext uri="{BB962C8B-B14F-4D97-AF65-F5344CB8AC3E}">
        <p14:creationId xmlns:p14="http://schemas.microsoft.com/office/powerpoint/2010/main" val="392388989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indent="0">
              <a:buNone/>
            </a:pPr>
            <a:r>
              <a:rPr lang="de-DE" dirty="0" smtClean="0"/>
              <a:t>Um Schulqualität zu entwickeln, sicherzustellen, zu überprüfen bedarf es</a:t>
            </a:r>
            <a:r>
              <a:rPr lang="de-DE" baseline="0" dirty="0" smtClean="0"/>
              <a:t> </a:t>
            </a:r>
          </a:p>
          <a:p>
            <a:pPr marL="171450" indent="-171450">
              <a:buFontTx/>
              <a:buChar char="-"/>
            </a:pPr>
            <a:r>
              <a:rPr lang="de-DE" baseline="0" dirty="0" smtClean="0"/>
              <a:t>Qualitätsaussagen und Kriterien, an denen sie sich orientieren (z. B. der Referenzrahmen Schulqualität NRW)</a:t>
            </a:r>
          </a:p>
          <a:p>
            <a:pPr marL="171450" indent="-171450">
              <a:buFontTx/>
              <a:buChar char="-"/>
            </a:pPr>
            <a:r>
              <a:rPr lang="de-DE" baseline="0" dirty="0" smtClean="0"/>
              <a:t>Beratung und Unterstützung (z. B. durch Schulentwicklungsberater*innen der Bezirksregierungen)</a:t>
            </a:r>
          </a:p>
          <a:p>
            <a:pPr marL="171450" indent="-171450">
              <a:buFontTx/>
              <a:buChar char="-"/>
            </a:pPr>
            <a:r>
              <a:rPr lang="de-DE" baseline="0" dirty="0" smtClean="0"/>
              <a:t>Überprüfungsinstrumente (interne und externe Befragungen, Evaluationen – z.B. Qualitätsanalyse NRW)</a:t>
            </a:r>
          </a:p>
          <a:p>
            <a:pPr marL="171450" indent="-171450">
              <a:buFontTx/>
              <a:buChar char="-"/>
            </a:pPr>
            <a:r>
              <a:rPr lang="de-DE" baseline="0" dirty="0" smtClean="0"/>
              <a:t>Entwicklungsziele (Schulen machen sich Gedanken darüber, in welche Richtung sie sich weiterentwickeln möchten. Schulen legen Ziele für ihre weitere schulische Arbeit/für ihre weitere Entwicklung fest.)</a:t>
            </a:r>
          </a:p>
          <a:p>
            <a:pPr marL="171450" indent="-171450">
              <a:buFontTx/>
              <a:buChar char="-"/>
            </a:pPr>
            <a:r>
              <a:rPr lang="de-DE" baseline="0" dirty="0" smtClean="0"/>
              <a:t>Rahmenbedingungen und verbindliche Vorgaben stecken den Rahmen der schulischen Arbeit ab (Schulgesetz, Finanzausstattung, Personal, räumliche Bedingungen etc.).</a:t>
            </a:r>
          </a:p>
        </p:txBody>
      </p:sp>
      <p:sp>
        <p:nvSpPr>
          <p:cNvPr id="4" name="Foliennummernplatzhalter 3"/>
          <p:cNvSpPr>
            <a:spLocks noGrp="1"/>
          </p:cNvSpPr>
          <p:nvPr>
            <p:ph type="sldNum" sz="quarter" idx="10"/>
          </p:nvPr>
        </p:nvSpPr>
        <p:spPr/>
        <p:txBody>
          <a:bodyPr/>
          <a:lstStyle/>
          <a:p>
            <a:pPr>
              <a:defRPr/>
            </a:pPr>
            <a:fld id="{308D9DE7-A185-4332-A0F5-76FD1B436112}" type="slidenum">
              <a:rPr lang="de-DE" smtClean="0"/>
              <a:pPr>
                <a:defRPr/>
              </a:pPr>
              <a:t>12</a:t>
            </a:fld>
            <a:endParaRPr lang="de-DE" dirty="0"/>
          </a:p>
        </p:txBody>
      </p:sp>
    </p:spTree>
    <p:extLst>
      <p:ext uri="{BB962C8B-B14F-4D97-AF65-F5344CB8AC3E}">
        <p14:creationId xmlns:p14="http://schemas.microsoft.com/office/powerpoint/2010/main" val="218684196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indent="0">
              <a:buNone/>
            </a:pPr>
            <a:endParaRPr lang="de-DE" dirty="0" smtClean="0"/>
          </a:p>
        </p:txBody>
      </p:sp>
      <p:sp>
        <p:nvSpPr>
          <p:cNvPr id="4" name="Foliennummernplatzhalter 3"/>
          <p:cNvSpPr>
            <a:spLocks noGrp="1"/>
          </p:cNvSpPr>
          <p:nvPr>
            <p:ph type="sldNum" sz="quarter" idx="10"/>
          </p:nvPr>
        </p:nvSpPr>
        <p:spPr/>
        <p:txBody>
          <a:bodyPr/>
          <a:lstStyle/>
          <a:p>
            <a:pPr>
              <a:defRPr/>
            </a:pPr>
            <a:fld id="{308D9DE7-A185-4332-A0F5-76FD1B436112}" type="slidenum">
              <a:rPr lang="de-DE" smtClean="0"/>
              <a:pPr>
                <a:defRPr/>
              </a:pPr>
              <a:t>13</a:t>
            </a:fld>
            <a:endParaRPr lang="de-DE" dirty="0"/>
          </a:p>
        </p:txBody>
      </p:sp>
    </p:spTree>
    <p:extLst>
      <p:ext uri="{BB962C8B-B14F-4D97-AF65-F5344CB8AC3E}">
        <p14:creationId xmlns:p14="http://schemas.microsoft.com/office/powerpoint/2010/main" val="385598676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err="1" smtClean="0"/>
              <a:t>DeGeDe</a:t>
            </a:r>
            <a:r>
              <a:rPr lang="de-DE" dirty="0" smtClean="0"/>
              <a:t>: Deutsche Gesellschaft für Demokratiepädagogik</a:t>
            </a:r>
            <a:r>
              <a:rPr lang="de-DE" baseline="0" dirty="0" smtClean="0"/>
              <a:t> e.V.</a:t>
            </a:r>
            <a:endParaRPr lang="de-DE" dirty="0"/>
          </a:p>
        </p:txBody>
      </p:sp>
      <p:sp>
        <p:nvSpPr>
          <p:cNvPr id="4" name="Foliennummernplatzhalter 3"/>
          <p:cNvSpPr>
            <a:spLocks noGrp="1"/>
          </p:cNvSpPr>
          <p:nvPr>
            <p:ph type="sldNum" sz="quarter" idx="10"/>
          </p:nvPr>
        </p:nvSpPr>
        <p:spPr/>
        <p:txBody>
          <a:bodyPr/>
          <a:lstStyle/>
          <a:p>
            <a:pPr>
              <a:defRPr/>
            </a:pPr>
            <a:fld id="{308D9DE7-A185-4332-A0F5-76FD1B436112}" type="slidenum">
              <a:rPr lang="de-DE" smtClean="0"/>
              <a:pPr>
                <a:defRPr/>
              </a:pPr>
              <a:t>14</a:t>
            </a:fld>
            <a:endParaRPr lang="de-DE" dirty="0"/>
          </a:p>
        </p:txBody>
      </p:sp>
    </p:spTree>
    <p:extLst>
      <p:ext uri="{BB962C8B-B14F-4D97-AF65-F5344CB8AC3E}">
        <p14:creationId xmlns:p14="http://schemas.microsoft.com/office/powerpoint/2010/main" val="256501397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sz="1200" b="1" i="0" kern="1200" dirty="0" smtClean="0">
                <a:solidFill>
                  <a:schemeClr val="tx1"/>
                </a:solidFill>
                <a:effectLst/>
                <a:latin typeface="+mn-lt"/>
                <a:ea typeface="+mn-ea"/>
                <a:cs typeface="+mn-cs"/>
              </a:rPr>
              <a:t>Hans-Günter Rolff</a:t>
            </a:r>
            <a:r>
              <a:rPr lang="de-DE" sz="1200" b="0" i="0" kern="1200" dirty="0" smtClean="0">
                <a:solidFill>
                  <a:schemeClr val="tx1"/>
                </a:solidFill>
                <a:effectLst/>
                <a:latin typeface="+mn-lt"/>
                <a:ea typeface="+mn-ea"/>
                <a:cs typeface="+mn-cs"/>
              </a:rPr>
              <a:t> (* </a:t>
            </a:r>
            <a:r>
              <a:rPr lang="de-DE" sz="1200" b="0" i="0" u="none" strike="noStrike" kern="1200" dirty="0" smtClean="0">
                <a:solidFill>
                  <a:schemeClr val="tx1"/>
                </a:solidFill>
                <a:effectLst/>
                <a:latin typeface="+mn-lt"/>
                <a:ea typeface="+mn-ea"/>
                <a:cs typeface="+mn-cs"/>
                <a:hlinkClick r:id="rId3" tooltip="1939"/>
              </a:rPr>
              <a:t>1939</a:t>
            </a:r>
            <a:r>
              <a:rPr lang="de-DE" sz="1200" b="0" i="0" kern="1200" dirty="0" smtClean="0">
                <a:solidFill>
                  <a:schemeClr val="tx1"/>
                </a:solidFill>
                <a:effectLst/>
                <a:latin typeface="+mn-lt"/>
                <a:ea typeface="+mn-ea"/>
                <a:cs typeface="+mn-cs"/>
              </a:rPr>
              <a:t>) ist ein deutscher </a:t>
            </a:r>
            <a:r>
              <a:rPr lang="de-DE" sz="1200" b="0" i="0" u="none" strike="noStrike" kern="1200" dirty="0" smtClean="0">
                <a:solidFill>
                  <a:schemeClr val="tx1"/>
                </a:solidFill>
                <a:effectLst/>
                <a:latin typeface="+mn-lt"/>
                <a:ea typeface="+mn-ea"/>
                <a:cs typeface="+mn-cs"/>
                <a:hlinkClick r:id="rId4" tooltip="Erziehungswissenschaft"/>
              </a:rPr>
              <a:t>Erziehungswissenschaftler</a:t>
            </a:r>
            <a:r>
              <a:rPr lang="de-DE" sz="1200" b="0" i="0" kern="1200" dirty="0" smtClean="0">
                <a:solidFill>
                  <a:schemeClr val="tx1"/>
                </a:solidFill>
                <a:effectLst/>
                <a:latin typeface="+mn-lt"/>
                <a:ea typeface="+mn-ea"/>
                <a:cs typeface="+mn-cs"/>
              </a:rPr>
              <a:t> und emeritierter Professor für </a:t>
            </a:r>
            <a:r>
              <a:rPr lang="de-DE" sz="1200" b="0" i="0" u="none" strike="noStrike" kern="1200" dirty="0" smtClean="0">
                <a:solidFill>
                  <a:schemeClr val="tx1"/>
                </a:solidFill>
                <a:effectLst/>
                <a:latin typeface="+mn-lt"/>
                <a:ea typeface="+mn-ea"/>
                <a:cs typeface="+mn-cs"/>
                <a:hlinkClick r:id="rId5" tooltip="Schulpädagogik"/>
              </a:rPr>
              <a:t>Schulpädagogik</a:t>
            </a:r>
            <a:r>
              <a:rPr lang="de-DE" sz="1200" b="0" i="0" kern="1200" dirty="0" smtClean="0">
                <a:solidFill>
                  <a:schemeClr val="tx1"/>
                </a:solidFill>
                <a:effectLst/>
                <a:latin typeface="+mn-lt"/>
                <a:ea typeface="+mn-ea"/>
                <a:cs typeface="+mn-cs"/>
              </a:rPr>
              <a:t> der </a:t>
            </a:r>
            <a:r>
              <a:rPr lang="de-DE" sz="1200" b="0" i="0" u="none" strike="noStrike" kern="1200" dirty="0" smtClean="0">
                <a:solidFill>
                  <a:schemeClr val="tx1"/>
                </a:solidFill>
                <a:effectLst/>
                <a:latin typeface="+mn-lt"/>
                <a:ea typeface="+mn-ea"/>
                <a:cs typeface="+mn-cs"/>
                <a:hlinkClick r:id="rId6" tooltip="Universität Dortmund"/>
              </a:rPr>
              <a:t>Universität Dortmund</a:t>
            </a:r>
            <a:r>
              <a:rPr lang="de-DE" sz="1200" b="0" i="0" kern="1200" dirty="0" smtClean="0">
                <a:solidFill>
                  <a:schemeClr val="tx1"/>
                </a:solidFill>
                <a:effectLst/>
                <a:latin typeface="+mn-lt"/>
                <a:ea typeface="+mn-ea"/>
                <a:cs typeface="+mn-cs"/>
              </a:rPr>
              <a:t>. Er hat zu Beginn im Bereich der Sozialisation und dann in der </a:t>
            </a:r>
            <a:r>
              <a:rPr lang="de-DE" sz="1200" b="0" i="0" u="none" strike="noStrike" kern="1200" dirty="0" smtClean="0">
                <a:solidFill>
                  <a:schemeClr val="tx1"/>
                </a:solidFill>
                <a:effectLst/>
                <a:latin typeface="+mn-lt"/>
                <a:ea typeface="+mn-ea"/>
                <a:cs typeface="+mn-cs"/>
                <a:hlinkClick r:id="rId7" tooltip="Schulentwicklung"/>
              </a:rPr>
              <a:t>Schulentwicklungsforschung</a:t>
            </a:r>
            <a:r>
              <a:rPr lang="de-DE" sz="1200" b="0" i="0" kern="1200" dirty="0" smtClean="0">
                <a:solidFill>
                  <a:schemeClr val="tx1"/>
                </a:solidFill>
                <a:effectLst/>
                <a:latin typeface="+mn-lt"/>
                <a:ea typeface="+mn-ea"/>
                <a:cs typeface="+mn-cs"/>
              </a:rPr>
              <a:t> und Schulentwicklung gearbeitet. (Quelle: Wikipedia)</a:t>
            </a:r>
          </a:p>
          <a:p>
            <a:endParaRPr lang="de-DE" sz="1200" b="0" i="0" kern="1200" dirty="0" smtClean="0">
              <a:solidFill>
                <a:schemeClr val="tx1"/>
              </a:solidFill>
              <a:effectLst/>
              <a:latin typeface="+mn-lt"/>
              <a:ea typeface="+mn-ea"/>
              <a:cs typeface="+mn-cs"/>
            </a:endParaRPr>
          </a:p>
          <a:p>
            <a:r>
              <a:rPr lang="de-DE" sz="1200" b="0" i="0" kern="1200" dirty="0" smtClean="0">
                <a:solidFill>
                  <a:schemeClr val="tx1"/>
                </a:solidFill>
                <a:effectLst/>
                <a:latin typeface="+mn-lt"/>
                <a:ea typeface="+mn-ea"/>
                <a:cs typeface="+mn-cs"/>
              </a:rPr>
              <a:t>Schulentwicklung setzt sich aus den Bereichen Personal-, Unterrichts- und Organisationsentwicklung zusammen.</a:t>
            </a:r>
          </a:p>
          <a:p>
            <a:endParaRPr lang="de-DE" sz="1200" b="0" i="0" kern="1200" dirty="0" smtClean="0">
              <a:solidFill>
                <a:schemeClr val="tx1"/>
              </a:solidFill>
              <a:effectLst/>
              <a:latin typeface="+mn-lt"/>
              <a:ea typeface="+mn-ea"/>
              <a:cs typeface="+mn-cs"/>
            </a:endParaRPr>
          </a:p>
          <a:p>
            <a:r>
              <a:rPr lang="de-DE" sz="1200" b="0" i="0" kern="1200" dirty="0" smtClean="0">
                <a:solidFill>
                  <a:schemeClr val="tx1"/>
                </a:solidFill>
                <a:effectLst/>
                <a:latin typeface="+mn-lt"/>
                <a:ea typeface="+mn-ea"/>
                <a:cs typeface="+mn-cs"/>
              </a:rPr>
              <a:t>Für Eltern</a:t>
            </a:r>
            <a:r>
              <a:rPr lang="de-DE" sz="1200" b="0" i="0" kern="1200" baseline="0" dirty="0" smtClean="0">
                <a:solidFill>
                  <a:schemeClr val="tx1"/>
                </a:solidFill>
                <a:effectLst/>
                <a:latin typeface="+mn-lt"/>
                <a:ea typeface="+mn-ea"/>
                <a:cs typeface="+mn-cs"/>
              </a:rPr>
              <a:t> und Elternvertretungen besonders relevant ist der Bereich der Organisationsentwicklung, u. a. die Themen Schulprogramm, Schulkultur, Evaluation, Kooperation.</a:t>
            </a:r>
            <a:endParaRPr lang="de-DE" dirty="0"/>
          </a:p>
        </p:txBody>
      </p:sp>
      <p:sp>
        <p:nvSpPr>
          <p:cNvPr id="4" name="Foliennummernplatzhalter 3"/>
          <p:cNvSpPr>
            <a:spLocks noGrp="1"/>
          </p:cNvSpPr>
          <p:nvPr>
            <p:ph type="sldNum" sz="quarter" idx="10"/>
          </p:nvPr>
        </p:nvSpPr>
        <p:spPr/>
        <p:txBody>
          <a:bodyPr/>
          <a:lstStyle/>
          <a:p>
            <a:pPr>
              <a:defRPr/>
            </a:pPr>
            <a:fld id="{308D9DE7-A185-4332-A0F5-76FD1B436112}" type="slidenum">
              <a:rPr lang="de-DE" smtClean="0"/>
              <a:pPr>
                <a:defRPr/>
              </a:pPr>
              <a:t>15</a:t>
            </a:fld>
            <a:endParaRPr lang="de-DE" dirty="0"/>
          </a:p>
        </p:txBody>
      </p:sp>
    </p:spTree>
    <p:extLst>
      <p:ext uri="{BB962C8B-B14F-4D97-AF65-F5344CB8AC3E}">
        <p14:creationId xmlns:p14="http://schemas.microsoft.com/office/powerpoint/2010/main" val="384322389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smtClean="0"/>
              <a:t>Austausch im Plenum</a:t>
            </a:r>
          </a:p>
          <a:p>
            <a:endParaRPr lang="de-DE" dirty="0" smtClean="0"/>
          </a:p>
          <a:p>
            <a:r>
              <a:rPr lang="de-DE" dirty="0" smtClean="0"/>
              <a:t>Weitere Impulsfragen rund um das Thema „Schulentwicklung“ sind möglich,</a:t>
            </a:r>
            <a:r>
              <a:rPr lang="de-DE" baseline="0" dirty="0" smtClean="0"/>
              <a:t> z. B. „Was verstehen Sie unter Schulentwicklung?“</a:t>
            </a:r>
            <a:endParaRPr lang="de-DE" dirty="0"/>
          </a:p>
        </p:txBody>
      </p:sp>
      <p:sp>
        <p:nvSpPr>
          <p:cNvPr id="4" name="Foliennummernplatzhalter 3"/>
          <p:cNvSpPr>
            <a:spLocks noGrp="1"/>
          </p:cNvSpPr>
          <p:nvPr>
            <p:ph type="sldNum" sz="quarter" idx="10"/>
          </p:nvPr>
        </p:nvSpPr>
        <p:spPr/>
        <p:txBody>
          <a:bodyPr/>
          <a:lstStyle/>
          <a:p>
            <a:pPr>
              <a:defRPr/>
            </a:pPr>
            <a:fld id="{308D9DE7-A185-4332-A0F5-76FD1B436112}" type="slidenum">
              <a:rPr lang="de-DE" smtClean="0"/>
              <a:pPr>
                <a:defRPr/>
              </a:pPr>
              <a:t>16</a:t>
            </a:fld>
            <a:endParaRPr lang="de-DE" dirty="0"/>
          </a:p>
        </p:txBody>
      </p:sp>
    </p:spTree>
    <p:extLst>
      <p:ext uri="{BB962C8B-B14F-4D97-AF65-F5344CB8AC3E}">
        <p14:creationId xmlns:p14="http://schemas.microsoft.com/office/powerpoint/2010/main" val="272339607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smtClean="0"/>
              <a:t>Dieser Bereich wird nun genauer beleuchtet/unter die Lupe genommen.</a:t>
            </a:r>
            <a:endParaRPr lang="de-DE" dirty="0"/>
          </a:p>
        </p:txBody>
      </p:sp>
      <p:sp>
        <p:nvSpPr>
          <p:cNvPr id="4" name="Foliennummernplatzhalter 3"/>
          <p:cNvSpPr>
            <a:spLocks noGrp="1"/>
          </p:cNvSpPr>
          <p:nvPr>
            <p:ph type="sldNum" sz="quarter" idx="10"/>
          </p:nvPr>
        </p:nvSpPr>
        <p:spPr/>
        <p:txBody>
          <a:bodyPr/>
          <a:lstStyle/>
          <a:p>
            <a:pPr>
              <a:defRPr/>
            </a:pPr>
            <a:fld id="{308D9DE7-A185-4332-A0F5-76FD1B436112}" type="slidenum">
              <a:rPr lang="de-DE" smtClean="0"/>
              <a:pPr>
                <a:defRPr/>
              </a:pPr>
              <a:t>17</a:t>
            </a:fld>
            <a:endParaRPr lang="de-DE" dirty="0"/>
          </a:p>
        </p:txBody>
      </p:sp>
    </p:spTree>
    <p:extLst>
      <p:ext uri="{BB962C8B-B14F-4D97-AF65-F5344CB8AC3E}">
        <p14:creationId xmlns:p14="http://schemas.microsoft.com/office/powerpoint/2010/main" val="229919500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pPr>
              <a:defRPr/>
            </a:pPr>
            <a:fld id="{308D9DE7-A185-4332-A0F5-76FD1B436112}" type="slidenum">
              <a:rPr lang="de-DE" smtClean="0"/>
              <a:pPr>
                <a:defRPr/>
              </a:pPr>
              <a:t>18</a:t>
            </a:fld>
            <a:endParaRPr lang="de-DE" dirty="0"/>
          </a:p>
        </p:txBody>
      </p:sp>
    </p:spTree>
    <p:extLst>
      <p:ext uri="{BB962C8B-B14F-4D97-AF65-F5344CB8AC3E}">
        <p14:creationId xmlns:p14="http://schemas.microsoft.com/office/powerpoint/2010/main" val="299043687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de-DE" dirty="0" smtClean="0"/>
              <a:t>Aufgabe der Schulkonferenz: </a:t>
            </a:r>
            <a:r>
              <a:rPr lang="de-DE" sz="1200" dirty="0" smtClean="0"/>
              <a:t>Mitwirkung bei der Erstellung/Überarbeitung des Schulprogramms</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de-DE" sz="1200" dirty="0" smtClean="0"/>
          </a:p>
          <a:p>
            <a:pPr marL="0" marR="0" lvl="0" indent="0" algn="l" defTabSz="914400" rtl="0" eaLnBrk="0" fontAlgn="base" latinLnBrk="0" hangingPunct="0">
              <a:lnSpc>
                <a:spcPct val="100000"/>
              </a:lnSpc>
              <a:spcBef>
                <a:spcPct val="30000"/>
              </a:spcBef>
              <a:spcAft>
                <a:spcPct val="0"/>
              </a:spcAft>
              <a:buClrTx/>
              <a:buSzTx/>
              <a:buFontTx/>
              <a:buNone/>
              <a:tabLst/>
              <a:defRPr/>
            </a:pPr>
            <a:r>
              <a:rPr lang="de-DE" sz="1200" dirty="0" smtClean="0"/>
              <a:t>Die</a:t>
            </a:r>
            <a:r>
              <a:rPr lang="de-DE" sz="1200" baseline="0" dirty="0" smtClean="0"/>
              <a:t> Schulprogramme von Schulen sind sehr unterschiedlich.</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de-DE" sz="1200" baseline="0" dirty="0" smtClean="0"/>
          </a:p>
          <a:p>
            <a:endParaRPr lang="de-DE" dirty="0"/>
          </a:p>
        </p:txBody>
      </p:sp>
      <p:sp>
        <p:nvSpPr>
          <p:cNvPr id="4" name="Foliennummernplatzhalter 3"/>
          <p:cNvSpPr>
            <a:spLocks noGrp="1"/>
          </p:cNvSpPr>
          <p:nvPr>
            <p:ph type="sldNum" sz="quarter" idx="10"/>
          </p:nvPr>
        </p:nvSpPr>
        <p:spPr/>
        <p:txBody>
          <a:bodyPr/>
          <a:lstStyle/>
          <a:p>
            <a:pPr>
              <a:defRPr/>
            </a:pPr>
            <a:fld id="{308D9DE7-A185-4332-A0F5-76FD1B436112}" type="slidenum">
              <a:rPr lang="de-DE" smtClean="0"/>
              <a:pPr>
                <a:defRPr/>
              </a:pPr>
              <a:t>19</a:t>
            </a:fld>
            <a:endParaRPr lang="de-DE" dirty="0"/>
          </a:p>
        </p:txBody>
      </p:sp>
    </p:spTree>
    <p:extLst>
      <p:ext uri="{BB962C8B-B14F-4D97-AF65-F5344CB8AC3E}">
        <p14:creationId xmlns:p14="http://schemas.microsoft.com/office/powerpoint/2010/main" val="85217707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7" name="Rectangle 2"/>
          <p:cNvSpPr>
            <a:spLocks noGrp="1" noRot="1" noChangeAspect="1" noTextEdit="1"/>
          </p:cNvSpPr>
          <p:nvPr>
            <p:ph type="sldImg"/>
          </p:nvPr>
        </p:nvSpPr>
        <p:spPr bwMode="auto">
          <a:noFill/>
          <a:ln>
            <a:solidFill>
              <a:srgbClr val="000000"/>
            </a:solidFill>
            <a:miter lim="800000"/>
            <a:headEnd/>
            <a:tailEnd/>
          </a:ln>
        </p:spPr>
      </p:sp>
      <p:sp>
        <p:nvSpPr>
          <p:cNvPr id="14338" name="Rectangle 3"/>
          <p:cNvSpPr>
            <a:spLocks noGrp="1"/>
          </p:cNvSpPr>
          <p:nvPr>
            <p:ph type="body" idx="1"/>
          </p:nvPr>
        </p:nvSpPr>
        <p:spPr bwMode="auto">
          <a:noFill/>
        </p:spPr>
        <p:txBody>
          <a:bodyPr wrap="square" numCol="1"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defRPr/>
            </a:pPr>
            <a:endParaRPr lang="de-DE" altLang="de-DE" i="0" baseline="0" dirty="0" smtClean="0">
              <a:latin typeface="+mj-lt"/>
            </a:endParaRPr>
          </a:p>
        </p:txBody>
      </p:sp>
    </p:spTree>
    <p:extLst>
      <p:ext uri="{BB962C8B-B14F-4D97-AF65-F5344CB8AC3E}">
        <p14:creationId xmlns:p14="http://schemas.microsoft.com/office/powerpoint/2010/main" val="422418874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pPr>
              <a:defRPr/>
            </a:pPr>
            <a:fld id="{308D9DE7-A185-4332-A0F5-76FD1B436112}" type="slidenum">
              <a:rPr lang="de-DE" smtClean="0"/>
              <a:pPr>
                <a:defRPr/>
              </a:pPr>
              <a:t>20</a:t>
            </a:fld>
            <a:endParaRPr lang="de-DE" dirty="0"/>
          </a:p>
        </p:txBody>
      </p:sp>
    </p:spTree>
    <p:extLst>
      <p:ext uri="{BB962C8B-B14F-4D97-AF65-F5344CB8AC3E}">
        <p14:creationId xmlns:p14="http://schemas.microsoft.com/office/powerpoint/2010/main" val="400682341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pPr>
              <a:defRPr/>
            </a:pPr>
            <a:fld id="{308D9DE7-A185-4332-A0F5-76FD1B436112}" type="slidenum">
              <a:rPr lang="de-DE" smtClean="0"/>
              <a:pPr>
                <a:defRPr/>
              </a:pPr>
              <a:t>21</a:t>
            </a:fld>
            <a:endParaRPr lang="de-DE" dirty="0"/>
          </a:p>
        </p:txBody>
      </p:sp>
    </p:spTree>
    <p:extLst>
      <p:ext uri="{BB962C8B-B14F-4D97-AF65-F5344CB8AC3E}">
        <p14:creationId xmlns:p14="http://schemas.microsoft.com/office/powerpoint/2010/main" val="99668528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pPr>
              <a:defRPr/>
            </a:pPr>
            <a:fld id="{308D9DE7-A185-4332-A0F5-76FD1B436112}" type="slidenum">
              <a:rPr lang="de-DE" smtClean="0"/>
              <a:pPr>
                <a:defRPr/>
              </a:pPr>
              <a:t>22</a:t>
            </a:fld>
            <a:endParaRPr lang="de-DE" dirty="0"/>
          </a:p>
        </p:txBody>
      </p:sp>
    </p:spTree>
    <p:extLst>
      <p:ext uri="{BB962C8B-B14F-4D97-AF65-F5344CB8AC3E}">
        <p14:creationId xmlns:p14="http://schemas.microsoft.com/office/powerpoint/2010/main" val="215492365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de-DE" sz="1200" baseline="0" dirty="0" smtClean="0"/>
              <a:t>An dieser Stelle könnten beispielhaft Schulprogramme vorgestellt werden.</a:t>
            </a:r>
            <a:endParaRPr lang="de-DE" sz="1200" dirty="0" smtClean="0"/>
          </a:p>
          <a:p>
            <a:endParaRPr lang="de-DE" dirty="0"/>
          </a:p>
        </p:txBody>
      </p:sp>
      <p:sp>
        <p:nvSpPr>
          <p:cNvPr id="4" name="Foliennummernplatzhalter 3"/>
          <p:cNvSpPr>
            <a:spLocks noGrp="1"/>
          </p:cNvSpPr>
          <p:nvPr>
            <p:ph type="sldNum" sz="quarter" idx="10"/>
          </p:nvPr>
        </p:nvSpPr>
        <p:spPr/>
        <p:txBody>
          <a:bodyPr/>
          <a:lstStyle/>
          <a:p>
            <a:pPr>
              <a:defRPr/>
            </a:pPr>
            <a:fld id="{308D9DE7-A185-4332-A0F5-76FD1B436112}" type="slidenum">
              <a:rPr lang="de-DE" smtClean="0"/>
              <a:pPr>
                <a:defRPr/>
              </a:pPr>
              <a:t>23</a:t>
            </a:fld>
            <a:endParaRPr lang="de-DE" dirty="0"/>
          </a:p>
        </p:txBody>
      </p:sp>
    </p:spTree>
    <p:extLst>
      <p:ext uri="{BB962C8B-B14F-4D97-AF65-F5344CB8AC3E}">
        <p14:creationId xmlns:p14="http://schemas.microsoft.com/office/powerpoint/2010/main" val="104673011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smtClean="0"/>
              <a:t>Dieser Bereich wird nun genauer beleuchtet/unter die Lupe genommen.</a:t>
            </a:r>
            <a:endParaRPr lang="de-DE" dirty="0"/>
          </a:p>
        </p:txBody>
      </p:sp>
      <p:sp>
        <p:nvSpPr>
          <p:cNvPr id="4" name="Foliennummernplatzhalter 3"/>
          <p:cNvSpPr>
            <a:spLocks noGrp="1"/>
          </p:cNvSpPr>
          <p:nvPr>
            <p:ph type="sldNum" sz="quarter" idx="10"/>
          </p:nvPr>
        </p:nvSpPr>
        <p:spPr/>
        <p:txBody>
          <a:bodyPr/>
          <a:lstStyle/>
          <a:p>
            <a:pPr>
              <a:defRPr/>
            </a:pPr>
            <a:fld id="{308D9DE7-A185-4332-A0F5-76FD1B436112}" type="slidenum">
              <a:rPr lang="de-DE" smtClean="0"/>
              <a:pPr>
                <a:defRPr/>
              </a:pPr>
              <a:t>24</a:t>
            </a:fld>
            <a:endParaRPr lang="de-DE" dirty="0"/>
          </a:p>
        </p:txBody>
      </p:sp>
    </p:spTree>
    <p:extLst>
      <p:ext uri="{BB962C8B-B14F-4D97-AF65-F5344CB8AC3E}">
        <p14:creationId xmlns:p14="http://schemas.microsoft.com/office/powerpoint/2010/main" val="90652025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indent="0">
              <a:buNone/>
            </a:pPr>
            <a:r>
              <a:rPr lang="de-DE" dirty="0" smtClean="0"/>
              <a:t>Diese Folie soll eine Überleitung sein.</a:t>
            </a:r>
            <a:r>
              <a:rPr lang="de-DE" baseline="0" dirty="0" smtClean="0"/>
              <a:t> </a:t>
            </a:r>
          </a:p>
          <a:p>
            <a:pPr marL="0" indent="0">
              <a:buNone/>
            </a:pPr>
            <a:endParaRPr lang="de-DE" baseline="0" dirty="0" smtClean="0"/>
          </a:p>
          <a:p>
            <a:pPr marL="0" indent="0">
              <a:buNone/>
            </a:pPr>
            <a:r>
              <a:rPr lang="de-DE" baseline="0" dirty="0" smtClean="0"/>
              <a:t>Hinter „Qualitätsaussagen und Kriterien“ verbirgt sich der Referenzrahmen Schulqualität NRW.</a:t>
            </a:r>
          </a:p>
          <a:p>
            <a:pPr marL="0" indent="0">
              <a:buNone/>
            </a:pPr>
            <a:endParaRPr lang="de-DE" baseline="0" dirty="0" smtClean="0"/>
          </a:p>
          <a:p>
            <a:pPr marL="0" indent="0">
              <a:buNone/>
            </a:pPr>
            <a:r>
              <a:rPr lang="de-DE" baseline="0" dirty="0" smtClean="0"/>
              <a:t>Hinter „externe und interne Evaluation“ verbirgt sich die Qualitätsanalyse NRW, die sich als externe Evaluation versteht.</a:t>
            </a:r>
            <a:endParaRPr lang="de-DE" dirty="0" smtClean="0"/>
          </a:p>
        </p:txBody>
      </p:sp>
      <p:sp>
        <p:nvSpPr>
          <p:cNvPr id="4" name="Foliennummernplatzhalter 3"/>
          <p:cNvSpPr>
            <a:spLocks noGrp="1"/>
          </p:cNvSpPr>
          <p:nvPr>
            <p:ph type="sldNum" sz="quarter" idx="10"/>
          </p:nvPr>
        </p:nvSpPr>
        <p:spPr/>
        <p:txBody>
          <a:bodyPr/>
          <a:lstStyle/>
          <a:p>
            <a:pPr>
              <a:defRPr/>
            </a:pPr>
            <a:fld id="{308D9DE7-A185-4332-A0F5-76FD1B436112}" type="slidenum">
              <a:rPr lang="de-DE" smtClean="0"/>
              <a:pPr>
                <a:defRPr/>
              </a:pPr>
              <a:t>25</a:t>
            </a:fld>
            <a:endParaRPr lang="de-DE" dirty="0"/>
          </a:p>
        </p:txBody>
      </p:sp>
    </p:spTree>
    <p:extLst>
      <p:ext uri="{BB962C8B-B14F-4D97-AF65-F5344CB8AC3E}">
        <p14:creationId xmlns:p14="http://schemas.microsoft.com/office/powerpoint/2010/main" val="86711311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smtClean="0"/>
              <a:t>Das Qualitätstableau orientiert</a:t>
            </a:r>
            <a:r>
              <a:rPr lang="de-DE" baseline="0" dirty="0" smtClean="0"/>
              <a:t> sich am Referenzrahmen Schulqualität NRW.</a:t>
            </a:r>
          </a:p>
          <a:p>
            <a:endParaRPr lang="de-DE" baseline="0" dirty="0" smtClean="0"/>
          </a:p>
          <a:p>
            <a:r>
              <a:rPr lang="de-DE" baseline="0" dirty="0" smtClean="0"/>
              <a:t>Man könnte an dieser Stelle die TN fragen, ob sie schon mit der QA zu tun hatten (-&gt; Elterninterview, Info-Veranstaltung der QA)</a:t>
            </a:r>
          </a:p>
          <a:p>
            <a:endParaRPr lang="de-DE" baseline="0" dirty="0" smtClean="0"/>
          </a:p>
          <a:p>
            <a:r>
              <a:rPr lang="de-DE" dirty="0" smtClean="0"/>
              <a:t>https://www.schulministerium.nrw/schule-bildung/schulorganisation/qualitaetsanalyse</a:t>
            </a:r>
          </a:p>
          <a:p>
            <a:endParaRPr lang="de-DE" dirty="0"/>
          </a:p>
        </p:txBody>
      </p:sp>
      <p:sp>
        <p:nvSpPr>
          <p:cNvPr id="4" name="Foliennummernplatzhalter 3"/>
          <p:cNvSpPr>
            <a:spLocks noGrp="1"/>
          </p:cNvSpPr>
          <p:nvPr>
            <p:ph type="sldNum" sz="quarter" idx="10"/>
          </p:nvPr>
        </p:nvSpPr>
        <p:spPr/>
        <p:txBody>
          <a:bodyPr/>
          <a:lstStyle/>
          <a:p>
            <a:pPr>
              <a:defRPr/>
            </a:pPr>
            <a:fld id="{308D9DE7-A185-4332-A0F5-76FD1B436112}" type="slidenum">
              <a:rPr lang="de-DE" smtClean="0"/>
              <a:pPr>
                <a:defRPr/>
              </a:pPr>
              <a:t>26</a:t>
            </a:fld>
            <a:endParaRPr lang="de-DE" dirty="0"/>
          </a:p>
        </p:txBody>
      </p:sp>
    </p:spTree>
    <p:extLst>
      <p:ext uri="{BB962C8B-B14F-4D97-AF65-F5344CB8AC3E}">
        <p14:creationId xmlns:p14="http://schemas.microsoft.com/office/powerpoint/2010/main" val="3860406205"/>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smtClean="0"/>
              <a:t>Für</a:t>
            </a:r>
            <a:r>
              <a:rPr lang="de-DE" baseline="0" dirty="0" smtClean="0"/>
              <a:t> Eltern relevant: z. B. Feedback im Rahmen von Konferenzen </a:t>
            </a:r>
            <a:endParaRPr lang="de-DE" dirty="0"/>
          </a:p>
        </p:txBody>
      </p:sp>
      <p:sp>
        <p:nvSpPr>
          <p:cNvPr id="4" name="Foliennummernplatzhalter 3"/>
          <p:cNvSpPr>
            <a:spLocks noGrp="1"/>
          </p:cNvSpPr>
          <p:nvPr>
            <p:ph type="sldNum" sz="quarter" idx="10"/>
          </p:nvPr>
        </p:nvSpPr>
        <p:spPr/>
        <p:txBody>
          <a:bodyPr/>
          <a:lstStyle/>
          <a:p>
            <a:pPr>
              <a:defRPr/>
            </a:pPr>
            <a:fld id="{308D9DE7-A185-4332-A0F5-76FD1B436112}" type="slidenum">
              <a:rPr lang="de-DE" smtClean="0"/>
              <a:pPr>
                <a:defRPr/>
              </a:pPr>
              <a:t>27</a:t>
            </a:fld>
            <a:endParaRPr lang="de-DE" dirty="0"/>
          </a:p>
        </p:txBody>
      </p:sp>
    </p:spTree>
    <p:extLst>
      <p:ext uri="{BB962C8B-B14F-4D97-AF65-F5344CB8AC3E}">
        <p14:creationId xmlns:p14="http://schemas.microsoft.com/office/powerpoint/2010/main" val="1166417429"/>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smtClean="0"/>
              <a:t>Hinweis auf mögliche (Online-)Veranstaltungen zum Referenzrahmen Schulqualität NRW (siehe Didaktischer Leitfaden</a:t>
            </a:r>
            <a:r>
              <a:rPr lang="de-DE" baseline="0" dirty="0" smtClean="0"/>
              <a:t> und PDF-Datei</a:t>
            </a:r>
            <a:r>
              <a:rPr lang="de-DE" dirty="0" smtClean="0"/>
              <a:t> „Hinweise zur Elternmitwirkung im Referenzrahmen Schulqualität“)</a:t>
            </a:r>
            <a:endParaRPr lang="de-DE" dirty="0"/>
          </a:p>
        </p:txBody>
      </p:sp>
      <p:sp>
        <p:nvSpPr>
          <p:cNvPr id="4" name="Foliennummernplatzhalter 3"/>
          <p:cNvSpPr>
            <a:spLocks noGrp="1"/>
          </p:cNvSpPr>
          <p:nvPr>
            <p:ph type="sldNum" sz="quarter" idx="10"/>
          </p:nvPr>
        </p:nvSpPr>
        <p:spPr/>
        <p:txBody>
          <a:bodyPr/>
          <a:lstStyle/>
          <a:p>
            <a:pPr>
              <a:defRPr/>
            </a:pPr>
            <a:fld id="{308D9DE7-A185-4332-A0F5-76FD1B436112}" type="slidenum">
              <a:rPr lang="de-DE" smtClean="0"/>
              <a:pPr>
                <a:defRPr/>
              </a:pPr>
              <a:t>28</a:t>
            </a:fld>
            <a:endParaRPr lang="de-DE" dirty="0"/>
          </a:p>
        </p:txBody>
      </p:sp>
    </p:spTree>
    <p:extLst>
      <p:ext uri="{BB962C8B-B14F-4D97-AF65-F5344CB8AC3E}">
        <p14:creationId xmlns:p14="http://schemas.microsoft.com/office/powerpoint/2010/main" val="1379095841"/>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smtClean="0"/>
              <a:t>An dieser Stelle könnte optional das </a:t>
            </a:r>
            <a:r>
              <a:rPr lang="de-DE" dirty="0" err="1" smtClean="0"/>
              <a:t>Erklärvideo</a:t>
            </a:r>
            <a:r>
              <a:rPr lang="de-DE" dirty="0" smtClean="0"/>
              <a:t> gezeigt werden.</a:t>
            </a:r>
            <a:endParaRPr lang="de-DE" dirty="0"/>
          </a:p>
        </p:txBody>
      </p:sp>
      <p:sp>
        <p:nvSpPr>
          <p:cNvPr id="4" name="Foliennummernplatzhalter 3"/>
          <p:cNvSpPr>
            <a:spLocks noGrp="1"/>
          </p:cNvSpPr>
          <p:nvPr>
            <p:ph type="sldNum" sz="quarter" idx="10"/>
          </p:nvPr>
        </p:nvSpPr>
        <p:spPr/>
        <p:txBody>
          <a:bodyPr/>
          <a:lstStyle/>
          <a:p>
            <a:pPr>
              <a:defRPr/>
            </a:pPr>
            <a:fld id="{308D9DE7-A185-4332-A0F5-76FD1B436112}" type="slidenum">
              <a:rPr lang="de-DE" smtClean="0"/>
              <a:pPr>
                <a:defRPr/>
              </a:pPr>
              <a:t>29</a:t>
            </a:fld>
            <a:endParaRPr lang="de-DE" dirty="0"/>
          </a:p>
        </p:txBody>
      </p:sp>
    </p:spTree>
    <p:extLst>
      <p:ext uri="{BB962C8B-B14F-4D97-AF65-F5344CB8AC3E}">
        <p14:creationId xmlns:p14="http://schemas.microsoft.com/office/powerpoint/2010/main" val="62895811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indent="0">
              <a:buNone/>
            </a:pPr>
            <a:r>
              <a:rPr lang="de-DE" dirty="0" smtClean="0"/>
              <a:t>An dieser</a:t>
            </a:r>
            <a:r>
              <a:rPr lang="de-DE" baseline="0" dirty="0" smtClean="0"/>
              <a:t> Stelle kann auf das Portal aufmerksam gemacht werden. Unter „Allgemeines“ finden sich Qualitätsaussagen zur Elternmitwirkung.</a:t>
            </a:r>
            <a:endParaRPr lang="de-DE" dirty="0" smtClean="0"/>
          </a:p>
        </p:txBody>
      </p:sp>
      <p:sp>
        <p:nvSpPr>
          <p:cNvPr id="4" name="Foliennummernplatzhalter 3"/>
          <p:cNvSpPr>
            <a:spLocks noGrp="1"/>
          </p:cNvSpPr>
          <p:nvPr>
            <p:ph type="sldNum" sz="quarter" idx="10"/>
          </p:nvPr>
        </p:nvSpPr>
        <p:spPr/>
        <p:txBody>
          <a:bodyPr/>
          <a:lstStyle/>
          <a:p>
            <a:pPr>
              <a:defRPr/>
            </a:pPr>
            <a:fld id="{308D9DE7-A185-4332-A0F5-76FD1B436112}" type="slidenum">
              <a:rPr lang="de-DE" smtClean="0"/>
              <a:pPr>
                <a:defRPr/>
              </a:pPr>
              <a:t>3</a:t>
            </a:fld>
            <a:endParaRPr lang="de-DE" dirty="0"/>
          </a:p>
        </p:txBody>
      </p:sp>
    </p:spTree>
    <p:extLst>
      <p:ext uri="{BB962C8B-B14F-4D97-AF65-F5344CB8AC3E}">
        <p14:creationId xmlns:p14="http://schemas.microsoft.com/office/powerpoint/2010/main" val="4262047186"/>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228600" indent="-228600">
              <a:buAutoNum type="arabicPeriod"/>
            </a:pPr>
            <a:endParaRPr lang="de-DE" dirty="0" smtClean="0"/>
          </a:p>
        </p:txBody>
      </p:sp>
      <p:sp>
        <p:nvSpPr>
          <p:cNvPr id="4" name="Foliennummernplatzhalter 3"/>
          <p:cNvSpPr>
            <a:spLocks noGrp="1"/>
          </p:cNvSpPr>
          <p:nvPr>
            <p:ph type="sldNum" sz="quarter" idx="10"/>
          </p:nvPr>
        </p:nvSpPr>
        <p:spPr/>
        <p:txBody>
          <a:bodyPr/>
          <a:lstStyle/>
          <a:p>
            <a:pPr>
              <a:defRPr/>
            </a:pPr>
            <a:fld id="{308D9DE7-A185-4332-A0F5-76FD1B436112}" type="slidenum">
              <a:rPr lang="de-DE" smtClean="0"/>
              <a:pPr>
                <a:defRPr/>
              </a:pPr>
              <a:t>30</a:t>
            </a:fld>
            <a:endParaRPr lang="de-DE" dirty="0"/>
          </a:p>
        </p:txBody>
      </p:sp>
    </p:spTree>
    <p:extLst>
      <p:ext uri="{BB962C8B-B14F-4D97-AF65-F5344CB8AC3E}">
        <p14:creationId xmlns:p14="http://schemas.microsoft.com/office/powerpoint/2010/main" val="352283794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7" name="Rectangle 2"/>
          <p:cNvSpPr>
            <a:spLocks noGrp="1" noRot="1" noChangeAspect="1" noTextEdit="1"/>
          </p:cNvSpPr>
          <p:nvPr>
            <p:ph type="sldImg"/>
          </p:nvPr>
        </p:nvSpPr>
        <p:spPr bwMode="auto">
          <a:noFill/>
          <a:ln>
            <a:solidFill>
              <a:srgbClr val="000000"/>
            </a:solidFill>
            <a:miter lim="800000"/>
            <a:headEnd/>
            <a:tailEnd/>
          </a:ln>
        </p:spPr>
      </p:sp>
      <p:sp>
        <p:nvSpPr>
          <p:cNvPr id="14338" name="Rectangle 3"/>
          <p:cNvSpPr>
            <a:spLocks noGrp="1"/>
          </p:cNvSpPr>
          <p:nvPr>
            <p:ph type="body" idx="1"/>
          </p:nvPr>
        </p:nvSpPr>
        <p:spPr bwMode="auto">
          <a:noFill/>
        </p:spPr>
        <p:txBody>
          <a:bodyPr wrap="square" numCol="1"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defRPr/>
            </a:pPr>
            <a:endParaRPr lang="de-DE" altLang="de-DE" i="0" baseline="0" dirty="0" smtClean="0">
              <a:latin typeface="+mj-lt"/>
            </a:endParaRPr>
          </a:p>
        </p:txBody>
      </p:sp>
    </p:spTree>
    <p:extLst>
      <p:ext uri="{BB962C8B-B14F-4D97-AF65-F5344CB8AC3E}">
        <p14:creationId xmlns:p14="http://schemas.microsoft.com/office/powerpoint/2010/main" val="55029174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indent="0">
              <a:buNone/>
            </a:pPr>
            <a:r>
              <a:rPr lang="de-DE" sz="1200" b="0" i="0" kern="1200" dirty="0" smtClean="0">
                <a:solidFill>
                  <a:schemeClr val="tx1"/>
                </a:solidFill>
                <a:effectLst/>
                <a:latin typeface="+mn-lt"/>
                <a:ea typeface="+mn-ea"/>
                <a:cs typeface="+mn-cs"/>
              </a:rPr>
              <a:t>Seit 1977 gibt es im Bundesland Nordrhein-Westfalen das Schulmitwirkungsgesetz. Dieses Gesetz regelt das Miteinander der Menschen, die sich in der Schule direkt oder indirekt begegnen, als da sind die Eltern bzw. die Erziehungsberechtigten, die Lehrerinnen und Lehrer, die Schülerinnen und Schüler. </a:t>
            </a:r>
            <a:endParaRPr lang="de-DE" dirty="0" smtClean="0"/>
          </a:p>
        </p:txBody>
      </p:sp>
      <p:sp>
        <p:nvSpPr>
          <p:cNvPr id="4" name="Foliennummernplatzhalter 3"/>
          <p:cNvSpPr>
            <a:spLocks noGrp="1"/>
          </p:cNvSpPr>
          <p:nvPr>
            <p:ph type="sldNum" sz="quarter" idx="10"/>
          </p:nvPr>
        </p:nvSpPr>
        <p:spPr/>
        <p:txBody>
          <a:bodyPr/>
          <a:lstStyle/>
          <a:p>
            <a:pPr>
              <a:defRPr/>
            </a:pPr>
            <a:fld id="{308D9DE7-A185-4332-A0F5-76FD1B436112}" type="slidenum">
              <a:rPr lang="de-DE" smtClean="0"/>
              <a:pPr>
                <a:defRPr/>
              </a:pPr>
              <a:t>5</a:t>
            </a:fld>
            <a:endParaRPr lang="de-DE" dirty="0"/>
          </a:p>
        </p:txBody>
      </p:sp>
    </p:spTree>
    <p:extLst>
      <p:ext uri="{BB962C8B-B14F-4D97-AF65-F5344CB8AC3E}">
        <p14:creationId xmlns:p14="http://schemas.microsoft.com/office/powerpoint/2010/main" val="354142975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228600" indent="-228600">
              <a:buAutoNum type="arabicPeriod"/>
            </a:pPr>
            <a:endParaRPr lang="de-DE" dirty="0" smtClean="0"/>
          </a:p>
        </p:txBody>
      </p:sp>
      <p:sp>
        <p:nvSpPr>
          <p:cNvPr id="4" name="Foliennummernplatzhalter 3"/>
          <p:cNvSpPr>
            <a:spLocks noGrp="1"/>
          </p:cNvSpPr>
          <p:nvPr>
            <p:ph type="sldNum" sz="quarter" idx="10"/>
          </p:nvPr>
        </p:nvSpPr>
        <p:spPr/>
        <p:txBody>
          <a:bodyPr/>
          <a:lstStyle/>
          <a:p>
            <a:pPr>
              <a:defRPr/>
            </a:pPr>
            <a:fld id="{308D9DE7-A185-4332-A0F5-76FD1B436112}" type="slidenum">
              <a:rPr lang="de-DE" smtClean="0"/>
              <a:pPr>
                <a:defRPr/>
              </a:pPr>
              <a:t>6</a:t>
            </a:fld>
            <a:endParaRPr lang="de-DE" dirty="0"/>
          </a:p>
        </p:txBody>
      </p:sp>
    </p:spTree>
    <p:extLst>
      <p:ext uri="{BB962C8B-B14F-4D97-AF65-F5344CB8AC3E}">
        <p14:creationId xmlns:p14="http://schemas.microsoft.com/office/powerpoint/2010/main" val="302910931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228600" indent="-228600">
              <a:buAutoNum type="arabicPeriod"/>
            </a:pPr>
            <a:endParaRPr lang="de-DE" dirty="0" smtClean="0"/>
          </a:p>
        </p:txBody>
      </p:sp>
      <p:sp>
        <p:nvSpPr>
          <p:cNvPr id="4" name="Foliennummernplatzhalter 3"/>
          <p:cNvSpPr>
            <a:spLocks noGrp="1"/>
          </p:cNvSpPr>
          <p:nvPr>
            <p:ph type="sldNum" sz="quarter" idx="10"/>
          </p:nvPr>
        </p:nvSpPr>
        <p:spPr/>
        <p:txBody>
          <a:bodyPr/>
          <a:lstStyle/>
          <a:p>
            <a:pPr>
              <a:defRPr/>
            </a:pPr>
            <a:fld id="{308D9DE7-A185-4332-A0F5-76FD1B436112}" type="slidenum">
              <a:rPr lang="de-DE" smtClean="0"/>
              <a:pPr>
                <a:defRPr/>
              </a:pPr>
              <a:t>7</a:t>
            </a:fld>
            <a:endParaRPr lang="de-DE" dirty="0"/>
          </a:p>
        </p:txBody>
      </p:sp>
    </p:spTree>
    <p:extLst>
      <p:ext uri="{BB962C8B-B14F-4D97-AF65-F5344CB8AC3E}">
        <p14:creationId xmlns:p14="http://schemas.microsoft.com/office/powerpoint/2010/main" val="87648881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strike="noStrike" dirty="0" smtClean="0"/>
              <a:t>Impulsgespräch zum Einstieg (Murmelphase in 2er</a:t>
            </a:r>
            <a:r>
              <a:rPr lang="de-DE" strike="noStrike" baseline="0" dirty="0" smtClean="0"/>
              <a:t> oder </a:t>
            </a:r>
            <a:r>
              <a:rPr lang="de-DE" strike="noStrike" dirty="0" smtClean="0"/>
              <a:t>3er Gruppen):</a:t>
            </a:r>
            <a:r>
              <a:rPr lang="de-DE" strike="noStrike" baseline="0" dirty="0" smtClean="0"/>
              <a:t> alle drei Satzanfänge werden besprochen (Ideen, Impulse) im Sinne von „Was verstehe ich darunter?“</a:t>
            </a:r>
            <a:endParaRPr lang="de-DE" strike="noStrike" dirty="0"/>
          </a:p>
        </p:txBody>
      </p:sp>
      <p:sp>
        <p:nvSpPr>
          <p:cNvPr id="4" name="Foliennummernplatzhalter 3"/>
          <p:cNvSpPr>
            <a:spLocks noGrp="1"/>
          </p:cNvSpPr>
          <p:nvPr>
            <p:ph type="sldNum" sz="quarter" idx="10"/>
          </p:nvPr>
        </p:nvSpPr>
        <p:spPr/>
        <p:txBody>
          <a:bodyPr/>
          <a:lstStyle/>
          <a:p>
            <a:pPr>
              <a:defRPr/>
            </a:pPr>
            <a:fld id="{308D9DE7-A185-4332-A0F5-76FD1B436112}" type="slidenum">
              <a:rPr lang="de-DE" smtClean="0"/>
              <a:pPr>
                <a:defRPr/>
              </a:pPr>
              <a:t>8</a:t>
            </a:fld>
            <a:endParaRPr lang="de-DE" dirty="0"/>
          </a:p>
        </p:txBody>
      </p:sp>
    </p:spTree>
    <p:extLst>
      <p:ext uri="{BB962C8B-B14F-4D97-AF65-F5344CB8AC3E}">
        <p14:creationId xmlns:p14="http://schemas.microsoft.com/office/powerpoint/2010/main" val="182258557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228600" indent="-228600">
              <a:buAutoNum type="arabicPeriod"/>
            </a:pPr>
            <a:endParaRPr lang="de-DE" dirty="0" smtClean="0"/>
          </a:p>
        </p:txBody>
      </p:sp>
      <p:sp>
        <p:nvSpPr>
          <p:cNvPr id="4" name="Foliennummernplatzhalter 3"/>
          <p:cNvSpPr>
            <a:spLocks noGrp="1"/>
          </p:cNvSpPr>
          <p:nvPr>
            <p:ph type="sldNum" sz="quarter" idx="10"/>
          </p:nvPr>
        </p:nvSpPr>
        <p:spPr/>
        <p:txBody>
          <a:bodyPr/>
          <a:lstStyle/>
          <a:p>
            <a:pPr>
              <a:defRPr/>
            </a:pPr>
            <a:fld id="{308D9DE7-A185-4332-A0F5-76FD1B436112}" type="slidenum">
              <a:rPr lang="de-DE" smtClean="0"/>
              <a:pPr>
                <a:defRPr/>
              </a:pPr>
              <a:t>9</a:t>
            </a:fld>
            <a:endParaRPr lang="de-DE" dirty="0"/>
          </a:p>
        </p:txBody>
      </p:sp>
    </p:spTree>
    <p:extLst>
      <p:ext uri="{BB962C8B-B14F-4D97-AF65-F5344CB8AC3E}">
        <p14:creationId xmlns:p14="http://schemas.microsoft.com/office/powerpoint/2010/main" val="277515821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2" name="Titel 1"/>
          <p:cNvSpPr>
            <a:spLocks noGrp="1"/>
          </p:cNvSpPr>
          <p:nvPr>
            <p:ph type="ctrTitle"/>
          </p:nvPr>
        </p:nvSpPr>
        <p:spPr>
          <a:xfrm>
            <a:off x="1143000" y="1122363"/>
            <a:ext cx="6858000" cy="2387600"/>
          </a:xfrm>
        </p:spPr>
        <p:txBody>
          <a:bodyPr anchor="b"/>
          <a:lstStyle>
            <a:lvl1pPr algn="ctr">
              <a:defRPr sz="6000"/>
            </a:lvl1pPr>
          </a:lstStyle>
          <a:p>
            <a:r>
              <a:rPr lang="de-DE" smtClean="0"/>
              <a:t>Titelmasterformat durch Klicken bearbeiten</a:t>
            </a:r>
            <a:endParaRPr lang="de-DE"/>
          </a:p>
        </p:txBody>
      </p:sp>
      <p:sp>
        <p:nvSpPr>
          <p:cNvPr id="3" name="Untertitel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e-DE" smtClean="0"/>
              <a:t>Formatvorlage des Untertitelmasters durch Klicken bearbeiten</a:t>
            </a:r>
            <a:endParaRPr lang="de-DE"/>
          </a:p>
        </p:txBody>
      </p:sp>
      <p:sp>
        <p:nvSpPr>
          <p:cNvPr id="4" name="Datumsplatzhalter 3"/>
          <p:cNvSpPr>
            <a:spLocks noGrp="1"/>
          </p:cNvSpPr>
          <p:nvPr>
            <p:ph type="dt" sz="half" idx="10"/>
          </p:nvPr>
        </p:nvSpPr>
        <p:spPr/>
        <p:txBody>
          <a:bodyPr/>
          <a:lstStyle/>
          <a:p>
            <a:endParaRPr lang="de-DE"/>
          </a:p>
        </p:txBody>
      </p:sp>
      <p:sp>
        <p:nvSpPr>
          <p:cNvPr id="5" name="Fußzeilenplatzhalter 4"/>
          <p:cNvSpPr>
            <a:spLocks noGrp="1"/>
          </p:cNvSpPr>
          <p:nvPr>
            <p:ph type="ftr" sz="quarter" idx="11"/>
          </p:nvPr>
        </p:nvSpPr>
        <p:spPr/>
        <p:txBody>
          <a:bodyPr/>
          <a:lstStyle/>
          <a:p>
            <a:endParaRPr lang="de-DE"/>
          </a:p>
        </p:txBody>
      </p:sp>
      <p:sp>
        <p:nvSpPr>
          <p:cNvPr id="6" name="Foliennummernplatzhalter 5"/>
          <p:cNvSpPr>
            <a:spLocks noGrp="1"/>
          </p:cNvSpPr>
          <p:nvPr>
            <p:ph type="sldNum" sz="quarter" idx="12"/>
          </p:nvPr>
        </p:nvSpPr>
        <p:spPr/>
        <p:txBody>
          <a:bodyPr/>
          <a:lstStyle/>
          <a:p>
            <a:fld id="{2C048354-7ADF-4C81-8325-7737D518EDEB}" type="slidenum">
              <a:rPr lang="de-DE" smtClean="0"/>
              <a:t>‹Nr.›</a:t>
            </a:fld>
            <a:endParaRPr lang="de-DE"/>
          </a:p>
        </p:txBody>
      </p:sp>
    </p:spTree>
    <p:extLst>
      <p:ext uri="{BB962C8B-B14F-4D97-AF65-F5344CB8AC3E}">
        <p14:creationId xmlns:p14="http://schemas.microsoft.com/office/powerpoint/2010/main" val="196261572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Vertikaler Textplatzhalter 2"/>
          <p:cNvSpPr>
            <a:spLocks noGrp="1"/>
          </p:cNvSpPr>
          <p:nvPr>
            <p:ph type="body" orient="vert" idx="1"/>
          </p:nvPr>
        </p:nvSpPr>
        <p:spPr/>
        <p:txBody>
          <a:bodyPr vert="eaVert"/>
          <a:lstStyle/>
          <a:p>
            <a:pPr lvl="0"/>
            <a:r>
              <a:rPr lang="de-DE" smtClean="0"/>
              <a:t>Formatvorlagen des Textmasters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Datumsplatzhalter 3"/>
          <p:cNvSpPr>
            <a:spLocks noGrp="1"/>
          </p:cNvSpPr>
          <p:nvPr>
            <p:ph type="dt" sz="half" idx="10"/>
          </p:nvPr>
        </p:nvSpPr>
        <p:spPr/>
        <p:txBody>
          <a:bodyPr/>
          <a:lstStyle/>
          <a:p>
            <a:endParaRPr lang="de-DE"/>
          </a:p>
        </p:txBody>
      </p:sp>
      <p:sp>
        <p:nvSpPr>
          <p:cNvPr id="5" name="Fußzeilenplatzhalter 4"/>
          <p:cNvSpPr>
            <a:spLocks noGrp="1"/>
          </p:cNvSpPr>
          <p:nvPr>
            <p:ph type="ftr" sz="quarter" idx="11"/>
          </p:nvPr>
        </p:nvSpPr>
        <p:spPr/>
        <p:txBody>
          <a:bodyPr/>
          <a:lstStyle/>
          <a:p>
            <a:endParaRPr lang="de-DE"/>
          </a:p>
        </p:txBody>
      </p:sp>
      <p:sp>
        <p:nvSpPr>
          <p:cNvPr id="6" name="Foliennummernplatzhalter 5"/>
          <p:cNvSpPr>
            <a:spLocks noGrp="1"/>
          </p:cNvSpPr>
          <p:nvPr>
            <p:ph type="sldNum" sz="quarter" idx="12"/>
          </p:nvPr>
        </p:nvSpPr>
        <p:spPr/>
        <p:txBody>
          <a:bodyPr/>
          <a:lstStyle/>
          <a:p>
            <a:fld id="{2C048354-7ADF-4C81-8325-7737D518EDEB}" type="slidenum">
              <a:rPr lang="de-DE" smtClean="0"/>
              <a:t>‹Nr.›</a:t>
            </a:fld>
            <a:endParaRPr lang="de-DE"/>
          </a:p>
        </p:txBody>
      </p:sp>
    </p:spTree>
    <p:extLst>
      <p:ext uri="{BB962C8B-B14F-4D97-AF65-F5344CB8AC3E}">
        <p14:creationId xmlns:p14="http://schemas.microsoft.com/office/powerpoint/2010/main" val="274594839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p:cNvSpPr>
            <a:spLocks noGrp="1"/>
          </p:cNvSpPr>
          <p:nvPr>
            <p:ph type="title" orient="vert"/>
          </p:nvPr>
        </p:nvSpPr>
        <p:spPr>
          <a:xfrm>
            <a:off x="6543675" y="365125"/>
            <a:ext cx="1971675" cy="5811838"/>
          </a:xfrm>
        </p:spPr>
        <p:txBody>
          <a:bodyPr vert="eaVert"/>
          <a:lstStyle/>
          <a:p>
            <a:r>
              <a:rPr lang="de-DE" smtClean="0"/>
              <a:t>Titelmasterformat durch Klicken bearbeiten</a:t>
            </a:r>
            <a:endParaRPr lang="de-DE"/>
          </a:p>
        </p:txBody>
      </p:sp>
      <p:sp>
        <p:nvSpPr>
          <p:cNvPr id="3" name="Vertikaler Textplatzhalter 2"/>
          <p:cNvSpPr>
            <a:spLocks noGrp="1"/>
          </p:cNvSpPr>
          <p:nvPr>
            <p:ph type="body" orient="vert" idx="1"/>
          </p:nvPr>
        </p:nvSpPr>
        <p:spPr>
          <a:xfrm>
            <a:off x="628650" y="365125"/>
            <a:ext cx="5762625" cy="5811838"/>
          </a:xfrm>
        </p:spPr>
        <p:txBody>
          <a:bodyPr vert="eaVert"/>
          <a:lstStyle/>
          <a:p>
            <a:pPr lvl="0"/>
            <a:r>
              <a:rPr lang="de-DE" smtClean="0"/>
              <a:t>Formatvorlagen des Textmasters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Datumsplatzhalter 3"/>
          <p:cNvSpPr>
            <a:spLocks noGrp="1"/>
          </p:cNvSpPr>
          <p:nvPr>
            <p:ph type="dt" sz="half" idx="10"/>
          </p:nvPr>
        </p:nvSpPr>
        <p:spPr/>
        <p:txBody>
          <a:bodyPr/>
          <a:lstStyle/>
          <a:p>
            <a:endParaRPr lang="de-DE"/>
          </a:p>
        </p:txBody>
      </p:sp>
      <p:sp>
        <p:nvSpPr>
          <p:cNvPr id="5" name="Fußzeilenplatzhalter 4"/>
          <p:cNvSpPr>
            <a:spLocks noGrp="1"/>
          </p:cNvSpPr>
          <p:nvPr>
            <p:ph type="ftr" sz="quarter" idx="11"/>
          </p:nvPr>
        </p:nvSpPr>
        <p:spPr/>
        <p:txBody>
          <a:bodyPr/>
          <a:lstStyle/>
          <a:p>
            <a:endParaRPr lang="de-DE"/>
          </a:p>
        </p:txBody>
      </p:sp>
      <p:sp>
        <p:nvSpPr>
          <p:cNvPr id="6" name="Foliennummernplatzhalter 5"/>
          <p:cNvSpPr>
            <a:spLocks noGrp="1"/>
          </p:cNvSpPr>
          <p:nvPr>
            <p:ph type="sldNum" sz="quarter" idx="12"/>
          </p:nvPr>
        </p:nvSpPr>
        <p:spPr/>
        <p:txBody>
          <a:bodyPr/>
          <a:lstStyle/>
          <a:p>
            <a:fld id="{2C048354-7ADF-4C81-8325-7737D518EDEB}" type="slidenum">
              <a:rPr lang="de-DE" smtClean="0"/>
              <a:t>‹Nr.›</a:t>
            </a:fld>
            <a:endParaRPr lang="de-DE"/>
          </a:p>
        </p:txBody>
      </p:sp>
    </p:spTree>
    <p:extLst>
      <p:ext uri="{BB962C8B-B14F-4D97-AF65-F5344CB8AC3E}">
        <p14:creationId xmlns:p14="http://schemas.microsoft.com/office/powerpoint/2010/main" val="134592423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3_Titelfolie">
    <p:spTree>
      <p:nvGrpSpPr>
        <p:cNvPr id="1" name=""/>
        <p:cNvGrpSpPr/>
        <p:nvPr/>
      </p:nvGrpSpPr>
      <p:grpSpPr>
        <a:xfrm>
          <a:off x="0" y="0"/>
          <a:ext cx="0" cy="0"/>
          <a:chOff x="0" y="0"/>
          <a:chExt cx="0" cy="0"/>
        </a:xfrm>
      </p:grpSpPr>
      <p:sp>
        <p:nvSpPr>
          <p:cNvPr id="2" name="Line 9"/>
          <p:cNvSpPr>
            <a:spLocks noChangeShapeType="1"/>
          </p:cNvSpPr>
          <p:nvPr userDrawn="1"/>
        </p:nvSpPr>
        <p:spPr bwMode="auto">
          <a:xfrm>
            <a:off x="250825" y="1052513"/>
            <a:ext cx="8642350" cy="0"/>
          </a:xfrm>
          <a:prstGeom prst="line">
            <a:avLst/>
          </a:prstGeom>
          <a:noFill/>
          <a:ln w="38100">
            <a:solidFill>
              <a:srgbClr val="C0C0C0"/>
            </a:solidFill>
            <a:round/>
            <a:headEnd/>
            <a:tailEnd/>
          </a:ln>
          <a:effectLst/>
          <a:extLst/>
        </p:spPr>
        <p:txBody>
          <a:bodyPr lIns="90000" tIns="46800" rIns="90000" bIns="46800">
            <a:spAutoFit/>
          </a:bodyPr>
          <a:lstStyle/>
          <a:p>
            <a:pPr fontAlgn="auto">
              <a:spcBef>
                <a:spcPts val="0"/>
              </a:spcBef>
              <a:spcAft>
                <a:spcPts val="0"/>
              </a:spcAft>
              <a:defRPr/>
            </a:pPr>
            <a:endParaRPr lang="de-DE" dirty="0">
              <a:latin typeface="+mn-lt"/>
              <a:cs typeface="+mn-cs"/>
            </a:endParaRPr>
          </a:p>
        </p:txBody>
      </p:sp>
      <p:sp>
        <p:nvSpPr>
          <p:cNvPr id="3" name="Line 9"/>
          <p:cNvSpPr>
            <a:spLocks noChangeShapeType="1"/>
          </p:cNvSpPr>
          <p:nvPr/>
        </p:nvSpPr>
        <p:spPr bwMode="auto">
          <a:xfrm>
            <a:off x="250825" y="1052513"/>
            <a:ext cx="8642350" cy="0"/>
          </a:xfrm>
          <a:prstGeom prst="line">
            <a:avLst/>
          </a:prstGeom>
          <a:noFill/>
          <a:ln w="38100">
            <a:solidFill>
              <a:srgbClr val="C0C0C0"/>
            </a:solidFill>
            <a:round/>
            <a:headEnd/>
            <a:tailEnd/>
          </a:ln>
          <a:effectLst/>
          <a:extLst/>
        </p:spPr>
        <p:txBody>
          <a:bodyPr lIns="90000" tIns="46800" rIns="90000" bIns="46800">
            <a:spAutoFit/>
          </a:bodyPr>
          <a:lstStyle/>
          <a:p>
            <a:pPr fontAlgn="auto">
              <a:spcBef>
                <a:spcPts val="0"/>
              </a:spcBef>
              <a:spcAft>
                <a:spcPts val="0"/>
              </a:spcAft>
              <a:defRPr/>
            </a:pPr>
            <a:endParaRPr lang="de-DE" dirty="0">
              <a:latin typeface="+mn-lt"/>
              <a:cs typeface="+mn-cs"/>
            </a:endParaRPr>
          </a:p>
        </p:txBody>
      </p:sp>
      <p:pic>
        <p:nvPicPr>
          <p:cNvPr id="5" name="Picture 2"/>
          <p:cNvPicPr>
            <a:picLocks noChangeAspect="1" noChangeArrowheads="1"/>
          </p:cNvPicPr>
          <p:nvPr userDrawn="1"/>
        </p:nvPicPr>
        <p:blipFill>
          <a:blip r:embed="rId2"/>
          <a:srcRect/>
          <a:stretch>
            <a:fillRect/>
          </a:stretch>
        </p:blipFill>
        <p:spPr bwMode="auto">
          <a:xfrm>
            <a:off x="179512" y="238224"/>
            <a:ext cx="2087563" cy="598488"/>
          </a:xfrm>
          <a:prstGeom prst="rect">
            <a:avLst/>
          </a:prstGeom>
          <a:noFill/>
          <a:ln w="9525">
            <a:noFill/>
            <a:miter lim="800000"/>
            <a:headEnd/>
            <a:tailEnd/>
          </a:ln>
        </p:spPr>
      </p:pic>
      <p:sp>
        <p:nvSpPr>
          <p:cNvPr id="6" name="Rechteck 11"/>
          <p:cNvSpPr/>
          <p:nvPr userDrawn="1"/>
        </p:nvSpPr>
        <p:spPr>
          <a:xfrm>
            <a:off x="6156325" y="6237288"/>
            <a:ext cx="2987675" cy="144462"/>
          </a:xfrm>
          <a:prstGeom prst="rect">
            <a:avLst/>
          </a:prstGeom>
          <a:gradFill flip="none" rotWithShape="1">
            <a:gsLst>
              <a:gs pos="1000">
                <a:srgbClr val="FFFFCC"/>
              </a:gs>
              <a:gs pos="100000">
                <a:srgbClr val="FF0000"/>
              </a:gs>
              <a:gs pos="100000">
                <a:srgbClr val="D1C39F"/>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de-DE">
              <a:solidFill>
                <a:schemeClr val="tx1"/>
              </a:solidFill>
              <a:latin typeface="Arial" charset="0"/>
              <a:cs typeface="Arial" charset="0"/>
            </a:endParaRPr>
          </a:p>
        </p:txBody>
      </p:sp>
      <p:sp>
        <p:nvSpPr>
          <p:cNvPr id="7" name="CustomShape 6"/>
          <p:cNvSpPr>
            <a:spLocks noChangeArrowheads="1"/>
          </p:cNvSpPr>
          <p:nvPr userDrawn="1"/>
        </p:nvSpPr>
        <p:spPr bwMode="auto">
          <a:xfrm>
            <a:off x="0" y="6226175"/>
            <a:ext cx="2987675" cy="142875"/>
          </a:xfrm>
          <a:prstGeom prst="rect">
            <a:avLst/>
          </a:prstGeom>
          <a:gradFill rotWithShape="0">
            <a:gsLst>
              <a:gs pos="0">
                <a:srgbClr val="008000"/>
              </a:gs>
              <a:gs pos="100000">
                <a:srgbClr val="FFFFCC"/>
              </a:gs>
            </a:gsLst>
            <a:lin ang="0"/>
          </a:gradFill>
          <a:ln w="25560">
            <a:noFill/>
            <a:miter lim="800000"/>
            <a:headEnd/>
            <a:tailEnd/>
          </a:ln>
        </p:spPr>
        <p:txBody>
          <a:bodyPr/>
          <a:lstStyle/>
          <a:p>
            <a:pPr>
              <a:defRPr/>
            </a:pPr>
            <a:endParaRPr lang="de-DE">
              <a:ea typeface="DejaVu Sans"/>
            </a:endParaRPr>
          </a:p>
        </p:txBody>
      </p:sp>
      <p:sp>
        <p:nvSpPr>
          <p:cNvPr id="8" name="CustomShape 8"/>
          <p:cNvSpPr>
            <a:spLocks noChangeArrowheads="1"/>
          </p:cNvSpPr>
          <p:nvPr userDrawn="1"/>
        </p:nvSpPr>
        <p:spPr bwMode="auto">
          <a:xfrm>
            <a:off x="3060700" y="6227763"/>
            <a:ext cx="2987675" cy="142875"/>
          </a:xfrm>
          <a:prstGeom prst="rect">
            <a:avLst/>
          </a:prstGeom>
          <a:gradFill rotWithShape="0">
            <a:gsLst>
              <a:gs pos="0">
                <a:srgbClr val="808080"/>
              </a:gs>
              <a:gs pos="100000">
                <a:srgbClr val="FFFFCC"/>
              </a:gs>
            </a:gsLst>
            <a:lin ang="0"/>
          </a:gradFill>
          <a:ln w="25560">
            <a:noFill/>
            <a:miter lim="800000"/>
            <a:headEnd/>
            <a:tailEnd/>
          </a:ln>
        </p:spPr>
        <p:txBody>
          <a:bodyPr/>
          <a:lstStyle/>
          <a:p>
            <a:pPr>
              <a:defRPr/>
            </a:pPr>
            <a:endParaRPr lang="de-DE">
              <a:ea typeface="DejaVu Sans"/>
            </a:endParaRPr>
          </a:p>
        </p:txBody>
      </p:sp>
      <p:pic>
        <p:nvPicPr>
          <p:cNvPr id="9" name="Picture 2"/>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5724128" y="116632"/>
            <a:ext cx="3240000" cy="86943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10708433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Inhaltsplatzhalter 2"/>
          <p:cNvSpPr>
            <a:spLocks noGrp="1"/>
          </p:cNvSpPr>
          <p:nvPr>
            <p:ph idx="1"/>
          </p:nvPr>
        </p:nvSpPr>
        <p:spPr/>
        <p:txBody>
          <a:bodyPr/>
          <a:lstStyle/>
          <a:p>
            <a:pPr lvl="0"/>
            <a:r>
              <a:rPr lang="de-DE" smtClean="0"/>
              <a:t>Formatvorlagen des Textmasters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Datumsplatzhalter 3"/>
          <p:cNvSpPr>
            <a:spLocks noGrp="1"/>
          </p:cNvSpPr>
          <p:nvPr>
            <p:ph type="dt" sz="half" idx="10"/>
          </p:nvPr>
        </p:nvSpPr>
        <p:spPr/>
        <p:txBody>
          <a:bodyPr/>
          <a:lstStyle/>
          <a:p>
            <a:endParaRPr lang="de-DE"/>
          </a:p>
        </p:txBody>
      </p:sp>
      <p:sp>
        <p:nvSpPr>
          <p:cNvPr id="5" name="Fußzeilenplatzhalter 4"/>
          <p:cNvSpPr>
            <a:spLocks noGrp="1"/>
          </p:cNvSpPr>
          <p:nvPr>
            <p:ph type="ftr" sz="quarter" idx="11"/>
          </p:nvPr>
        </p:nvSpPr>
        <p:spPr/>
        <p:txBody>
          <a:bodyPr/>
          <a:lstStyle/>
          <a:p>
            <a:endParaRPr lang="de-DE"/>
          </a:p>
        </p:txBody>
      </p:sp>
      <p:sp>
        <p:nvSpPr>
          <p:cNvPr id="6" name="Foliennummernplatzhalter 5"/>
          <p:cNvSpPr>
            <a:spLocks noGrp="1"/>
          </p:cNvSpPr>
          <p:nvPr>
            <p:ph type="sldNum" sz="quarter" idx="12"/>
          </p:nvPr>
        </p:nvSpPr>
        <p:spPr/>
        <p:txBody>
          <a:bodyPr/>
          <a:lstStyle/>
          <a:p>
            <a:fld id="{2C048354-7ADF-4C81-8325-7737D518EDEB}" type="slidenum">
              <a:rPr lang="de-DE" smtClean="0"/>
              <a:t>‹Nr.›</a:t>
            </a:fld>
            <a:endParaRPr lang="de-DE"/>
          </a:p>
        </p:txBody>
      </p:sp>
    </p:spTree>
    <p:extLst>
      <p:ext uri="{BB962C8B-B14F-4D97-AF65-F5344CB8AC3E}">
        <p14:creationId xmlns:p14="http://schemas.microsoft.com/office/powerpoint/2010/main" val="51784835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bschnitts-&#10;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623888" y="1709738"/>
            <a:ext cx="7886700" cy="2852737"/>
          </a:xfrm>
        </p:spPr>
        <p:txBody>
          <a:bodyPr anchor="b"/>
          <a:lstStyle>
            <a:lvl1pPr>
              <a:defRPr sz="6000"/>
            </a:lvl1pPr>
          </a:lstStyle>
          <a:p>
            <a:r>
              <a:rPr lang="de-DE" smtClean="0"/>
              <a:t>Titelmasterformat durch Klicken bearbeiten</a:t>
            </a:r>
            <a:endParaRPr lang="de-DE"/>
          </a:p>
        </p:txBody>
      </p:sp>
      <p:sp>
        <p:nvSpPr>
          <p:cNvPr id="3" name="Textplatzhalter 2"/>
          <p:cNvSpPr>
            <a:spLocks noGrp="1"/>
          </p:cNvSpPr>
          <p:nvPr>
            <p:ph type="body" idx="1"/>
          </p:nvPr>
        </p:nvSpPr>
        <p:spPr>
          <a:xfrm>
            <a:off x="623888" y="4589463"/>
            <a:ext cx="78867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de-DE" smtClean="0"/>
              <a:t>Formatvorlagen des Textmasters bearbeiten</a:t>
            </a:r>
          </a:p>
        </p:txBody>
      </p:sp>
      <p:sp>
        <p:nvSpPr>
          <p:cNvPr id="4" name="Datumsplatzhalter 3"/>
          <p:cNvSpPr>
            <a:spLocks noGrp="1"/>
          </p:cNvSpPr>
          <p:nvPr>
            <p:ph type="dt" sz="half" idx="10"/>
          </p:nvPr>
        </p:nvSpPr>
        <p:spPr/>
        <p:txBody>
          <a:bodyPr/>
          <a:lstStyle/>
          <a:p>
            <a:endParaRPr lang="de-DE"/>
          </a:p>
        </p:txBody>
      </p:sp>
      <p:sp>
        <p:nvSpPr>
          <p:cNvPr id="5" name="Fußzeilenplatzhalter 4"/>
          <p:cNvSpPr>
            <a:spLocks noGrp="1"/>
          </p:cNvSpPr>
          <p:nvPr>
            <p:ph type="ftr" sz="quarter" idx="11"/>
          </p:nvPr>
        </p:nvSpPr>
        <p:spPr/>
        <p:txBody>
          <a:bodyPr/>
          <a:lstStyle/>
          <a:p>
            <a:endParaRPr lang="de-DE"/>
          </a:p>
        </p:txBody>
      </p:sp>
      <p:sp>
        <p:nvSpPr>
          <p:cNvPr id="6" name="Foliennummernplatzhalter 5"/>
          <p:cNvSpPr>
            <a:spLocks noGrp="1"/>
          </p:cNvSpPr>
          <p:nvPr>
            <p:ph type="sldNum" sz="quarter" idx="12"/>
          </p:nvPr>
        </p:nvSpPr>
        <p:spPr/>
        <p:txBody>
          <a:bodyPr/>
          <a:lstStyle/>
          <a:p>
            <a:fld id="{2C048354-7ADF-4C81-8325-7737D518EDEB}" type="slidenum">
              <a:rPr lang="de-DE" smtClean="0"/>
              <a:t>‹Nr.›</a:t>
            </a:fld>
            <a:endParaRPr lang="de-DE"/>
          </a:p>
        </p:txBody>
      </p:sp>
    </p:spTree>
    <p:extLst>
      <p:ext uri="{BB962C8B-B14F-4D97-AF65-F5344CB8AC3E}">
        <p14:creationId xmlns:p14="http://schemas.microsoft.com/office/powerpoint/2010/main" val="271345103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Inhaltsplatzhalter 2"/>
          <p:cNvSpPr>
            <a:spLocks noGrp="1"/>
          </p:cNvSpPr>
          <p:nvPr>
            <p:ph sz="half" idx="1"/>
          </p:nvPr>
        </p:nvSpPr>
        <p:spPr>
          <a:xfrm>
            <a:off x="628650" y="1825625"/>
            <a:ext cx="3867150" cy="4351338"/>
          </a:xfrm>
        </p:spPr>
        <p:txBody>
          <a:bodyPr/>
          <a:lstStyle/>
          <a:p>
            <a:pPr lvl="0"/>
            <a:r>
              <a:rPr lang="de-DE" smtClean="0"/>
              <a:t>Formatvorlagen des Textmasters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Inhaltsplatzhalter 3"/>
          <p:cNvSpPr>
            <a:spLocks noGrp="1"/>
          </p:cNvSpPr>
          <p:nvPr>
            <p:ph sz="half" idx="2"/>
          </p:nvPr>
        </p:nvSpPr>
        <p:spPr>
          <a:xfrm>
            <a:off x="4648200" y="1825625"/>
            <a:ext cx="3867150" cy="4351338"/>
          </a:xfrm>
        </p:spPr>
        <p:txBody>
          <a:bodyPr/>
          <a:lstStyle/>
          <a:p>
            <a:pPr lvl="0"/>
            <a:r>
              <a:rPr lang="de-DE" smtClean="0"/>
              <a:t>Formatvorlagen des Textmasters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5" name="Datumsplatzhalter 4"/>
          <p:cNvSpPr>
            <a:spLocks noGrp="1"/>
          </p:cNvSpPr>
          <p:nvPr>
            <p:ph type="dt" sz="half" idx="10"/>
          </p:nvPr>
        </p:nvSpPr>
        <p:spPr/>
        <p:txBody>
          <a:bodyPr/>
          <a:lstStyle/>
          <a:p>
            <a:endParaRPr lang="de-DE"/>
          </a:p>
        </p:txBody>
      </p:sp>
      <p:sp>
        <p:nvSpPr>
          <p:cNvPr id="6" name="Fußzeilenplatzhalter 5"/>
          <p:cNvSpPr>
            <a:spLocks noGrp="1"/>
          </p:cNvSpPr>
          <p:nvPr>
            <p:ph type="ftr" sz="quarter" idx="11"/>
          </p:nvPr>
        </p:nvSpPr>
        <p:spPr/>
        <p:txBody>
          <a:bodyPr/>
          <a:lstStyle/>
          <a:p>
            <a:endParaRPr lang="de-DE"/>
          </a:p>
        </p:txBody>
      </p:sp>
      <p:sp>
        <p:nvSpPr>
          <p:cNvPr id="7" name="Foliennummernplatzhalter 6"/>
          <p:cNvSpPr>
            <a:spLocks noGrp="1"/>
          </p:cNvSpPr>
          <p:nvPr>
            <p:ph type="sldNum" sz="quarter" idx="12"/>
          </p:nvPr>
        </p:nvSpPr>
        <p:spPr/>
        <p:txBody>
          <a:bodyPr/>
          <a:lstStyle/>
          <a:p>
            <a:fld id="{2C048354-7ADF-4C81-8325-7737D518EDEB}" type="slidenum">
              <a:rPr lang="de-DE" smtClean="0"/>
              <a:t>‹Nr.›</a:t>
            </a:fld>
            <a:endParaRPr lang="de-DE"/>
          </a:p>
        </p:txBody>
      </p:sp>
    </p:spTree>
    <p:extLst>
      <p:ext uri="{BB962C8B-B14F-4D97-AF65-F5344CB8AC3E}">
        <p14:creationId xmlns:p14="http://schemas.microsoft.com/office/powerpoint/2010/main" val="149953222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p:cNvSpPr>
            <a:spLocks noGrp="1"/>
          </p:cNvSpPr>
          <p:nvPr>
            <p:ph type="title"/>
          </p:nvPr>
        </p:nvSpPr>
        <p:spPr>
          <a:xfrm>
            <a:off x="630238" y="365125"/>
            <a:ext cx="7886700" cy="1325563"/>
          </a:xfrm>
        </p:spPr>
        <p:txBody>
          <a:bodyPr/>
          <a:lstStyle/>
          <a:p>
            <a:r>
              <a:rPr lang="de-DE" smtClean="0"/>
              <a:t>Titelmasterformat durch Klicken bearbeiten</a:t>
            </a:r>
            <a:endParaRPr lang="de-DE"/>
          </a:p>
        </p:txBody>
      </p:sp>
      <p:sp>
        <p:nvSpPr>
          <p:cNvPr id="3" name="Textplatzhalter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smtClean="0"/>
              <a:t>Formatvorlagen des Textmasters bearbeiten</a:t>
            </a:r>
          </a:p>
        </p:txBody>
      </p:sp>
      <p:sp>
        <p:nvSpPr>
          <p:cNvPr id="4" name="Inhaltsplatzhalter 3"/>
          <p:cNvSpPr>
            <a:spLocks noGrp="1"/>
          </p:cNvSpPr>
          <p:nvPr>
            <p:ph sz="half" idx="2"/>
          </p:nvPr>
        </p:nvSpPr>
        <p:spPr>
          <a:xfrm>
            <a:off x="630238" y="2505075"/>
            <a:ext cx="3868737" cy="3684588"/>
          </a:xfrm>
        </p:spPr>
        <p:txBody>
          <a:bodyPr/>
          <a:lstStyle/>
          <a:p>
            <a:pPr lvl="0"/>
            <a:r>
              <a:rPr lang="de-DE" smtClean="0"/>
              <a:t>Formatvorlagen des Textmasters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5" name="Textplatzhalter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smtClean="0"/>
              <a:t>Formatvorlagen des Textmasters bearbeiten</a:t>
            </a:r>
          </a:p>
        </p:txBody>
      </p:sp>
      <p:sp>
        <p:nvSpPr>
          <p:cNvPr id="6" name="Inhaltsplatzhalter 5"/>
          <p:cNvSpPr>
            <a:spLocks noGrp="1"/>
          </p:cNvSpPr>
          <p:nvPr>
            <p:ph sz="quarter" idx="4"/>
          </p:nvPr>
        </p:nvSpPr>
        <p:spPr>
          <a:xfrm>
            <a:off x="4629150" y="2505075"/>
            <a:ext cx="3887788" cy="3684588"/>
          </a:xfrm>
        </p:spPr>
        <p:txBody>
          <a:bodyPr/>
          <a:lstStyle/>
          <a:p>
            <a:pPr lvl="0"/>
            <a:r>
              <a:rPr lang="de-DE" smtClean="0"/>
              <a:t>Formatvorlagen des Textmasters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7" name="Datumsplatzhalter 6"/>
          <p:cNvSpPr>
            <a:spLocks noGrp="1"/>
          </p:cNvSpPr>
          <p:nvPr>
            <p:ph type="dt" sz="half" idx="10"/>
          </p:nvPr>
        </p:nvSpPr>
        <p:spPr/>
        <p:txBody>
          <a:bodyPr/>
          <a:lstStyle/>
          <a:p>
            <a:endParaRPr lang="de-DE"/>
          </a:p>
        </p:txBody>
      </p:sp>
      <p:sp>
        <p:nvSpPr>
          <p:cNvPr id="8" name="Fußzeilenplatzhalter 7"/>
          <p:cNvSpPr>
            <a:spLocks noGrp="1"/>
          </p:cNvSpPr>
          <p:nvPr>
            <p:ph type="ftr" sz="quarter" idx="11"/>
          </p:nvPr>
        </p:nvSpPr>
        <p:spPr/>
        <p:txBody>
          <a:bodyPr/>
          <a:lstStyle/>
          <a:p>
            <a:endParaRPr lang="de-DE"/>
          </a:p>
        </p:txBody>
      </p:sp>
      <p:sp>
        <p:nvSpPr>
          <p:cNvPr id="9" name="Foliennummernplatzhalter 8"/>
          <p:cNvSpPr>
            <a:spLocks noGrp="1"/>
          </p:cNvSpPr>
          <p:nvPr>
            <p:ph type="sldNum" sz="quarter" idx="12"/>
          </p:nvPr>
        </p:nvSpPr>
        <p:spPr/>
        <p:txBody>
          <a:bodyPr/>
          <a:lstStyle/>
          <a:p>
            <a:fld id="{2C048354-7ADF-4C81-8325-7737D518EDEB}" type="slidenum">
              <a:rPr lang="de-DE" smtClean="0"/>
              <a:t>‹Nr.›</a:t>
            </a:fld>
            <a:endParaRPr lang="de-DE"/>
          </a:p>
        </p:txBody>
      </p:sp>
    </p:spTree>
    <p:extLst>
      <p:ext uri="{BB962C8B-B14F-4D97-AF65-F5344CB8AC3E}">
        <p14:creationId xmlns:p14="http://schemas.microsoft.com/office/powerpoint/2010/main" val="186977537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Datumsplatzhalter 2"/>
          <p:cNvSpPr>
            <a:spLocks noGrp="1"/>
          </p:cNvSpPr>
          <p:nvPr>
            <p:ph type="dt" sz="half" idx="10"/>
          </p:nvPr>
        </p:nvSpPr>
        <p:spPr/>
        <p:txBody>
          <a:bodyPr/>
          <a:lstStyle/>
          <a:p>
            <a:endParaRPr lang="de-DE"/>
          </a:p>
        </p:txBody>
      </p:sp>
      <p:sp>
        <p:nvSpPr>
          <p:cNvPr id="4" name="Fußzeilenplatzhalter 3"/>
          <p:cNvSpPr>
            <a:spLocks noGrp="1"/>
          </p:cNvSpPr>
          <p:nvPr>
            <p:ph type="ftr" sz="quarter" idx="11"/>
          </p:nvPr>
        </p:nvSpPr>
        <p:spPr/>
        <p:txBody>
          <a:bodyPr/>
          <a:lstStyle/>
          <a:p>
            <a:endParaRPr lang="de-DE"/>
          </a:p>
        </p:txBody>
      </p:sp>
      <p:sp>
        <p:nvSpPr>
          <p:cNvPr id="5" name="Foliennummernplatzhalter 4"/>
          <p:cNvSpPr>
            <a:spLocks noGrp="1"/>
          </p:cNvSpPr>
          <p:nvPr>
            <p:ph type="sldNum" sz="quarter" idx="12"/>
          </p:nvPr>
        </p:nvSpPr>
        <p:spPr/>
        <p:txBody>
          <a:bodyPr/>
          <a:lstStyle/>
          <a:p>
            <a:fld id="{2C048354-7ADF-4C81-8325-7737D518EDEB}" type="slidenum">
              <a:rPr lang="de-DE" smtClean="0"/>
              <a:t>‹Nr.›</a:t>
            </a:fld>
            <a:endParaRPr lang="de-DE"/>
          </a:p>
        </p:txBody>
      </p:sp>
    </p:spTree>
    <p:extLst>
      <p:ext uri="{BB962C8B-B14F-4D97-AF65-F5344CB8AC3E}">
        <p14:creationId xmlns:p14="http://schemas.microsoft.com/office/powerpoint/2010/main" val="315857770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Datumsplatzhalter 1"/>
          <p:cNvSpPr>
            <a:spLocks noGrp="1"/>
          </p:cNvSpPr>
          <p:nvPr>
            <p:ph type="dt" sz="half" idx="10"/>
          </p:nvPr>
        </p:nvSpPr>
        <p:spPr/>
        <p:txBody>
          <a:bodyPr/>
          <a:lstStyle/>
          <a:p>
            <a:endParaRPr lang="de-DE"/>
          </a:p>
        </p:txBody>
      </p:sp>
      <p:sp>
        <p:nvSpPr>
          <p:cNvPr id="3" name="Fußzeilenplatzhalter 2"/>
          <p:cNvSpPr>
            <a:spLocks noGrp="1"/>
          </p:cNvSpPr>
          <p:nvPr>
            <p:ph type="ftr" sz="quarter" idx="11"/>
          </p:nvPr>
        </p:nvSpPr>
        <p:spPr/>
        <p:txBody>
          <a:bodyPr/>
          <a:lstStyle/>
          <a:p>
            <a:endParaRPr lang="de-DE"/>
          </a:p>
        </p:txBody>
      </p:sp>
      <p:sp>
        <p:nvSpPr>
          <p:cNvPr id="4" name="Foliennummernplatzhalter 3"/>
          <p:cNvSpPr>
            <a:spLocks noGrp="1"/>
          </p:cNvSpPr>
          <p:nvPr>
            <p:ph type="sldNum" sz="quarter" idx="12"/>
          </p:nvPr>
        </p:nvSpPr>
        <p:spPr/>
        <p:txBody>
          <a:bodyPr/>
          <a:lstStyle/>
          <a:p>
            <a:fld id="{2C048354-7ADF-4C81-8325-7737D518EDEB}" type="slidenum">
              <a:rPr lang="de-DE" smtClean="0"/>
              <a:t>‹Nr.›</a:t>
            </a:fld>
            <a:endParaRPr lang="de-DE"/>
          </a:p>
        </p:txBody>
      </p:sp>
      <p:sp>
        <p:nvSpPr>
          <p:cNvPr id="5" name="Line 9"/>
          <p:cNvSpPr>
            <a:spLocks noChangeShapeType="1"/>
          </p:cNvSpPr>
          <p:nvPr userDrawn="1"/>
        </p:nvSpPr>
        <p:spPr bwMode="auto">
          <a:xfrm>
            <a:off x="250825" y="1052513"/>
            <a:ext cx="8642350" cy="0"/>
          </a:xfrm>
          <a:prstGeom prst="line">
            <a:avLst/>
          </a:prstGeom>
          <a:noFill/>
          <a:ln w="38100">
            <a:solidFill>
              <a:srgbClr val="C0C0C0"/>
            </a:solidFill>
            <a:round/>
            <a:headEnd/>
            <a:tailEnd/>
          </a:ln>
          <a:effectLst/>
          <a:extLst/>
        </p:spPr>
        <p:txBody>
          <a:bodyPr lIns="90000" tIns="46800" rIns="90000" bIns="46800">
            <a:spAutoFit/>
          </a:bodyPr>
          <a:lstStyle/>
          <a:p>
            <a:pPr fontAlgn="auto">
              <a:spcBef>
                <a:spcPts val="0"/>
              </a:spcBef>
              <a:spcAft>
                <a:spcPts val="0"/>
              </a:spcAft>
              <a:defRPr/>
            </a:pPr>
            <a:endParaRPr lang="de-DE" dirty="0">
              <a:latin typeface="+mn-lt"/>
              <a:cs typeface="+mn-cs"/>
            </a:endParaRPr>
          </a:p>
        </p:txBody>
      </p:sp>
      <p:pic>
        <p:nvPicPr>
          <p:cNvPr id="6" name="Picture 2"/>
          <p:cNvPicPr>
            <a:picLocks noChangeAspect="1" noChangeArrowheads="1"/>
          </p:cNvPicPr>
          <p:nvPr userDrawn="1"/>
        </p:nvPicPr>
        <p:blipFill>
          <a:blip r:embed="rId2"/>
          <a:srcRect/>
          <a:stretch>
            <a:fillRect/>
          </a:stretch>
        </p:blipFill>
        <p:spPr bwMode="auto">
          <a:xfrm>
            <a:off x="179512" y="238224"/>
            <a:ext cx="2087563" cy="598488"/>
          </a:xfrm>
          <a:prstGeom prst="rect">
            <a:avLst/>
          </a:prstGeom>
          <a:noFill/>
          <a:ln w="9525">
            <a:noFill/>
            <a:miter lim="800000"/>
            <a:headEnd/>
            <a:tailEnd/>
          </a:ln>
        </p:spPr>
      </p:pic>
      <p:sp>
        <p:nvSpPr>
          <p:cNvPr id="7" name="Rechteck 11"/>
          <p:cNvSpPr/>
          <p:nvPr userDrawn="1"/>
        </p:nvSpPr>
        <p:spPr>
          <a:xfrm>
            <a:off x="6156325" y="6237288"/>
            <a:ext cx="2987675" cy="144462"/>
          </a:xfrm>
          <a:prstGeom prst="rect">
            <a:avLst/>
          </a:prstGeom>
          <a:gradFill flip="none" rotWithShape="1">
            <a:gsLst>
              <a:gs pos="1000">
                <a:srgbClr val="FFFFCC"/>
              </a:gs>
              <a:gs pos="100000">
                <a:srgbClr val="FF0000"/>
              </a:gs>
              <a:gs pos="100000">
                <a:srgbClr val="D1C39F"/>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de-DE">
              <a:solidFill>
                <a:schemeClr val="tx1"/>
              </a:solidFill>
              <a:latin typeface="Arial" charset="0"/>
              <a:cs typeface="Arial" charset="0"/>
            </a:endParaRPr>
          </a:p>
        </p:txBody>
      </p:sp>
      <p:sp>
        <p:nvSpPr>
          <p:cNvPr id="8" name="CustomShape 6"/>
          <p:cNvSpPr>
            <a:spLocks noChangeArrowheads="1"/>
          </p:cNvSpPr>
          <p:nvPr userDrawn="1"/>
        </p:nvSpPr>
        <p:spPr bwMode="auto">
          <a:xfrm>
            <a:off x="0" y="6226175"/>
            <a:ext cx="2987675" cy="142875"/>
          </a:xfrm>
          <a:prstGeom prst="rect">
            <a:avLst/>
          </a:prstGeom>
          <a:gradFill rotWithShape="0">
            <a:gsLst>
              <a:gs pos="0">
                <a:srgbClr val="008000"/>
              </a:gs>
              <a:gs pos="100000">
                <a:srgbClr val="FFFFCC"/>
              </a:gs>
            </a:gsLst>
            <a:lin ang="0"/>
          </a:gradFill>
          <a:ln w="25560">
            <a:noFill/>
            <a:miter lim="800000"/>
            <a:headEnd/>
            <a:tailEnd/>
          </a:ln>
        </p:spPr>
        <p:txBody>
          <a:bodyPr/>
          <a:lstStyle/>
          <a:p>
            <a:pPr>
              <a:defRPr/>
            </a:pPr>
            <a:endParaRPr lang="de-DE">
              <a:ea typeface="DejaVu Sans"/>
            </a:endParaRPr>
          </a:p>
        </p:txBody>
      </p:sp>
      <p:sp>
        <p:nvSpPr>
          <p:cNvPr id="9" name="CustomShape 8"/>
          <p:cNvSpPr>
            <a:spLocks noChangeArrowheads="1"/>
          </p:cNvSpPr>
          <p:nvPr userDrawn="1"/>
        </p:nvSpPr>
        <p:spPr bwMode="auto">
          <a:xfrm>
            <a:off x="3060700" y="6227763"/>
            <a:ext cx="2987675" cy="142875"/>
          </a:xfrm>
          <a:prstGeom prst="rect">
            <a:avLst/>
          </a:prstGeom>
          <a:gradFill rotWithShape="0">
            <a:gsLst>
              <a:gs pos="0">
                <a:srgbClr val="808080"/>
              </a:gs>
              <a:gs pos="100000">
                <a:srgbClr val="FFFFCC"/>
              </a:gs>
            </a:gsLst>
            <a:lin ang="0"/>
          </a:gradFill>
          <a:ln w="25560">
            <a:noFill/>
            <a:miter lim="800000"/>
            <a:headEnd/>
            <a:tailEnd/>
          </a:ln>
        </p:spPr>
        <p:txBody>
          <a:bodyPr/>
          <a:lstStyle/>
          <a:p>
            <a:pPr>
              <a:defRPr/>
            </a:pPr>
            <a:endParaRPr lang="de-DE">
              <a:ea typeface="DejaVu Sans"/>
            </a:endParaRPr>
          </a:p>
        </p:txBody>
      </p:sp>
      <p:pic>
        <p:nvPicPr>
          <p:cNvPr id="10" name="Picture 2"/>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5724488" y="111294"/>
            <a:ext cx="3240000" cy="86943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39530310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630238" y="457200"/>
            <a:ext cx="2949575" cy="1600200"/>
          </a:xfrm>
        </p:spPr>
        <p:txBody>
          <a:bodyPr anchor="b"/>
          <a:lstStyle>
            <a:lvl1pPr>
              <a:defRPr sz="3200"/>
            </a:lvl1pPr>
          </a:lstStyle>
          <a:p>
            <a:r>
              <a:rPr lang="de-DE" smtClean="0"/>
              <a:t>Titelmasterformat durch Klicken bearbeiten</a:t>
            </a:r>
            <a:endParaRPr lang="de-DE"/>
          </a:p>
        </p:txBody>
      </p:sp>
      <p:sp>
        <p:nvSpPr>
          <p:cNvPr id="3" name="Inhaltsplatzhalter 2"/>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smtClean="0"/>
              <a:t>Formatvorlagen des Textmasters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Textplatzhalt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smtClean="0"/>
              <a:t>Formatvorlagen des Textmasters bearbeiten</a:t>
            </a:r>
          </a:p>
        </p:txBody>
      </p:sp>
      <p:sp>
        <p:nvSpPr>
          <p:cNvPr id="5" name="Datumsplatzhalter 4"/>
          <p:cNvSpPr>
            <a:spLocks noGrp="1"/>
          </p:cNvSpPr>
          <p:nvPr>
            <p:ph type="dt" sz="half" idx="10"/>
          </p:nvPr>
        </p:nvSpPr>
        <p:spPr/>
        <p:txBody>
          <a:bodyPr/>
          <a:lstStyle/>
          <a:p>
            <a:endParaRPr lang="de-DE"/>
          </a:p>
        </p:txBody>
      </p:sp>
      <p:sp>
        <p:nvSpPr>
          <p:cNvPr id="6" name="Fußzeilenplatzhalter 5"/>
          <p:cNvSpPr>
            <a:spLocks noGrp="1"/>
          </p:cNvSpPr>
          <p:nvPr>
            <p:ph type="ftr" sz="quarter" idx="11"/>
          </p:nvPr>
        </p:nvSpPr>
        <p:spPr/>
        <p:txBody>
          <a:bodyPr/>
          <a:lstStyle/>
          <a:p>
            <a:endParaRPr lang="de-DE"/>
          </a:p>
        </p:txBody>
      </p:sp>
      <p:sp>
        <p:nvSpPr>
          <p:cNvPr id="7" name="Foliennummernplatzhalter 6"/>
          <p:cNvSpPr>
            <a:spLocks noGrp="1"/>
          </p:cNvSpPr>
          <p:nvPr>
            <p:ph type="sldNum" sz="quarter" idx="12"/>
          </p:nvPr>
        </p:nvSpPr>
        <p:spPr/>
        <p:txBody>
          <a:bodyPr/>
          <a:lstStyle/>
          <a:p>
            <a:fld id="{2C048354-7ADF-4C81-8325-7737D518EDEB}" type="slidenum">
              <a:rPr lang="de-DE" smtClean="0"/>
              <a:t>‹Nr.›</a:t>
            </a:fld>
            <a:endParaRPr lang="de-DE"/>
          </a:p>
        </p:txBody>
      </p:sp>
    </p:spTree>
    <p:extLst>
      <p:ext uri="{BB962C8B-B14F-4D97-AF65-F5344CB8AC3E}">
        <p14:creationId xmlns:p14="http://schemas.microsoft.com/office/powerpoint/2010/main" val="351302896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630238" y="457200"/>
            <a:ext cx="2949575" cy="1600200"/>
          </a:xfrm>
        </p:spPr>
        <p:txBody>
          <a:bodyPr anchor="b"/>
          <a:lstStyle>
            <a:lvl1pPr>
              <a:defRPr sz="3200"/>
            </a:lvl1pPr>
          </a:lstStyle>
          <a:p>
            <a:r>
              <a:rPr lang="de-DE" smtClean="0"/>
              <a:t>Titelmasterformat durch Klicken bearbeiten</a:t>
            </a:r>
            <a:endParaRPr lang="de-DE"/>
          </a:p>
        </p:txBody>
      </p:sp>
      <p:sp>
        <p:nvSpPr>
          <p:cNvPr id="3" name="Bildplatzhalter 2"/>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de-DE"/>
          </a:p>
        </p:txBody>
      </p:sp>
      <p:sp>
        <p:nvSpPr>
          <p:cNvPr id="4" name="Textplatzhalt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smtClean="0"/>
              <a:t>Formatvorlagen des Textmasters bearbeiten</a:t>
            </a:r>
          </a:p>
        </p:txBody>
      </p:sp>
      <p:sp>
        <p:nvSpPr>
          <p:cNvPr id="5" name="Datumsplatzhalter 4"/>
          <p:cNvSpPr>
            <a:spLocks noGrp="1"/>
          </p:cNvSpPr>
          <p:nvPr>
            <p:ph type="dt" sz="half" idx="10"/>
          </p:nvPr>
        </p:nvSpPr>
        <p:spPr/>
        <p:txBody>
          <a:bodyPr/>
          <a:lstStyle/>
          <a:p>
            <a:endParaRPr lang="de-DE"/>
          </a:p>
        </p:txBody>
      </p:sp>
      <p:sp>
        <p:nvSpPr>
          <p:cNvPr id="6" name="Fußzeilenplatzhalter 5"/>
          <p:cNvSpPr>
            <a:spLocks noGrp="1"/>
          </p:cNvSpPr>
          <p:nvPr>
            <p:ph type="ftr" sz="quarter" idx="11"/>
          </p:nvPr>
        </p:nvSpPr>
        <p:spPr/>
        <p:txBody>
          <a:bodyPr/>
          <a:lstStyle/>
          <a:p>
            <a:endParaRPr lang="de-DE"/>
          </a:p>
        </p:txBody>
      </p:sp>
      <p:sp>
        <p:nvSpPr>
          <p:cNvPr id="7" name="Foliennummernplatzhalter 6"/>
          <p:cNvSpPr>
            <a:spLocks noGrp="1"/>
          </p:cNvSpPr>
          <p:nvPr>
            <p:ph type="sldNum" sz="quarter" idx="12"/>
          </p:nvPr>
        </p:nvSpPr>
        <p:spPr/>
        <p:txBody>
          <a:bodyPr/>
          <a:lstStyle/>
          <a:p>
            <a:fld id="{2C048354-7ADF-4C81-8325-7737D518EDEB}" type="slidenum">
              <a:rPr lang="de-DE" smtClean="0"/>
              <a:t>‹Nr.›</a:t>
            </a:fld>
            <a:endParaRPr lang="de-DE"/>
          </a:p>
        </p:txBody>
      </p:sp>
    </p:spTree>
    <p:extLst>
      <p:ext uri="{BB962C8B-B14F-4D97-AF65-F5344CB8AC3E}">
        <p14:creationId xmlns:p14="http://schemas.microsoft.com/office/powerpoint/2010/main" val="369541022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elplatzhalter 1"/>
          <p:cNvSpPr>
            <a:spLocks noGrp="1"/>
          </p:cNvSpPr>
          <p:nvPr>
            <p:ph type="title"/>
          </p:nvPr>
        </p:nvSpPr>
        <p:spPr>
          <a:xfrm>
            <a:off x="628650" y="365125"/>
            <a:ext cx="7886700" cy="1325563"/>
          </a:xfrm>
          <a:prstGeom prst="rect">
            <a:avLst/>
          </a:prstGeom>
        </p:spPr>
        <p:txBody>
          <a:bodyPr vert="horz" lIns="91440" tIns="45720" rIns="91440" bIns="45720" rtlCol="0" anchor="ctr">
            <a:normAutofit/>
          </a:bodyPr>
          <a:lstStyle/>
          <a:p>
            <a:r>
              <a:rPr lang="de-DE" smtClean="0"/>
              <a:t>Titelmasterformat durch Klicken bearbeiten</a:t>
            </a:r>
            <a:endParaRPr lang="de-DE"/>
          </a:p>
        </p:txBody>
      </p:sp>
      <p:sp>
        <p:nvSpPr>
          <p:cNvPr id="3" name="Textplatzhalt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de-DE" smtClean="0"/>
              <a:t>Formatvorlagen des Textmasters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Datumsplatzhalter 3"/>
          <p:cNvSpPr>
            <a:spLocks noGrp="1"/>
          </p:cNvSpPr>
          <p:nvPr>
            <p:ph type="dt" sz="half" idx="2"/>
          </p:nvPr>
        </p:nvSpPr>
        <p:spPr>
          <a:xfrm>
            <a:off x="628650" y="6356350"/>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de-DE"/>
          </a:p>
        </p:txBody>
      </p:sp>
      <p:sp>
        <p:nvSpPr>
          <p:cNvPr id="5" name="Fußzeilenplatzhalter 4"/>
          <p:cNvSpPr>
            <a:spLocks noGrp="1"/>
          </p:cNvSpPr>
          <p:nvPr>
            <p:ph type="ftr" sz="quarter" idx="3"/>
          </p:nvPr>
        </p:nvSpPr>
        <p:spPr>
          <a:xfrm>
            <a:off x="3028950" y="6356350"/>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de-DE"/>
          </a:p>
        </p:txBody>
      </p:sp>
      <p:sp>
        <p:nvSpPr>
          <p:cNvPr id="6" name="Foliennummernplatzhalter 5"/>
          <p:cNvSpPr>
            <a:spLocks noGrp="1"/>
          </p:cNvSpPr>
          <p:nvPr>
            <p:ph type="sldNum" sz="quarter" idx="4"/>
          </p:nvPr>
        </p:nvSpPr>
        <p:spPr>
          <a:xfrm>
            <a:off x="6457950" y="6356350"/>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C048354-7ADF-4C81-8325-7737D518EDEB}" type="slidenum">
              <a:rPr lang="de-DE" smtClean="0"/>
              <a:t>‹Nr.›</a:t>
            </a:fld>
            <a:endParaRPr lang="de-DE"/>
          </a:p>
        </p:txBody>
      </p:sp>
    </p:spTree>
    <p:extLst>
      <p:ext uri="{BB962C8B-B14F-4D97-AF65-F5344CB8AC3E}">
        <p14:creationId xmlns:p14="http://schemas.microsoft.com/office/powerpoint/2010/main" val="2516026254"/>
      </p:ext>
    </p:extLst>
  </p:cSld>
  <p:clrMap bg1="lt1" tx1="dk1" bg2="lt2" tx2="dk2" accent1="accent1" accent2="accent2" accent3="accent3" accent4="accent4" accent5="accent5" accent6="accent6" hlink="hlink" folHlink="folHlink"/>
  <p:sldLayoutIdLst>
    <p:sldLayoutId id="2147483704" r:id="rId1"/>
    <p:sldLayoutId id="2147483705" r:id="rId2"/>
    <p:sldLayoutId id="2147483706" r:id="rId3"/>
    <p:sldLayoutId id="2147483707" r:id="rId4"/>
    <p:sldLayoutId id="2147483708" r:id="rId5"/>
    <p:sldLayoutId id="2147483709" r:id="rId6"/>
    <p:sldLayoutId id="2147483710" r:id="rId7"/>
    <p:sldLayoutId id="2147483711" r:id="rId8"/>
    <p:sldLayoutId id="2147483712" r:id="rId9"/>
    <p:sldLayoutId id="2147483713" r:id="rId10"/>
    <p:sldLayoutId id="2147483714" r:id="rId11"/>
    <p:sldLayoutId id="2147483715" r:id="rId12"/>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creativecommons.org/licenses/by-sa/4.0/deed.de" TargetMode="External"/><Relationship Id="rId2" Type="http://schemas.openxmlformats.org/officeDocument/2006/relationships/notesSlide" Target="../notesSlides/notesSlide1.xml"/><Relationship Id="rId1" Type="http://schemas.openxmlformats.org/officeDocument/2006/relationships/slideLayout" Target="../slideLayouts/slideLayout12.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5.xml"/><Relationship Id="rId1" Type="http://schemas.openxmlformats.org/officeDocument/2006/relationships/slideLayout" Target="../slideLayouts/slideLayout7.xml"/><Relationship Id="rId4" Type="http://schemas.openxmlformats.org/officeDocument/2006/relationships/image" Target="../media/image8.png"/></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hyperlink" Target="https://www.schulministerium.nrw/die-grundschule-von-bis-z" TargetMode="External"/><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hyperlink" Target="https://creativecommons.org/licenses/by-sa/4.0/deed.de" TargetMode="External"/><Relationship Id="rId2" Type="http://schemas.openxmlformats.org/officeDocument/2006/relationships/notesSlide" Target="../notesSlides/notesSlide2.xml"/><Relationship Id="rId1" Type="http://schemas.openxmlformats.org/officeDocument/2006/relationships/slideLayout" Target="../slideLayouts/slideLayout7.xml"/><Relationship Id="rId5" Type="http://schemas.openxmlformats.org/officeDocument/2006/relationships/image" Target="../media/image4.png"/><Relationship Id="rId4" Type="http://schemas.openxmlformats.org/officeDocument/2006/relationships/image" Target="../media/image3.png"/></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hyperlink" Target="https://bass.schul-welt.de/6518.htm" TargetMode="External"/><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4.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hyperlink" Target="https://www.schulministerium.nrw/schule-bildung/schulorganisation/qualitaetsanalyse" TargetMode="External"/><Relationship Id="rId2" Type="http://schemas.openxmlformats.org/officeDocument/2006/relationships/notesSlide" Target="../notesSlides/notesSlide26.xml"/><Relationship Id="rId1" Type="http://schemas.openxmlformats.org/officeDocument/2006/relationships/slideLayout" Target="../slideLayouts/slideLayout7.xml"/><Relationship Id="rId4" Type="http://schemas.openxmlformats.org/officeDocument/2006/relationships/image" Target="../media/image11.png"/></Relationships>
</file>

<file path=ppt/slides/_rels/slide27.xml.rels><?xml version="1.0" encoding="UTF-8" standalone="yes"?>
<Relationships xmlns="http://schemas.openxmlformats.org/package/2006/relationships"><Relationship Id="rId3" Type="http://schemas.openxmlformats.org/officeDocument/2006/relationships/hyperlink" Target="https://www.schulentwicklung.nrw.de/e/upload/schulinterneevaluation/flyer_schulinterne_evaluation_mai_22.pdf" TargetMode="External"/><Relationship Id="rId2" Type="http://schemas.openxmlformats.org/officeDocument/2006/relationships/notesSlide" Target="../notesSlides/notesSlide27.xml"/><Relationship Id="rId1" Type="http://schemas.openxmlformats.org/officeDocument/2006/relationships/slideLayout" Target="../slideLayouts/slideLayout7.xml"/><Relationship Id="rId4" Type="http://schemas.openxmlformats.org/officeDocument/2006/relationships/hyperlink" Target="https://www.schulentwicklung.nrw.de/e/schulinterne-evaluation" TargetMode="External"/></Relationships>
</file>

<file path=ppt/slides/_rels/slide28.xml.rels><?xml version="1.0" encoding="UTF-8" standalone="yes"?>
<Relationships xmlns="http://schemas.openxmlformats.org/package/2006/relationships"><Relationship Id="rId3" Type="http://schemas.openxmlformats.org/officeDocument/2006/relationships/hyperlink" Target="https://www.schulentwicklung.nrw.de/referenzrahmen/" TargetMode="External"/><Relationship Id="rId2" Type="http://schemas.openxmlformats.org/officeDocument/2006/relationships/notesSlide" Target="../notesSlides/notesSlide28.xml"/><Relationship Id="rId1" Type="http://schemas.openxmlformats.org/officeDocument/2006/relationships/slideLayout" Target="../slideLayouts/slideLayout7.xml"/><Relationship Id="rId5" Type="http://schemas.openxmlformats.org/officeDocument/2006/relationships/image" Target="../media/image12.png"/><Relationship Id="rId4" Type="http://schemas.openxmlformats.org/officeDocument/2006/relationships/hyperlink" Target="https://elternmitwirkung.nrw.de/system/files/media/document/file/referenzrahmen_schulqualitat_elternmitwirkung.pdf" TargetMode="External"/></Relationships>
</file>

<file path=ppt/slides/_rels/slide29.xml.rels><?xml version="1.0" encoding="UTF-8" standalone="yes"?>
<Relationships xmlns="http://schemas.openxmlformats.org/package/2006/relationships"><Relationship Id="rId3" Type="http://schemas.openxmlformats.org/officeDocument/2006/relationships/hyperlink" Target="https://www.schulentwicklung.nrw.de/referenzrahmen/index.php?bereich=-1" TargetMode="External"/><Relationship Id="rId2" Type="http://schemas.openxmlformats.org/officeDocument/2006/relationships/notesSlide" Target="../notesSlides/notesSlide29.xml"/><Relationship Id="rId1" Type="http://schemas.openxmlformats.org/officeDocument/2006/relationships/slideLayout" Target="../slideLayouts/slideLayout7.xml"/><Relationship Id="rId4" Type="http://schemas.openxmlformats.org/officeDocument/2006/relationships/image" Target="../media/image13.png"/></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7.xml"/><Relationship Id="rId4" Type="http://schemas.openxmlformats.org/officeDocument/2006/relationships/hyperlink" Target="https://www.supportstelle-weiterbildung.nrw.de/supportstelle/elternmitwirkung/index.html" TargetMode="External"/></Relationships>
</file>

<file path=ppt/slides/_rels/slide30.xml.rels><?xml version="1.0" encoding="UTF-8" standalone="yes"?>
<Relationships xmlns="http://schemas.openxmlformats.org/package/2006/relationships"><Relationship Id="rId3" Type="http://schemas.openxmlformats.org/officeDocument/2006/relationships/hyperlink" Target="https://creativecommons.org/licenses/by-sa/4.0/deed.de" TargetMode="External"/><Relationship Id="rId7" Type="http://schemas.openxmlformats.org/officeDocument/2006/relationships/hyperlink" Target="https://www.qua-lis.nrw.de/" TargetMode="External"/><Relationship Id="rId2" Type="http://schemas.openxmlformats.org/officeDocument/2006/relationships/notesSlide" Target="../notesSlides/notesSlide30.xml"/><Relationship Id="rId1" Type="http://schemas.openxmlformats.org/officeDocument/2006/relationships/slideLayout" Target="../slideLayouts/slideLayout7.xml"/><Relationship Id="rId6" Type="http://schemas.openxmlformats.org/officeDocument/2006/relationships/hyperlink" Target="https://www.supportstelle-weiterbildung.nrw.de/" TargetMode="External"/><Relationship Id="rId5" Type="http://schemas.openxmlformats.org/officeDocument/2006/relationships/hyperlink" Target="https://open-educational-resources.de/oer-tullu-regel/" TargetMode="External"/><Relationship Id="rId4" Type="http://schemas.openxmlformats.org/officeDocument/2006/relationships/image" Target="../media/image3.png"/></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5" name="Textfeld 4"/>
          <p:cNvSpPr txBox="1"/>
          <p:nvPr/>
        </p:nvSpPr>
        <p:spPr>
          <a:xfrm>
            <a:off x="179512" y="1124744"/>
            <a:ext cx="8856984" cy="5016758"/>
          </a:xfrm>
          <a:prstGeom prst="rect">
            <a:avLst/>
          </a:prstGeom>
          <a:solidFill>
            <a:schemeClr val="bg1">
              <a:lumMod val="75000"/>
            </a:schemeClr>
          </a:solidFill>
        </p:spPr>
        <p:txBody>
          <a:bodyPr wrap="square" rtlCol="0">
            <a:spAutoFit/>
          </a:bodyPr>
          <a:lstStyle/>
          <a:p>
            <a:r>
              <a:rPr lang="de-DE" sz="2000" dirty="0" smtClean="0">
                <a:latin typeface="+mn-lt"/>
                <a:ea typeface="Verdana" panose="020B0604030504040204" pitchFamily="34" charset="0"/>
                <a:cs typeface="Arial" panose="020B0604020202020204" pitchFamily="34" charset="0"/>
              </a:rPr>
              <a:t>Liebe Nutzerin / Lieber Nutzer dieses Foliensatzes!</a:t>
            </a:r>
          </a:p>
          <a:p>
            <a:endParaRPr lang="de-DE" sz="2000" dirty="0">
              <a:latin typeface="+mn-lt"/>
              <a:ea typeface="Verdana" panose="020B0604030504040204" pitchFamily="34" charset="0"/>
              <a:cs typeface="Arial" panose="020B0604020202020204" pitchFamily="34" charset="0"/>
            </a:endParaRPr>
          </a:p>
          <a:p>
            <a:r>
              <a:rPr lang="de-DE" sz="2000" dirty="0" smtClean="0">
                <a:latin typeface="+mn-lt"/>
                <a:ea typeface="Verdana" panose="020B0604030504040204" pitchFamily="34" charset="0"/>
                <a:cs typeface="Arial" panose="020B0604020202020204" pitchFamily="34" charset="0"/>
              </a:rPr>
              <a:t>Dieser Foliensatz gehört zum Kursangebot des Projektes „</a:t>
            </a:r>
            <a:r>
              <a:rPr lang="de-DE" sz="2000" dirty="0" err="1" smtClean="0">
                <a:latin typeface="+mn-lt"/>
                <a:ea typeface="Verdana" panose="020B0604030504040204" pitchFamily="34" charset="0"/>
                <a:cs typeface="Arial" panose="020B0604020202020204" pitchFamily="34" charset="0"/>
              </a:rPr>
              <a:t>ElternMitWirkung</a:t>
            </a:r>
            <a:r>
              <a:rPr lang="de-DE" sz="2000" dirty="0" smtClean="0">
                <a:latin typeface="+mn-lt"/>
                <a:ea typeface="Verdana" panose="020B0604030504040204" pitchFamily="34" charset="0"/>
                <a:cs typeface="Arial" panose="020B0604020202020204" pitchFamily="34" charset="0"/>
              </a:rPr>
              <a:t> NRW“ der QUA-LiS NRW. Die Folien sind als ein Angebot zu verstehen und umfassen den Bereich der Mitgestaltungs- und Mitwirkungsmöglichen von Eltern und Elternvertretungen sowie der Gremienarbeit und deren rechtliche Legitimation.</a:t>
            </a:r>
          </a:p>
          <a:p>
            <a:endParaRPr lang="de-DE" sz="2000" dirty="0">
              <a:latin typeface="+mn-lt"/>
              <a:ea typeface="Verdana" panose="020B0604030504040204" pitchFamily="34" charset="0"/>
              <a:cs typeface="Arial" panose="020B0604020202020204" pitchFamily="34" charset="0"/>
            </a:endParaRPr>
          </a:p>
          <a:p>
            <a:r>
              <a:rPr lang="de-DE" sz="2000" dirty="0" smtClean="0">
                <a:latin typeface="+mn-lt"/>
                <a:ea typeface="Verdana" panose="020B0604030504040204" pitchFamily="34" charset="0"/>
                <a:cs typeface="Arial" panose="020B0604020202020204" pitchFamily="34" charset="0"/>
              </a:rPr>
              <a:t>Die Folien können bzw. sollten adressaten- und bedarfsgerecht – je nach Zusammensetzung der </a:t>
            </a:r>
            <a:r>
              <a:rPr lang="de-DE" sz="2000" dirty="0" err="1" smtClean="0">
                <a:latin typeface="+mn-lt"/>
                <a:ea typeface="Verdana" panose="020B0604030504040204" pitchFamily="34" charset="0"/>
                <a:cs typeface="Arial" panose="020B0604020202020204" pitchFamily="34" charset="0"/>
              </a:rPr>
              <a:t>Teilnehmendengruppe</a:t>
            </a:r>
            <a:r>
              <a:rPr lang="de-DE" sz="2000" dirty="0" smtClean="0">
                <a:latin typeface="+mn-lt"/>
                <a:ea typeface="Verdana" panose="020B0604030504040204" pitchFamily="34" charset="0"/>
                <a:cs typeface="Arial" panose="020B0604020202020204" pitchFamily="34" charset="0"/>
              </a:rPr>
              <a:t>, der Zielsetzungen der Kursinhalte etc. – modifiziert bzw. ausgewählt werden. </a:t>
            </a:r>
          </a:p>
          <a:p>
            <a:endParaRPr lang="de-DE" sz="2000" dirty="0">
              <a:latin typeface="+mn-lt"/>
              <a:ea typeface="Verdana" panose="020B0604030504040204" pitchFamily="34" charset="0"/>
              <a:cs typeface="Arial" panose="020B0604020202020204" pitchFamily="34" charset="0"/>
            </a:endParaRPr>
          </a:p>
          <a:p>
            <a:r>
              <a:rPr lang="de-DE" sz="2000" dirty="0" smtClean="0">
                <a:latin typeface="+mn-lt"/>
                <a:ea typeface="Verdana" panose="020B0604030504040204" pitchFamily="34" charset="0"/>
                <a:cs typeface="Arial" panose="020B0604020202020204" pitchFamily="34" charset="0"/>
              </a:rPr>
              <a:t>Die Folien laufen </a:t>
            </a:r>
            <a:r>
              <a:rPr lang="de-DE" sz="2000" dirty="0">
                <a:latin typeface="+mn-lt"/>
                <a:ea typeface="Verdana" panose="020B0604030504040204" pitchFamily="34" charset="0"/>
                <a:cs typeface="Arial" panose="020B0604020202020204" pitchFamily="34" charset="0"/>
              </a:rPr>
              <a:t>unter der Creative </a:t>
            </a:r>
            <a:r>
              <a:rPr lang="de-DE" sz="2000" dirty="0" err="1">
                <a:latin typeface="+mn-lt"/>
                <a:ea typeface="Verdana" panose="020B0604030504040204" pitchFamily="34" charset="0"/>
                <a:cs typeface="Arial" panose="020B0604020202020204" pitchFamily="34" charset="0"/>
              </a:rPr>
              <a:t>Commons</a:t>
            </a:r>
            <a:r>
              <a:rPr lang="de-DE" sz="2000">
                <a:latin typeface="+mn-lt"/>
                <a:ea typeface="Verdana" panose="020B0604030504040204" pitchFamily="34" charset="0"/>
                <a:cs typeface="Arial" panose="020B0604020202020204" pitchFamily="34" charset="0"/>
              </a:rPr>
              <a:t> </a:t>
            </a:r>
            <a:r>
              <a:rPr lang="de-DE" sz="2000" smtClean="0">
                <a:latin typeface="+mn-lt"/>
                <a:ea typeface="Verdana" panose="020B0604030504040204" pitchFamily="34" charset="0"/>
                <a:cs typeface="Arial" panose="020B0604020202020204" pitchFamily="34" charset="0"/>
              </a:rPr>
              <a:t>CC BY </a:t>
            </a:r>
            <a:r>
              <a:rPr lang="de-DE" sz="2000" dirty="0">
                <a:latin typeface="+mn-lt"/>
                <a:ea typeface="Verdana" panose="020B0604030504040204" pitchFamily="34" charset="0"/>
                <a:cs typeface="Arial" panose="020B0604020202020204" pitchFamily="34" charset="0"/>
              </a:rPr>
              <a:t>SA Lizenz, d. h., dass </a:t>
            </a:r>
            <a:r>
              <a:rPr lang="de-DE" sz="2000" dirty="0" smtClean="0">
                <a:latin typeface="+mn-lt"/>
                <a:ea typeface="Verdana" panose="020B0604030504040204" pitchFamily="34" charset="0"/>
                <a:cs typeface="Arial" panose="020B0604020202020204" pitchFamily="34" charset="0"/>
              </a:rPr>
              <a:t>sie kopiert</a:t>
            </a:r>
            <a:r>
              <a:rPr lang="de-DE" sz="2000" dirty="0">
                <a:latin typeface="+mn-lt"/>
                <a:ea typeface="Verdana" panose="020B0604030504040204" pitchFamily="34" charset="0"/>
                <a:cs typeface="Arial" panose="020B0604020202020204" pitchFamily="34" charset="0"/>
              </a:rPr>
              <a:t>, verändert und für eigene Zwecke verwendet werden dürfen unter Angabe der Urheberin – die Qualitäts- und </a:t>
            </a:r>
            <a:r>
              <a:rPr lang="de-DE" sz="2000" dirty="0" err="1">
                <a:latin typeface="+mn-lt"/>
                <a:ea typeface="Verdana" panose="020B0604030504040204" pitchFamily="34" charset="0"/>
                <a:cs typeface="Arial" panose="020B0604020202020204" pitchFamily="34" charset="0"/>
              </a:rPr>
              <a:t>UnterstützungsAgentur</a:t>
            </a:r>
            <a:r>
              <a:rPr lang="de-DE" sz="2000" dirty="0">
                <a:latin typeface="+mn-lt"/>
                <a:ea typeface="Verdana" panose="020B0604030504040204" pitchFamily="34" charset="0"/>
                <a:cs typeface="Arial" panose="020B0604020202020204" pitchFamily="34" charset="0"/>
              </a:rPr>
              <a:t> - Landesinstitut für Schule NRW (QUA-LiS NRW). Falls das Original verändert wird, muss die veränderte Version unter denselben Bedingungen lizensiert werden</a:t>
            </a:r>
            <a:r>
              <a:rPr lang="de-DE" sz="2000" dirty="0" smtClean="0">
                <a:latin typeface="+mn-lt"/>
                <a:ea typeface="Verdana" panose="020B0604030504040204" pitchFamily="34" charset="0"/>
                <a:cs typeface="Arial" panose="020B0604020202020204" pitchFamily="34" charset="0"/>
              </a:rPr>
              <a:t>.</a:t>
            </a:r>
            <a:endParaRPr lang="de-DE" dirty="0" smtClean="0">
              <a:latin typeface="+mn-lt"/>
              <a:ea typeface="Verdana" panose="020B0604030504040204" pitchFamily="34" charset="0"/>
              <a:cs typeface="Arial" panose="020B0604020202020204" pitchFamily="34" charset="0"/>
            </a:endParaRPr>
          </a:p>
        </p:txBody>
      </p:sp>
      <p:pic>
        <p:nvPicPr>
          <p:cNvPr id="6" name="Grafik 5" descr="CC BY-SA 4.0">
            <a:hlinkClick r:id="rId3"/>
          </p:cNvPr>
          <p:cNvPicPr/>
          <p:nvPr/>
        </p:nvPicPr>
        <p:blipFill>
          <a:blip r:embed="rId4">
            <a:extLst>
              <a:ext uri="{28A0092B-C50C-407E-A947-70E740481C1C}">
                <a14:useLocalDpi xmlns:a14="http://schemas.microsoft.com/office/drawing/2010/main" val="0"/>
              </a:ext>
            </a:extLst>
          </a:blip>
          <a:srcRect/>
          <a:stretch>
            <a:fillRect/>
          </a:stretch>
        </p:blipFill>
        <p:spPr bwMode="auto">
          <a:xfrm>
            <a:off x="179512" y="6453336"/>
            <a:ext cx="838200" cy="298450"/>
          </a:xfrm>
          <a:prstGeom prst="rect">
            <a:avLst/>
          </a:prstGeom>
          <a:noFill/>
          <a:ln>
            <a:noFill/>
          </a:ln>
        </p:spPr>
      </p:pic>
    </p:spTree>
    <p:extLst>
      <p:ext uri="{BB962C8B-B14F-4D97-AF65-F5344CB8AC3E}">
        <p14:creationId xmlns:p14="http://schemas.microsoft.com/office/powerpoint/2010/main" val="56765701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ußzeilenplatzhalter 4"/>
          <p:cNvSpPr txBox="1">
            <a:spLocks noGrp="1"/>
          </p:cNvSpPr>
          <p:nvPr/>
        </p:nvSpPr>
        <p:spPr>
          <a:xfrm>
            <a:off x="3124200" y="6356350"/>
            <a:ext cx="2895600" cy="365125"/>
          </a:xfrm>
          <a:prstGeom prst="rect">
            <a:avLst/>
          </a:prstGeom>
          <a:noFill/>
        </p:spPr>
        <p:txBody>
          <a:bodyPr anchor="ctr"/>
          <a:lstStyle/>
          <a:p>
            <a:pPr algn="ctr">
              <a:defRPr/>
            </a:pPr>
            <a:endParaRPr lang="de-DE" sz="1200">
              <a:solidFill>
                <a:prstClr val="black">
                  <a:tint val="75000"/>
                </a:prstClr>
              </a:solidFill>
            </a:endParaRPr>
          </a:p>
        </p:txBody>
      </p:sp>
      <p:sp>
        <p:nvSpPr>
          <p:cNvPr id="7" name="Textfeld 6"/>
          <p:cNvSpPr txBox="1"/>
          <p:nvPr/>
        </p:nvSpPr>
        <p:spPr>
          <a:xfrm>
            <a:off x="395536" y="1268760"/>
            <a:ext cx="8352928" cy="4036426"/>
          </a:xfrm>
          <a:prstGeom prst="rect">
            <a:avLst/>
          </a:prstGeom>
          <a:noFill/>
        </p:spPr>
        <p:txBody>
          <a:bodyPr wrap="square" rtlCol="0">
            <a:spAutoFit/>
          </a:bodyPr>
          <a:lstStyle/>
          <a:p>
            <a:pPr algn="ctr">
              <a:lnSpc>
                <a:spcPct val="150000"/>
              </a:lnSpc>
            </a:pPr>
            <a:r>
              <a:rPr lang="de-DE" sz="2000" b="1" dirty="0"/>
              <a:t>Schulgesetz NRW</a:t>
            </a:r>
          </a:p>
          <a:p>
            <a:pPr algn="ctr">
              <a:lnSpc>
                <a:spcPct val="150000"/>
              </a:lnSpc>
            </a:pPr>
            <a:r>
              <a:rPr lang="de-DE" sz="2000" b="1" dirty="0"/>
              <a:t>§ 3</a:t>
            </a:r>
            <a:r>
              <a:rPr lang="de-DE" sz="2000" dirty="0"/>
              <a:t/>
            </a:r>
            <a:br>
              <a:rPr lang="de-DE" sz="2000" dirty="0"/>
            </a:br>
            <a:r>
              <a:rPr lang="de-DE" sz="2000" b="1" dirty="0"/>
              <a:t>Schulische Selbstständigkeit, Eigenverantwortung,</a:t>
            </a:r>
            <a:r>
              <a:rPr lang="de-DE" sz="2000" dirty="0"/>
              <a:t/>
            </a:r>
            <a:br>
              <a:rPr lang="de-DE" sz="2000" dirty="0"/>
            </a:br>
            <a:r>
              <a:rPr lang="de-DE" sz="2000" b="1" dirty="0"/>
              <a:t>Qualitätsentwicklung und –</a:t>
            </a:r>
            <a:r>
              <a:rPr lang="de-DE" sz="2000" b="1" dirty="0" err="1"/>
              <a:t>sicherung</a:t>
            </a:r>
            <a:endParaRPr lang="de-DE" sz="2000" b="1" dirty="0"/>
          </a:p>
          <a:p>
            <a:endParaRPr lang="de-DE" sz="2000" dirty="0" smtClean="0"/>
          </a:p>
          <a:p>
            <a:pPr>
              <a:lnSpc>
                <a:spcPct val="150000"/>
              </a:lnSpc>
            </a:pPr>
            <a:r>
              <a:rPr lang="de-DE" sz="2000" dirty="0" smtClean="0"/>
              <a:t>(</a:t>
            </a:r>
            <a:r>
              <a:rPr lang="de-DE" sz="2000" dirty="0"/>
              <a:t>3) Schulen und Schulaufsicht sind zur kontinuierlichen Entwicklung und Sicherung der Qualität schulischer Arbeit verpflichtet. Qualitätsentwicklung und Qualitätssicherung erstrecken sich auf die gesamte Bildungs- und Erziehungsarbeit der Schule.</a:t>
            </a:r>
          </a:p>
        </p:txBody>
      </p:sp>
      <p:sp>
        <p:nvSpPr>
          <p:cNvPr id="2" name="Foliennummernplatzhalter 1"/>
          <p:cNvSpPr>
            <a:spLocks noGrp="1"/>
          </p:cNvSpPr>
          <p:nvPr>
            <p:ph type="sldNum" sz="quarter" idx="12"/>
          </p:nvPr>
        </p:nvSpPr>
        <p:spPr/>
        <p:txBody>
          <a:bodyPr/>
          <a:lstStyle/>
          <a:p>
            <a:fld id="{2C048354-7ADF-4C81-8325-7737D518EDEB}" type="slidenum">
              <a:rPr lang="de-DE" smtClean="0"/>
              <a:t>10</a:t>
            </a:fld>
            <a:endParaRPr lang="de-DE"/>
          </a:p>
        </p:txBody>
      </p:sp>
    </p:spTree>
    <p:extLst>
      <p:ext uri="{BB962C8B-B14F-4D97-AF65-F5344CB8AC3E}">
        <p14:creationId xmlns:p14="http://schemas.microsoft.com/office/powerpoint/2010/main" val="131035825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vale Legende 4"/>
          <p:cNvSpPr/>
          <p:nvPr/>
        </p:nvSpPr>
        <p:spPr>
          <a:xfrm rot="285225">
            <a:off x="4355976" y="1289062"/>
            <a:ext cx="3492388" cy="1404736"/>
          </a:xfrm>
          <a:prstGeom prst="wedgeEllipseCallout">
            <a:avLst/>
          </a:prstGeom>
        </p:spPr>
        <p:style>
          <a:lnRef idx="0">
            <a:schemeClr val="accent6"/>
          </a:lnRef>
          <a:fillRef idx="3">
            <a:schemeClr val="accent6"/>
          </a:fillRef>
          <a:effectRef idx="3">
            <a:schemeClr val="accent6"/>
          </a:effectRef>
          <a:fontRef idx="minor">
            <a:schemeClr val="lt1"/>
          </a:fontRef>
        </p:style>
        <p:txBody>
          <a:bodyPr rtlCol="0" anchor="ctr"/>
          <a:lstStyle/>
          <a:p>
            <a:pPr algn="ctr"/>
            <a:r>
              <a:rPr lang="de-DE" b="1" dirty="0" smtClean="0"/>
              <a:t>Was braucht es, um schulisches </a:t>
            </a:r>
            <a:r>
              <a:rPr lang="de-DE" b="1" dirty="0"/>
              <a:t>Handeln </a:t>
            </a:r>
            <a:r>
              <a:rPr lang="de-DE" b="1" dirty="0" smtClean="0"/>
              <a:t>zu unterstützen?</a:t>
            </a:r>
            <a:endParaRPr lang="de-DE" b="1" dirty="0"/>
          </a:p>
        </p:txBody>
      </p:sp>
      <p:sp>
        <p:nvSpPr>
          <p:cNvPr id="7" name="Ovale Legende 6"/>
          <p:cNvSpPr/>
          <p:nvPr/>
        </p:nvSpPr>
        <p:spPr>
          <a:xfrm rot="205893">
            <a:off x="539552" y="4293096"/>
            <a:ext cx="3492388" cy="1404736"/>
          </a:xfrm>
          <a:prstGeom prst="wedgeEllipseCallout">
            <a:avLst>
              <a:gd name="adj1" fmla="val 32187"/>
              <a:gd name="adj2" fmla="val -68773"/>
            </a:avLst>
          </a:prstGeom>
        </p:spPr>
        <p:style>
          <a:lnRef idx="0">
            <a:schemeClr val="accent6"/>
          </a:lnRef>
          <a:fillRef idx="3">
            <a:schemeClr val="accent6"/>
          </a:fillRef>
          <a:effectRef idx="3">
            <a:schemeClr val="accent6"/>
          </a:effectRef>
          <a:fontRef idx="minor">
            <a:schemeClr val="lt1"/>
          </a:fontRef>
        </p:style>
        <p:txBody>
          <a:bodyPr rtlCol="0" anchor="ctr"/>
          <a:lstStyle/>
          <a:p>
            <a:pPr algn="ctr"/>
            <a:r>
              <a:rPr lang="de-DE" b="1" dirty="0" smtClean="0"/>
              <a:t>Was hilft, </a:t>
            </a:r>
            <a:r>
              <a:rPr lang="de-DE" b="1" dirty="0"/>
              <a:t>um gute Schulqualität dauerhaft sicherzustellen</a:t>
            </a:r>
            <a:r>
              <a:rPr lang="de-DE" b="1" dirty="0" smtClean="0"/>
              <a:t>?</a:t>
            </a:r>
            <a:endParaRPr lang="de-DE" b="1" dirty="0"/>
          </a:p>
        </p:txBody>
      </p:sp>
      <p:sp>
        <p:nvSpPr>
          <p:cNvPr id="2" name="Foliennummernplatzhalter 1"/>
          <p:cNvSpPr>
            <a:spLocks noGrp="1"/>
          </p:cNvSpPr>
          <p:nvPr>
            <p:ph type="sldNum" sz="quarter" idx="12"/>
          </p:nvPr>
        </p:nvSpPr>
        <p:spPr/>
        <p:txBody>
          <a:bodyPr/>
          <a:lstStyle/>
          <a:p>
            <a:fld id="{2C048354-7ADF-4C81-8325-7737D518EDEB}" type="slidenum">
              <a:rPr lang="de-DE" smtClean="0"/>
              <a:t>11</a:t>
            </a:fld>
            <a:endParaRPr lang="de-DE"/>
          </a:p>
        </p:txBody>
      </p:sp>
      <p:sp>
        <p:nvSpPr>
          <p:cNvPr id="8" name="Rechteck 7"/>
          <p:cNvSpPr/>
          <p:nvPr/>
        </p:nvSpPr>
        <p:spPr>
          <a:xfrm>
            <a:off x="1495351" y="2852936"/>
            <a:ext cx="5981125" cy="1200329"/>
          </a:xfrm>
          <a:prstGeom prst="rect">
            <a:avLst/>
          </a:prstGeom>
          <a:noFill/>
        </p:spPr>
        <p:txBody>
          <a:bodyPr wrap="none" lIns="91440" tIns="45720" rIns="91440" bIns="45720">
            <a:spAutoFit/>
          </a:bodyPr>
          <a:lstStyle/>
          <a:p>
            <a:pPr algn="ctr"/>
            <a:r>
              <a:rPr lang="de-DE" sz="7200" b="1" cap="none" spc="0" dirty="0" smtClean="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rPr>
              <a:t>Schulqualität</a:t>
            </a:r>
            <a:endParaRPr lang="de-DE" sz="7200" b="1" cap="none" spc="0" dirty="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endParaRPr>
          </a:p>
        </p:txBody>
      </p:sp>
    </p:spTree>
    <p:extLst>
      <p:ext uri="{BB962C8B-B14F-4D97-AF65-F5344CB8AC3E}">
        <p14:creationId xmlns:p14="http://schemas.microsoft.com/office/powerpoint/2010/main" val="30323030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7"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ußzeilenplatzhalter 4"/>
          <p:cNvSpPr txBox="1">
            <a:spLocks noGrp="1"/>
          </p:cNvSpPr>
          <p:nvPr/>
        </p:nvSpPr>
        <p:spPr>
          <a:xfrm>
            <a:off x="3124200" y="6356350"/>
            <a:ext cx="2895600" cy="365125"/>
          </a:xfrm>
          <a:prstGeom prst="rect">
            <a:avLst/>
          </a:prstGeom>
          <a:noFill/>
        </p:spPr>
        <p:txBody>
          <a:bodyPr anchor="ctr"/>
          <a:lstStyle/>
          <a:p>
            <a:pPr algn="ctr">
              <a:defRPr/>
            </a:pPr>
            <a:endParaRPr lang="de-DE" sz="1200">
              <a:solidFill>
                <a:prstClr val="black">
                  <a:tint val="75000"/>
                </a:prstClr>
              </a:solidFill>
            </a:endParaRPr>
          </a:p>
        </p:txBody>
      </p:sp>
      <p:sp>
        <p:nvSpPr>
          <p:cNvPr id="2" name="Rechteck 1"/>
          <p:cNvSpPr/>
          <p:nvPr/>
        </p:nvSpPr>
        <p:spPr>
          <a:xfrm>
            <a:off x="1403648" y="3184885"/>
            <a:ext cx="5981125" cy="1200329"/>
          </a:xfrm>
          <a:prstGeom prst="rect">
            <a:avLst/>
          </a:prstGeom>
          <a:noFill/>
        </p:spPr>
        <p:txBody>
          <a:bodyPr wrap="none" lIns="91440" tIns="45720" rIns="91440" bIns="45720">
            <a:spAutoFit/>
          </a:bodyPr>
          <a:lstStyle/>
          <a:p>
            <a:pPr algn="ctr"/>
            <a:r>
              <a:rPr lang="de-DE" sz="7200" b="1" cap="none" spc="0" dirty="0" smtClean="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rPr>
              <a:t>Schulqualität</a:t>
            </a:r>
            <a:endParaRPr lang="de-DE" sz="7200" b="1" cap="none" spc="0" dirty="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endParaRPr>
          </a:p>
        </p:txBody>
      </p:sp>
      <p:sp>
        <p:nvSpPr>
          <p:cNvPr id="4" name="Textfeld 3"/>
          <p:cNvSpPr txBox="1"/>
          <p:nvPr/>
        </p:nvSpPr>
        <p:spPr>
          <a:xfrm rot="20811251">
            <a:off x="1107820" y="1946272"/>
            <a:ext cx="3467616" cy="369332"/>
          </a:xfrm>
          <a:prstGeom prst="rect">
            <a:avLst/>
          </a:prstGeom>
          <a:noFill/>
        </p:spPr>
        <p:txBody>
          <a:bodyPr wrap="none" rtlCol="0">
            <a:spAutoFit/>
          </a:bodyPr>
          <a:lstStyle/>
          <a:p>
            <a:r>
              <a:rPr lang="de-DE" dirty="0" smtClean="0"/>
              <a:t>Qualitätsaussagen und Kriterien</a:t>
            </a:r>
            <a:endParaRPr lang="de-DE" dirty="0"/>
          </a:p>
        </p:txBody>
      </p:sp>
      <p:sp>
        <p:nvSpPr>
          <p:cNvPr id="6" name="Textfeld 5"/>
          <p:cNvSpPr txBox="1"/>
          <p:nvPr/>
        </p:nvSpPr>
        <p:spPr>
          <a:xfrm rot="996763">
            <a:off x="5712850" y="2203976"/>
            <a:ext cx="3070071" cy="369332"/>
          </a:xfrm>
          <a:prstGeom prst="rect">
            <a:avLst/>
          </a:prstGeom>
          <a:noFill/>
        </p:spPr>
        <p:txBody>
          <a:bodyPr wrap="none" rtlCol="0">
            <a:spAutoFit/>
          </a:bodyPr>
          <a:lstStyle/>
          <a:p>
            <a:r>
              <a:rPr lang="de-DE" dirty="0" smtClean="0"/>
              <a:t>Beratung und Unterstützung</a:t>
            </a:r>
            <a:endParaRPr lang="de-DE" dirty="0"/>
          </a:p>
        </p:txBody>
      </p:sp>
      <p:sp>
        <p:nvSpPr>
          <p:cNvPr id="8" name="Textfeld 7"/>
          <p:cNvSpPr txBox="1"/>
          <p:nvPr/>
        </p:nvSpPr>
        <p:spPr>
          <a:xfrm>
            <a:off x="3585544" y="5164399"/>
            <a:ext cx="5186100" cy="369332"/>
          </a:xfrm>
          <a:prstGeom prst="rect">
            <a:avLst/>
          </a:prstGeom>
          <a:noFill/>
        </p:spPr>
        <p:txBody>
          <a:bodyPr wrap="none" rtlCol="0">
            <a:spAutoFit/>
          </a:bodyPr>
          <a:lstStyle/>
          <a:p>
            <a:r>
              <a:rPr lang="de-DE" dirty="0" smtClean="0"/>
              <a:t>Rahmenbedingungen und verbindliche Vorgaben</a:t>
            </a:r>
            <a:endParaRPr lang="de-DE" dirty="0"/>
          </a:p>
        </p:txBody>
      </p:sp>
      <p:sp>
        <p:nvSpPr>
          <p:cNvPr id="9" name="Textfeld 8"/>
          <p:cNvSpPr txBox="1"/>
          <p:nvPr/>
        </p:nvSpPr>
        <p:spPr>
          <a:xfrm rot="1096862">
            <a:off x="690881" y="4814120"/>
            <a:ext cx="2005677" cy="369332"/>
          </a:xfrm>
          <a:prstGeom prst="rect">
            <a:avLst/>
          </a:prstGeom>
          <a:noFill/>
        </p:spPr>
        <p:txBody>
          <a:bodyPr wrap="none" rtlCol="0">
            <a:spAutoFit/>
          </a:bodyPr>
          <a:lstStyle/>
          <a:p>
            <a:r>
              <a:rPr lang="de-DE" dirty="0" smtClean="0"/>
              <a:t>Entwicklungsziele</a:t>
            </a:r>
            <a:endParaRPr lang="de-DE" dirty="0"/>
          </a:p>
        </p:txBody>
      </p:sp>
      <p:sp>
        <p:nvSpPr>
          <p:cNvPr id="10" name="Textfeld 9"/>
          <p:cNvSpPr txBox="1"/>
          <p:nvPr/>
        </p:nvSpPr>
        <p:spPr>
          <a:xfrm rot="21344105">
            <a:off x="3754092" y="2788737"/>
            <a:ext cx="2787943" cy="369332"/>
          </a:xfrm>
          <a:prstGeom prst="rect">
            <a:avLst/>
          </a:prstGeom>
          <a:noFill/>
        </p:spPr>
        <p:txBody>
          <a:bodyPr wrap="none" rtlCol="0">
            <a:spAutoFit/>
          </a:bodyPr>
          <a:lstStyle/>
          <a:p>
            <a:r>
              <a:rPr lang="de-DE" dirty="0" smtClean="0"/>
              <a:t>Überprüfungsinstrumente</a:t>
            </a:r>
            <a:endParaRPr lang="de-DE" dirty="0"/>
          </a:p>
        </p:txBody>
      </p:sp>
      <p:sp>
        <p:nvSpPr>
          <p:cNvPr id="11" name="Textfeld 10"/>
          <p:cNvSpPr txBox="1"/>
          <p:nvPr/>
        </p:nvSpPr>
        <p:spPr>
          <a:xfrm>
            <a:off x="3181453" y="2511978"/>
            <a:ext cx="3313728" cy="369332"/>
          </a:xfrm>
          <a:prstGeom prst="rect">
            <a:avLst/>
          </a:prstGeom>
          <a:noFill/>
        </p:spPr>
        <p:txBody>
          <a:bodyPr wrap="none" rtlCol="0">
            <a:spAutoFit/>
          </a:bodyPr>
          <a:lstStyle/>
          <a:p>
            <a:r>
              <a:rPr lang="de-DE" dirty="0" smtClean="0"/>
              <a:t>externe und interne Evaluation</a:t>
            </a:r>
            <a:endParaRPr lang="de-DE" dirty="0"/>
          </a:p>
        </p:txBody>
      </p:sp>
      <p:sp>
        <p:nvSpPr>
          <p:cNvPr id="3" name="Foliennummernplatzhalter 2"/>
          <p:cNvSpPr>
            <a:spLocks noGrp="1"/>
          </p:cNvSpPr>
          <p:nvPr>
            <p:ph type="sldNum" sz="quarter" idx="12"/>
          </p:nvPr>
        </p:nvSpPr>
        <p:spPr/>
        <p:txBody>
          <a:bodyPr/>
          <a:lstStyle/>
          <a:p>
            <a:fld id="{2C048354-7ADF-4C81-8325-7737D518EDEB}" type="slidenum">
              <a:rPr lang="de-DE" smtClean="0"/>
              <a:t>12</a:t>
            </a:fld>
            <a:endParaRPr lang="de-DE"/>
          </a:p>
        </p:txBody>
      </p:sp>
    </p:spTree>
    <p:extLst>
      <p:ext uri="{BB962C8B-B14F-4D97-AF65-F5344CB8AC3E}">
        <p14:creationId xmlns:p14="http://schemas.microsoft.com/office/powerpoint/2010/main" val="313059576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ußzeilenplatzhalter 4"/>
          <p:cNvSpPr txBox="1">
            <a:spLocks noGrp="1"/>
          </p:cNvSpPr>
          <p:nvPr/>
        </p:nvSpPr>
        <p:spPr>
          <a:xfrm>
            <a:off x="3124200" y="6356350"/>
            <a:ext cx="2895600" cy="365125"/>
          </a:xfrm>
          <a:prstGeom prst="rect">
            <a:avLst/>
          </a:prstGeom>
          <a:noFill/>
        </p:spPr>
        <p:txBody>
          <a:bodyPr anchor="ctr"/>
          <a:lstStyle/>
          <a:p>
            <a:pPr algn="ctr">
              <a:defRPr/>
            </a:pPr>
            <a:endParaRPr lang="de-DE" sz="1200">
              <a:solidFill>
                <a:prstClr val="black">
                  <a:tint val="75000"/>
                </a:prstClr>
              </a:solidFill>
            </a:endParaRPr>
          </a:p>
        </p:txBody>
      </p:sp>
      <p:sp>
        <p:nvSpPr>
          <p:cNvPr id="7" name="Textfeld 6"/>
          <p:cNvSpPr txBox="1"/>
          <p:nvPr/>
        </p:nvSpPr>
        <p:spPr>
          <a:xfrm>
            <a:off x="395536" y="1268760"/>
            <a:ext cx="8352928" cy="4807535"/>
          </a:xfrm>
          <a:prstGeom prst="rect">
            <a:avLst/>
          </a:prstGeom>
          <a:noFill/>
        </p:spPr>
        <p:txBody>
          <a:bodyPr wrap="square" rtlCol="0">
            <a:spAutoFit/>
          </a:bodyPr>
          <a:lstStyle/>
          <a:p>
            <a:pPr>
              <a:lnSpc>
                <a:spcPct val="150000"/>
              </a:lnSpc>
            </a:pPr>
            <a:r>
              <a:rPr lang="de-DE" sz="2400" dirty="0" smtClean="0"/>
              <a:t>„Fast </a:t>
            </a:r>
            <a:r>
              <a:rPr lang="de-DE" sz="2400" dirty="0"/>
              <a:t>alle Maßnahmen von Politik und Verwaltung, sogar Sparmaßnahmen, werden Schulentwicklung genannt. Fast alle, die mit Schulen arbeiten, Lehrkräfte fortbilden oder beraten, nennen sich Schulentwickler, und fast alles, was Schulen betreiben, wird mit dem Etikett Schulentwicklung versehen. Der Begriff erscheint ebenso populär wie inflationär. Es stellt sich zunehmend die Frage: Was ist eigentlich Schulentwicklung</a:t>
            </a:r>
            <a:r>
              <a:rPr lang="de-DE" sz="2400" dirty="0" smtClean="0"/>
              <a:t>?“</a:t>
            </a:r>
          </a:p>
          <a:p>
            <a:pPr>
              <a:lnSpc>
                <a:spcPct val="150000"/>
              </a:lnSpc>
            </a:pPr>
            <a:r>
              <a:rPr lang="de-DE" sz="1400" dirty="0" smtClean="0"/>
              <a:t>(Rolff, Schulentwicklung kompakt, 2013)</a:t>
            </a:r>
            <a:endParaRPr lang="de-DE" sz="1400" dirty="0"/>
          </a:p>
        </p:txBody>
      </p:sp>
      <p:sp>
        <p:nvSpPr>
          <p:cNvPr id="2" name="Foliennummernplatzhalter 1"/>
          <p:cNvSpPr>
            <a:spLocks noGrp="1"/>
          </p:cNvSpPr>
          <p:nvPr>
            <p:ph type="sldNum" sz="quarter" idx="12"/>
          </p:nvPr>
        </p:nvSpPr>
        <p:spPr/>
        <p:txBody>
          <a:bodyPr/>
          <a:lstStyle/>
          <a:p>
            <a:fld id="{2C048354-7ADF-4C81-8325-7737D518EDEB}" type="slidenum">
              <a:rPr lang="de-DE" smtClean="0"/>
              <a:t>13</a:t>
            </a:fld>
            <a:endParaRPr lang="de-DE"/>
          </a:p>
        </p:txBody>
      </p:sp>
    </p:spTree>
    <p:extLst>
      <p:ext uri="{BB962C8B-B14F-4D97-AF65-F5344CB8AC3E}">
        <p14:creationId xmlns:p14="http://schemas.microsoft.com/office/powerpoint/2010/main" val="103830024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Grafik 4"/>
          <p:cNvPicPr>
            <a:picLocks noChangeAspect="1"/>
          </p:cNvPicPr>
          <p:nvPr/>
        </p:nvPicPr>
        <p:blipFill>
          <a:blip r:embed="rId3"/>
          <a:stretch>
            <a:fillRect/>
          </a:stretch>
        </p:blipFill>
        <p:spPr>
          <a:xfrm>
            <a:off x="1403648" y="1772816"/>
            <a:ext cx="6176570" cy="828068"/>
          </a:xfrm>
          <a:prstGeom prst="rect">
            <a:avLst/>
          </a:prstGeom>
        </p:spPr>
      </p:pic>
      <p:sp>
        <p:nvSpPr>
          <p:cNvPr id="3" name="Textfeld 2"/>
          <p:cNvSpPr txBox="1"/>
          <p:nvPr/>
        </p:nvSpPr>
        <p:spPr>
          <a:xfrm>
            <a:off x="1907704" y="2780928"/>
            <a:ext cx="5832648" cy="2308324"/>
          </a:xfrm>
          <a:prstGeom prst="rect">
            <a:avLst/>
          </a:prstGeom>
          <a:noFill/>
        </p:spPr>
        <p:txBody>
          <a:bodyPr wrap="square" rtlCol="0">
            <a:spAutoFit/>
          </a:bodyPr>
          <a:lstStyle/>
          <a:p>
            <a:pPr>
              <a:lnSpc>
                <a:spcPct val="150000"/>
              </a:lnSpc>
            </a:pPr>
            <a:r>
              <a:rPr lang="de-DE" sz="2400" dirty="0" smtClean="0"/>
              <a:t>„Das </a:t>
            </a:r>
            <a:r>
              <a:rPr lang="de-DE" sz="2400" dirty="0"/>
              <a:t>Ziel von Schulentwicklung ist die Verbesserung der Qualität einer Schule als Institution und des formellen Lernens</a:t>
            </a:r>
            <a:r>
              <a:rPr lang="de-DE" sz="2400" dirty="0" smtClean="0"/>
              <a:t>.“ </a:t>
            </a:r>
            <a:r>
              <a:rPr lang="de-DE" sz="1000" dirty="0" smtClean="0"/>
              <a:t>(</a:t>
            </a:r>
            <a:r>
              <a:rPr lang="de-DE" sz="1000" dirty="0" err="1" smtClean="0"/>
              <a:t>DeGeDe</a:t>
            </a:r>
            <a:r>
              <a:rPr lang="de-DE" sz="1000" dirty="0" smtClean="0"/>
              <a:t>: ABC der Demokratiepädagogik)</a:t>
            </a:r>
            <a:endParaRPr lang="de-DE" sz="1000" dirty="0"/>
          </a:p>
        </p:txBody>
      </p:sp>
      <p:sp>
        <p:nvSpPr>
          <p:cNvPr id="2" name="Foliennummernplatzhalter 1"/>
          <p:cNvSpPr>
            <a:spLocks noGrp="1"/>
          </p:cNvSpPr>
          <p:nvPr>
            <p:ph type="sldNum" sz="quarter" idx="12"/>
          </p:nvPr>
        </p:nvSpPr>
        <p:spPr/>
        <p:txBody>
          <a:bodyPr/>
          <a:lstStyle/>
          <a:p>
            <a:fld id="{2C048354-7ADF-4C81-8325-7737D518EDEB}" type="slidenum">
              <a:rPr lang="de-DE" smtClean="0"/>
              <a:t>14</a:t>
            </a:fld>
            <a:endParaRPr lang="de-DE"/>
          </a:p>
        </p:txBody>
      </p:sp>
    </p:spTree>
    <p:extLst>
      <p:ext uri="{BB962C8B-B14F-4D97-AF65-F5344CB8AC3E}">
        <p14:creationId xmlns:p14="http://schemas.microsoft.com/office/powerpoint/2010/main" val="31856042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14255" y="1251602"/>
            <a:ext cx="5112568" cy="49874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extfeld 4"/>
          <p:cNvSpPr txBox="1">
            <a:spLocks noChangeArrowheads="1"/>
          </p:cNvSpPr>
          <p:nvPr/>
        </p:nvSpPr>
        <p:spPr bwMode="auto">
          <a:xfrm>
            <a:off x="6372200" y="5654880"/>
            <a:ext cx="2682875"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r" eaLnBrk="1" hangingPunct="1"/>
            <a:r>
              <a:rPr lang="de-DE" altLang="de-DE" sz="1600" dirty="0">
                <a:latin typeface="Veranda"/>
              </a:rPr>
              <a:t>Trias der Schulentwicklung </a:t>
            </a:r>
          </a:p>
          <a:p>
            <a:pPr algn="r" eaLnBrk="1" hangingPunct="1"/>
            <a:r>
              <a:rPr lang="de-DE" altLang="de-DE" sz="1600" dirty="0">
                <a:latin typeface="Veranda"/>
              </a:rPr>
              <a:t>(</a:t>
            </a:r>
            <a:r>
              <a:rPr lang="de-DE" altLang="de-DE" sz="1600" dirty="0" smtClean="0">
                <a:latin typeface="Veranda"/>
              </a:rPr>
              <a:t>Rolff 2010)</a:t>
            </a:r>
            <a:endParaRPr lang="de-DE" altLang="de-DE" sz="1600" dirty="0">
              <a:latin typeface="Veranda"/>
            </a:endParaRPr>
          </a:p>
        </p:txBody>
      </p:sp>
      <p:pic>
        <p:nvPicPr>
          <p:cNvPr id="5" name="Grafik 4"/>
          <p:cNvPicPr>
            <a:picLocks noChangeAspect="1"/>
          </p:cNvPicPr>
          <p:nvPr/>
        </p:nvPicPr>
        <p:blipFill>
          <a:blip r:embed="rId4"/>
          <a:stretch>
            <a:fillRect/>
          </a:stretch>
        </p:blipFill>
        <p:spPr>
          <a:xfrm>
            <a:off x="179512" y="1196752"/>
            <a:ext cx="3491027" cy="468028"/>
          </a:xfrm>
          <a:prstGeom prst="rect">
            <a:avLst/>
          </a:prstGeom>
        </p:spPr>
      </p:pic>
      <p:sp>
        <p:nvSpPr>
          <p:cNvPr id="2" name="Foliennummernplatzhalter 1"/>
          <p:cNvSpPr>
            <a:spLocks noGrp="1"/>
          </p:cNvSpPr>
          <p:nvPr>
            <p:ph type="sldNum" sz="quarter" idx="12"/>
          </p:nvPr>
        </p:nvSpPr>
        <p:spPr/>
        <p:txBody>
          <a:bodyPr/>
          <a:lstStyle/>
          <a:p>
            <a:fld id="{2C048354-7ADF-4C81-8325-7737D518EDEB}" type="slidenum">
              <a:rPr lang="de-DE" smtClean="0"/>
              <a:t>15</a:t>
            </a:fld>
            <a:endParaRPr lang="de-DE"/>
          </a:p>
        </p:txBody>
      </p:sp>
      <p:sp>
        <p:nvSpPr>
          <p:cNvPr id="7" name="Textfeld 6"/>
          <p:cNvSpPr txBox="1"/>
          <p:nvPr/>
        </p:nvSpPr>
        <p:spPr>
          <a:xfrm>
            <a:off x="6156176" y="2132856"/>
            <a:ext cx="2784320" cy="2031325"/>
          </a:xfrm>
          <a:prstGeom prst="rect">
            <a:avLst/>
          </a:prstGeom>
          <a:noFill/>
        </p:spPr>
        <p:txBody>
          <a:bodyPr wrap="square" rtlCol="0">
            <a:spAutoFit/>
          </a:bodyPr>
          <a:lstStyle/>
          <a:p>
            <a:r>
              <a:rPr lang="de-DE" sz="1400" b="1" dirty="0"/>
              <a:t>F</a:t>
            </a:r>
            <a:r>
              <a:rPr lang="de-DE" sz="1400" b="1" dirty="0" smtClean="0"/>
              <a:t>ür Eltern relevant ist der Bereich der Organisations-entwicklung!</a:t>
            </a:r>
          </a:p>
          <a:p>
            <a:endParaRPr lang="de-DE" sz="1400" b="1" dirty="0" smtClean="0"/>
          </a:p>
          <a:p>
            <a:r>
              <a:rPr lang="de-DE" sz="1400" b="1" dirty="0" smtClean="0"/>
              <a:t>Insbesondere:</a:t>
            </a:r>
          </a:p>
          <a:p>
            <a:pPr marL="285750" indent="-285750">
              <a:buFont typeface="Arial" panose="020B0604020202020204" pitchFamily="34" charset="0"/>
              <a:buChar char="•"/>
            </a:pPr>
            <a:r>
              <a:rPr lang="de-DE" sz="1400" dirty="0" smtClean="0"/>
              <a:t>Schulprogramm</a:t>
            </a:r>
          </a:p>
          <a:p>
            <a:pPr marL="285750" indent="-285750">
              <a:buFont typeface="Arial" panose="020B0604020202020204" pitchFamily="34" charset="0"/>
              <a:buChar char="•"/>
            </a:pPr>
            <a:r>
              <a:rPr lang="de-DE" sz="1400" dirty="0" smtClean="0"/>
              <a:t>Schulkultur</a:t>
            </a:r>
          </a:p>
          <a:p>
            <a:pPr marL="285750" indent="-285750">
              <a:buFont typeface="Arial" panose="020B0604020202020204" pitchFamily="34" charset="0"/>
              <a:buChar char="•"/>
            </a:pPr>
            <a:r>
              <a:rPr lang="de-DE" sz="1400" dirty="0" smtClean="0"/>
              <a:t>Evaluation</a:t>
            </a:r>
          </a:p>
          <a:p>
            <a:pPr marL="285750" indent="-285750">
              <a:buFont typeface="Arial" panose="020B0604020202020204" pitchFamily="34" charset="0"/>
              <a:buChar char="•"/>
            </a:pPr>
            <a:r>
              <a:rPr lang="de-DE" sz="1400" dirty="0" smtClean="0"/>
              <a:t>Kooperation</a:t>
            </a:r>
            <a:endParaRPr lang="de-DE" sz="1400" dirty="0"/>
          </a:p>
        </p:txBody>
      </p:sp>
      <p:sp>
        <p:nvSpPr>
          <p:cNvPr id="3" name="Ellipse 2"/>
          <p:cNvSpPr/>
          <p:nvPr/>
        </p:nvSpPr>
        <p:spPr>
          <a:xfrm>
            <a:off x="3347864" y="3429000"/>
            <a:ext cx="2304256" cy="2810080"/>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24207766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4"/>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6" presetClass="entr" presetSubtype="21" fill="hold" grpId="0" nodeType="click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barn(inVertical)">
                                      <p:cBhvr>
                                        <p:cTn id="13" dur="500"/>
                                        <p:tgtEl>
                                          <p:spTgt spid="7"/>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3"/>
                                        </p:tgtEl>
                                        <p:attrNameLst>
                                          <p:attrName>style.visibility</p:attrName>
                                        </p:attrNameLst>
                                      </p:cBhvr>
                                      <p:to>
                                        <p:strVal val="visible"/>
                                      </p:to>
                                    </p:set>
                                    <p:anim calcmode="lin" valueType="num">
                                      <p:cBhvr>
                                        <p:cTn id="16" dur="500" fill="hold"/>
                                        <p:tgtEl>
                                          <p:spTgt spid="3"/>
                                        </p:tgtEl>
                                        <p:attrNameLst>
                                          <p:attrName>ppt_w</p:attrName>
                                        </p:attrNameLst>
                                      </p:cBhvr>
                                      <p:tavLst>
                                        <p:tav tm="0">
                                          <p:val>
                                            <p:fltVal val="0"/>
                                          </p:val>
                                        </p:tav>
                                        <p:tav tm="100000">
                                          <p:val>
                                            <p:strVal val="#ppt_w"/>
                                          </p:val>
                                        </p:tav>
                                      </p:tavLst>
                                    </p:anim>
                                    <p:anim calcmode="lin" valueType="num">
                                      <p:cBhvr>
                                        <p:cTn id="17" dur="500" fill="hold"/>
                                        <p:tgtEl>
                                          <p:spTgt spid="3"/>
                                        </p:tgtEl>
                                        <p:attrNameLst>
                                          <p:attrName>ppt_h</p:attrName>
                                        </p:attrNameLst>
                                      </p:cBhvr>
                                      <p:tavLst>
                                        <p:tav tm="0">
                                          <p:val>
                                            <p:fltVal val="0"/>
                                          </p:val>
                                        </p:tav>
                                        <p:tav tm="100000">
                                          <p:val>
                                            <p:strVal val="#ppt_h"/>
                                          </p:val>
                                        </p:tav>
                                      </p:tavLst>
                                    </p:anim>
                                    <p:animEffect transition="in" filter="fade">
                                      <p:cBhvr>
                                        <p:cTn id="18"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7" grpId="0"/>
      <p:bldP spid="3"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feld 3"/>
          <p:cNvSpPr txBox="1"/>
          <p:nvPr/>
        </p:nvSpPr>
        <p:spPr>
          <a:xfrm>
            <a:off x="2483768" y="1700808"/>
            <a:ext cx="4392488" cy="4154984"/>
          </a:xfrm>
          <a:prstGeom prst="rect">
            <a:avLst/>
          </a:prstGeom>
          <a:noFill/>
        </p:spPr>
        <p:txBody>
          <a:bodyPr wrap="square" rtlCol="0">
            <a:spAutoFit/>
          </a:bodyPr>
          <a:lstStyle/>
          <a:p>
            <a:pPr algn="ctr"/>
            <a:r>
              <a:rPr lang="de-DE" sz="2400" b="1" dirty="0" smtClean="0"/>
              <a:t>Welche Erfahrungen haben Sie bislang gemacht?</a:t>
            </a:r>
          </a:p>
          <a:p>
            <a:pPr algn="ctr"/>
            <a:endParaRPr lang="de-DE" sz="2400" b="1" dirty="0"/>
          </a:p>
          <a:p>
            <a:pPr algn="ctr"/>
            <a:r>
              <a:rPr lang="de-DE" sz="2400" b="1" dirty="0" smtClean="0"/>
              <a:t>Wie erleben Sie Schulentwicklungsarbeit?</a:t>
            </a:r>
          </a:p>
          <a:p>
            <a:pPr algn="ctr"/>
            <a:endParaRPr lang="de-DE" sz="2400" b="1" dirty="0"/>
          </a:p>
          <a:p>
            <a:pPr algn="ctr"/>
            <a:r>
              <a:rPr lang="de-DE" sz="2400" b="1" dirty="0" smtClean="0"/>
              <a:t>Wie erleben Sie die Konferenzen?</a:t>
            </a:r>
          </a:p>
          <a:p>
            <a:pPr algn="ctr"/>
            <a:endParaRPr lang="de-DE" sz="2400" b="1" dirty="0"/>
          </a:p>
          <a:p>
            <a:pPr algn="ctr"/>
            <a:r>
              <a:rPr lang="de-DE" sz="2400" b="1" dirty="0" smtClean="0"/>
              <a:t>Wie bringen Sie sich ein?</a:t>
            </a:r>
          </a:p>
          <a:p>
            <a:pPr algn="ctr"/>
            <a:endParaRPr lang="de-DE" sz="2400" b="1" dirty="0"/>
          </a:p>
        </p:txBody>
      </p:sp>
      <p:sp>
        <p:nvSpPr>
          <p:cNvPr id="2" name="Foliennummernplatzhalter 1"/>
          <p:cNvSpPr>
            <a:spLocks noGrp="1"/>
          </p:cNvSpPr>
          <p:nvPr>
            <p:ph type="sldNum" sz="quarter" idx="12"/>
          </p:nvPr>
        </p:nvSpPr>
        <p:spPr/>
        <p:txBody>
          <a:bodyPr/>
          <a:lstStyle/>
          <a:p>
            <a:fld id="{2C048354-7ADF-4C81-8325-7737D518EDEB}" type="slidenum">
              <a:rPr lang="de-DE" smtClean="0"/>
              <a:t>16</a:t>
            </a:fld>
            <a:endParaRPr lang="de-DE"/>
          </a:p>
        </p:txBody>
      </p:sp>
    </p:spTree>
    <p:extLst>
      <p:ext uri="{BB962C8B-B14F-4D97-AF65-F5344CB8AC3E}">
        <p14:creationId xmlns:p14="http://schemas.microsoft.com/office/powerpoint/2010/main" val="8180664"/>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nummernplatzhalter 1"/>
          <p:cNvSpPr>
            <a:spLocks noGrp="1"/>
          </p:cNvSpPr>
          <p:nvPr>
            <p:ph type="sldNum" sz="quarter" idx="12"/>
          </p:nvPr>
        </p:nvSpPr>
        <p:spPr/>
        <p:txBody>
          <a:bodyPr/>
          <a:lstStyle/>
          <a:p>
            <a:fld id="{2C048354-7ADF-4C81-8325-7737D518EDEB}" type="slidenum">
              <a:rPr lang="de-DE" smtClean="0"/>
              <a:t>17</a:t>
            </a:fld>
            <a:endParaRPr lang="de-DE"/>
          </a:p>
        </p:txBody>
      </p:sp>
      <p:pic>
        <p:nvPicPr>
          <p:cNvPr id="5"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3568" y="1700808"/>
            <a:ext cx="3594972" cy="3507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feld 5"/>
          <p:cNvSpPr txBox="1"/>
          <p:nvPr/>
        </p:nvSpPr>
        <p:spPr>
          <a:xfrm>
            <a:off x="5073382" y="2263805"/>
            <a:ext cx="3441968" cy="1754326"/>
          </a:xfrm>
          <a:prstGeom prst="rect">
            <a:avLst/>
          </a:prstGeom>
          <a:noFill/>
        </p:spPr>
        <p:txBody>
          <a:bodyPr wrap="none" rtlCol="0">
            <a:spAutoFit/>
          </a:bodyPr>
          <a:lstStyle/>
          <a:p>
            <a:endParaRPr lang="de-DE" sz="3600" dirty="0"/>
          </a:p>
          <a:p>
            <a:r>
              <a:rPr lang="de-DE" sz="3600" dirty="0" smtClean="0"/>
              <a:t>Schulprogramm</a:t>
            </a:r>
          </a:p>
          <a:p>
            <a:endParaRPr lang="de-DE" sz="3600" dirty="0"/>
          </a:p>
        </p:txBody>
      </p:sp>
      <p:cxnSp>
        <p:nvCxnSpPr>
          <p:cNvPr id="8" name="Gerade Verbindung mit Pfeil 7"/>
          <p:cNvCxnSpPr/>
          <p:nvPr/>
        </p:nvCxnSpPr>
        <p:spPr>
          <a:xfrm flipV="1">
            <a:off x="3467973" y="3356992"/>
            <a:ext cx="1392059" cy="916758"/>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2" name="Textfeld 4"/>
          <p:cNvSpPr txBox="1">
            <a:spLocks noChangeArrowheads="1"/>
          </p:cNvSpPr>
          <p:nvPr/>
        </p:nvSpPr>
        <p:spPr bwMode="auto">
          <a:xfrm>
            <a:off x="2123201" y="5099119"/>
            <a:ext cx="1745991"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r" eaLnBrk="1" hangingPunct="1"/>
            <a:r>
              <a:rPr lang="de-DE" altLang="de-DE" sz="1000" dirty="0" smtClean="0">
                <a:latin typeface="Veranda"/>
              </a:rPr>
              <a:t>Trias der Schulentwicklung </a:t>
            </a:r>
          </a:p>
          <a:p>
            <a:pPr algn="r" eaLnBrk="1" hangingPunct="1"/>
            <a:r>
              <a:rPr lang="de-DE" altLang="de-DE" sz="1000" dirty="0" smtClean="0">
                <a:latin typeface="Veranda"/>
              </a:rPr>
              <a:t>(Rolff 2010)</a:t>
            </a:r>
            <a:endParaRPr lang="de-DE" altLang="de-DE" sz="1000" dirty="0">
              <a:latin typeface="Veranda"/>
            </a:endParaRPr>
          </a:p>
        </p:txBody>
      </p:sp>
    </p:spTree>
    <p:extLst>
      <p:ext uri="{BB962C8B-B14F-4D97-AF65-F5344CB8AC3E}">
        <p14:creationId xmlns:p14="http://schemas.microsoft.com/office/powerpoint/2010/main" val="337832042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Grafik 1"/>
          <p:cNvPicPr>
            <a:picLocks noChangeAspect="1"/>
          </p:cNvPicPr>
          <p:nvPr/>
        </p:nvPicPr>
        <p:blipFill>
          <a:blip r:embed="rId3"/>
          <a:stretch>
            <a:fillRect/>
          </a:stretch>
        </p:blipFill>
        <p:spPr>
          <a:xfrm>
            <a:off x="2051720" y="1398022"/>
            <a:ext cx="4982336" cy="3221162"/>
          </a:xfrm>
          <a:prstGeom prst="rect">
            <a:avLst/>
          </a:prstGeom>
        </p:spPr>
      </p:pic>
      <p:sp>
        <p:nvSpPr>
          <p:cNvPr id="3" name="Textfeld 2"/>
          <p:cNvSpPr txBox="1"/>
          <p:nvPr/>
        </p:nvSpPr>
        <p:spPr>
          <a:xfrm>
            <a:off x="6097581" y="4619184"/>
            <a:ext cx="936475" cy="215444"/>
          </a:xfrm>
          <a:prstGeom prst="rect">
            <a:avLst/>
          </a:prstGeom>
          <a:noFill/>
        </p:spPr>
        <p:txBody>
          <a:bodyPr wrap="none" rtlCol="0">
            <a:spAutoFit/>
          </a:bodyPr>
          <a:lstStyle/>
          <a:p>
            <a:r>
              <a:rPr lang="de-DE" sz="800" dirty="0" smtClean="0"/>
              <a:t>Istockphoto.com</a:t>
            </a:r>
            <a:endParaRPr lang="de-DE" sz="800" dirty="0"/>
          </a:p>
        </p:txBody>
      </p:sp>
      <p:sp>
        <p:nvSpPr>
          <p:cNvPr id="4" name="Rechteck 3"/>
          <p:cNvSpPr/>
          <p:nvPr/>
        </p:nvSpPr>
        <p:spPr>
          <a:xfrm>
            <a:off x="1922106" y="5157192"/>
            <a:ext cx="5241563" cy="369332"/>
          </a:xfrm>
          <a:prstGeom prst="rect">
            <a:avLst/>
          </a:prstGeom>
        </p:spPr>
        <p:txBody>
          <a:bodyPr wrap="none">
            <a:spAutoFit/>
          </a:bodyPr>
          <a:lstStyle/>
          <a:p>
            <a:pPr algn="ctr"/>
            <a:r>
              <a:rPr lang="de-DE" b="1" dirty="0" smtClean="0"/>
              <a:t>Das Schulprogramm </a:t>
            </a:r>
            <a:r>
              <a:rPr lang="de-DE" b="1" dirty="0"/>
              <a:t>– Was ist </a:t>
            </a:r>
            <a:r>
              <a:rPr lang="de-DE" b="1" dirty="0" smtClean="0"/>
              <a:t>das eigentlich?</a:t>
            </a:r>
            <a:endParaRPr lang="de-DE" b="1" dirty="0"/>
          </a:p>
        </p:txBody>
      </p:sp>
      <p:sp>
        <p:nvSpPr>
          <p:cNvPr id="5" name="Foliennummernplatzhalter 4"/>
          <p:cNvSpPr>
            <a:spLocks noGrp="1"/>
          </p:cNvSpPr>
          <p:nvPr>
            <p:ph type="sldNum" sz="quarter" idx="12"/>
          </p:nvPr>
        </p:nvSpPr>
        <p:spPr/>
        <p:txBody>
          <a:bodyPr/>
          <a:lstStyle/>
          <a:p>
            <a:fld id="{2C048354-7ADF-4C81-8325-7737D518EDEB}" type="slidenum">
              <a:rPr lang="de-DE" smtClean="0"/>
              <a:t>18</a:t>
            </a:fld>
            <a:endParaRPr lang="de-DE"/>
          </a:p>
        </p:txBody>
      </p:sp>
    </p:spTree>
    <p:extLst>
      <p:ext uri="{BB962C8B-B14F-4D97-AF65-F5344CB8AC3E}">
        <p14:creationId xmlns:p14="http://schemas.microsoft.com/office/powerpoint/2010/main" val="3259251549"/>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feld 4"/>
          <p:cNvSpPr txBox="1"/>
          <p:nvPr/>
        </p:nvSpPr>
        <p:spPr>
          <a:xfrm>
            <a:off x="478147" y="1292213"/>
            <a:ext cx="8037203" cy="5447645"/>
          </a:xfrm>
          <a:prstGeom prst="rect">
            <a:avLst/>
          </a:prstGeom>
          <a:noFill/>
        </p:spPr>
        <p:txBody>
          <a:bodyPr wrap="square" rtlCol="0">
            <a:spAutoFit/>
          </a:bodyPr>
          <a:lstStyle/>
          <a:p>
            <a:pPr>
              <a:lnSpc>
                <a:spcPct val="150000"/>
              </a:lnSpc>
            </a:pPr>
            <a:r>
              <a:rPr lang="de-DE" sz="2400" b="1" dirty="0" smtClean="0"/>
              <a:t>Das Schulprogramm</a:t>
            </a:r>
          </a:p>
          <a:p>
            <a:pPr marL="342900" indent="-342900">
              <a:lnSpc>
                <a:spcPct val="150000"/>
              </a:lnSpc>
              <a:buFont typeface="Arial" panose="020B0604020202020204" pitchFamily="34" charset="0"/>
              <a:buChar char="•"/>
            </a:pPr>
            <a:r>
              <a:rPr lang="de-DE" sz="2000" dirty="0" smtClean="0"/>
              <a:t>ist das grundlegende </a:t>
            </a:r>
            <a:r>
              <a:rPr lang="de-DE" sz="2000" dirty="0"/>
              <a:t>Konzept der pädagogischen </a:t>
            </a:r>
            <a:r>
              <a:rPr lang="de-DE" sz="2000" dirty="0" smtClean="0"/>
              <a:t>Zielvorstellungen einer Schule (z. B. Schwerpunkte wie Digitale Schule, MINT-Schule)</a:t>
            </a:r>
          </a:p>
          <a:p>
            <a:pPr marL="342900" indent="-342900">
              <a:lnSpc>
                <a:spcPct val="150000"/>
              </a:lnSpc>
              <a:buFont typeface="Arial" panose="020B0604020202020204" pitchFamily="34" charset="0"/>
              <a:buChar char="•"/>
            </a:pPr>
            <a:r>
              <a:rPr lang="de-DE" sz="2000" dirty="0" smtClean="0"/>
              <a:t>konkretisiert </a:t>
            </a:r>
            <a:r>
              <a:rPr lang="de-DE" sz="2000" dirty="0"/>
              <a:t>die </a:t>
            </a:r>
            <a:r>
              <a:rPr lang="de-DE" sz="2000" dirty="0" smtClean="0"/>
              <a:t>Vorgaben </a:t>
            </a:r>
            <a:r>
              <a:rPr lang="de-DE" sz="2000" dirty="0"/>
              <a:t>und </a:t>
            </a:r>
            <a:r>
              <a:rPr lang="de-DE" sz="2000" dirty="0" smtClean="0"/>
              <a:t>Freiräume im </a:t>
            </a:r>
            <a:r>
              <a:rPr lang="de-DE" sz="2000" dirty="0"/>
              <a:t>Hinblick auf die spezifischen Bedingungen vor </a:t>
            </a:r>
            <a:r>
              <a:rPr lang="de-DE" sz="2000" dirty="0" smtClean="0"/>
              <a:t>Ort,</a:t>
            </a:r>
          </a:p>
          <a:p>
            <a:pPr marL="342900" indent="-342900">
              <a:lnSpc>
                <a:spcPct val="150000"/>
              </a:lnSpc>
              <a:buFont typeface="Arial" panose="020B0604020202020204" pitchFamily="34" charset="0"/>
              <a:buChar char="•"/>
            </a:pPr>
            <a:r>
              <a:rPr lang="de-DE" sz="2000" dirty="0" smtClean="0"/>
              <a:t>beinhaltet Konzepte für </a:t>
            </a:r>
            <a:r>
              <a:rPr lang="de-DE" sz="2000" dirty="0"/>
              <a:t>die Weiterentwicklung der schulischen </a:t>
            </a:r>
            <a:r>
              <a:rPr lang="de-DE" sz="2000" dirty="0" smtClean="0"/>
              <a:t>Arbeit,</a:t>
            </a:r>
          </a:p>
          <a:p>
            <a:pPr marL="342900" indent="-342900">
              <a:lnSpc>
                <a:spcPct val="150000"/>
              </a:lnSpc>
              <a:buFont typeface="Arial" panose="020B0604020202020204" pitchFamily="34" charset="0"/>
              <a:buChar char="•"/>
            </a:pPr>
            <a:r>
              <a:rPr lang="de-DE" sz="2000" dirty="0" smtClean="0"/>
              <a:t>legt </a:t>
            </a:r>
            <a:r>
              <a:rPr lang="de-DE" sz="2000" dirty="0"/>
              <a:t>Formen und Verfahren </a:t>
            </a:r>
            <a:r>
              <a:rPr lang="de-DE" sz="2000" dirty="0" smtClean="0"/>
              <a:t>der Überprüfung </a:t>
            </a:r>
            <a:r>
              <a:rPr lang="de-DE" sz="2000" dirty="0"/>
              <a:t>der schulischen </a:t>
            </a:r>
            <a:r>
              <a:rPr lang="de-DE" sz="2000" dirty="0" smtClean="0"/>
              <a:t>Arbeit (Evaluationen).</a:t>
            </a:r>
          </a:p>
          <a:p>
            <a:pPr>
              <a:lnSpc>
                <a:spcPct val="150000"/>
              </a:lnSpc>
            </a:pPr>
            <a:endParaRPr lang="de-DE" sz="1400" dirty="0" smtClean="0"/>
          </a:p>
          <a:p>
            <a:pPr>
              <a:lnSpc>
                <a:spcPct val="150000"/>
              </a:lnSpc>
            </a:pPr>
            <a:r>
              <a:rPr lang="de-DE" sz="1400" dirty="0" smtClean="0"/>
              <a:t>(vgl. </a:t>
            </a:r>
            <a:r>
              <a:rPr lang="de-DE" sz="1400" dirty="0" smtClean="0">
                <a:hlinkClick r:id="rId3"/>
              </a:rPr>
              <a:t>Bildungsland NRW</a:t>
            </a:r>
            <a:r>
              <a:rPr lang="de-DE" sz="1400" dirty="0" smtClean="0"/>
              <a:t>)</a:t>
            </a:r>
            <a:endParaRPr lang="de-DE" sz="1400" dirty="0"/>
          </a:p>
        </p:txBody>
      </p:sp>
      <p:sp>
        <p:nvSpPr>
          <p:cNvPr id="2" name="Foliennummernplatzhalter 1"/>
          <p:cNvSpPr>
            <a:spLocks noGrp="1"/>
          </p:cNvSpPr>
          <p:nvPr>
            <p:ph type="sldNum" sz="quarter" idx="12"/>
          </p:nvPr>
        </p:nvSpPr>
        <p:spPr/>
        <p:txBody>
          <a:bodyPr/>
          <a:lstStyle/>
          <a:p>
            <a:fld id="{2C048354-7ADF-4C81-8325-7737D518EDEB}" type="slidenum">
              <a:rPr lang="de-DE" smtClean="0"/>
              <a:t>19</a:t>
            </a:fld>
            <a:endParaRPr lang="de-DE"/>
          </a:p>
        </p:txBody>
      </p:sp>
    </p:spTree>
    <p:extLst>
      <p:ext uri="{BB962C8B-B14F-4D97-AF65-F5344CB8AC3E}">
        <p14:creationId xmlns:p14="http://schemas.microsoft.com/office/powerpoint/2010/main" val="369843242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Grafik 2" descr="CC BY-SA 4.0">
            <a:hlinkClick r:id="rId3"/>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79512" y="6453336"/>
            <a:ext cx="838200" cy="298450"/>
          </a:xfrm>
          <a:prstGeom prst="rect">
            <a:avLst/>
          </a:prstGeom>
          <a:noFill/>
          <a:extLst>
            <a:ext uri="{909E8E84-426E-40DD-AFC4-6F175D3DCCD1}">
              <a14:hiddenFill xmlns:a14="http://schemas.microsoft.com/office/drawing/2010/main">
                <a:solidFill>
                  <a:srgbClr val="FFFFFF"/>
                </a:solidFill>
              </a14:hiddenFill>
            </a:ext>
          </a:extLst>
        </p:spPr>
      </p:pic>
      <p:sp>
        <p:nvSpPr>
          <p:cNvPr id="9" name="Textfeld 8"/>
          <p:cNvSpPr txBox="1"/>
          <p:nvPr/>
        </p:nvSpPr>
        <p:spPr>
          <a:xfrm>
            <a:off x="0" y="3843758"/>
            <a:ext cx="9144000" cy="2923877"/>
          </a:xfrm>
          <a:prstGeom prst="rect">
            <a:avLst/>
          </a:prstGeom>
          <a:noFill/>
        </p:spPr>
        <p:txBody>
          <a:bodyPr wrap="square" rtlCol="0">
            <a:spAutoFit/>
          </a:bodyPr>
          <a:lstStyle/>
          <a:p>
            <a:pPr algn="ctr"/>
            <a:endParaRPr lang="de-DE" sz="1600" dirty="0" smtClean="0">
              <a:latin typeface="+mn-lt"/>
              <a:ea typeface="Verdana" panose="020B0604030504040204" pitchFamily="34" charset="0"/>
              <a:cs typeface="Arial" panose="020B0604020202020204" pitchFamily="34" charset="0"/>
            </a:endParaRPr>
          </a:p>
          <a:p>
            <a:pPr algn="ctr"/>
            <a:r>
              <a:rPr lang="de-DE" sz="4000" dirty="0" smtClean="0">
                <a:latin typeface="+mn-lt"/>
                <a:ea typeface="Verdana" panose="020B0604030504040204" pitchFamily="34" charset="0"/>
                <a:cs typeface="Arial" panose="020B0604020202020204" pitchFamily="34" charset="0"/>
              </a:rPr>
              <a:t>Exkurs:</a:t>
            </a:r>
          </a:p>
          <a:p>
            <a:pPr algn="ctr"/>
            <a:r>
              <a:rPr lang="de-DE" sz="4000" dirty="0" smtClean="0">
                <a:latin typeface="+mn-lt"/>
                <a:ea typeface="Verdana" panose="020B0604030504040204" pitchFamily="34" charset="0"/>
                <a:cs typeface="Arial" panose="020B0604020202020204" pitchFamily="34" charset="0"/>
              </a:rPr>
              <a:t>Schulentwicklung</a:t>
            </a:r>
          </a:p>
          <a:p>
            <a:pPr algn="ctr"/>
            <a:endParaRPr lang="de-DE" sz="4000" dirty="0" smtClean="0">
              <a:latin typeface="+mn-lt"/>
              <a:ea typeface="Verdana" panose="020B0604030504040204" pitchFamily="34" charset="0"/>
              <a:cs typeface="Arial" panose="020B0604020202020204" pitchFamily="34" charset="0"/>
            </a:endParaRPr>
          </a:p>
          <a:p>
            <a:pPr algn="ctr"/>
            <a:endParaRPr lang="de-DE" sz="2000" dirty="0" smtClean="0">
              <a:latin typeface="+mn-lt"/>
              <a:ea typeface="Verdana" panose="020B0604030504040204" pitchFamily="34" charset="0"/>
              <a:cs typeface="Arial" panose="020B0604020202020204" pitchFamily="34" charset="0"/>
            </a:endParaRPr>
          </a:p>
          <a:p>
            <a:pPr algn="ctr"/>
            <a:endParaRPr lang="de-DE" sz="800" dirty="0" smtClean="0">
              <a:latin typeface="+mn-lt"/>
              <a:ea typeface="Verdana" panose="020B0604030504040204" pitchFamily="34" charset="0"/>
              <a:cs typeface="Arial" panose="020B0604020202020204" pitchFamily="34" charset="0"/>
            </a:endParaRPr>
          </a:p>
          <a:p>
            <a:pPr algn="ctr"/>
            <a:r>
              <a:rPr lang="de-DE" sz="2000" dirty="0" smtClean="0">
                <a:latin typeface="+mn-lt"/>
                <a:ea typeface="Verdana" panose="020B0604030504040204" pitchFamily="34" charset="0"/>
                <a:cs typeface="Arial" panose="020B0604020202020204" pitchFamily="34" charset="0"/>
              </a:rPr>
              <a:t>Supportstelle Weiterbildung</a:t>
            </a:r>
          </a:p>
        </p:txBody>
      </p:sp>
      <p:pic>
        <p:nvPicPr>
          <p:cNvPr id="10" name="Grafik 9"/>
          <p:cNvPicPr>
            <a:picLocks noChangeAspect="1"/>
          </p:cNvPicPr>
          <p:nvPr/>
        </p:nvPicPr>
        <p:blipFill>
          <a:blip r:embed="rId5"/>
          <a:stretch>
            <a:fillRect/>
          </a:stretch>
        </p:blipFill>
        <p:spPr>
          <a:xfrm>
            <a:off x="2483768" y="1330677"/>
            <a:ext cx="4259900" cy="2513081"/>
          </a:xfrm>
          <a:prstGeom prst="rect">
            <a:avLst/>
          </a:prstGeom>
        </p:spPr>
      </p:pic>
    </p:spTree>
    <p:extLst>
      <p:ext uri="{BB962C8B-B14F-4D97-AF65-F5344CB8AC3E}">
        <p14:creationId xmlns:p14="http://schemas.microsoft.com/office/powerpoint/2010/main" val="4267221600"/>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feld 4"/>
          <p:cNvSpPr txBox="1"/>
          <p:nvPr/>
        </p:nvSpPr>
        <p:spPr>
          <a:xfrm>
            <a:off x="320829" y="1047204"/>
            <a:ext cx="8208912" cy="5309146"/>
          </a:xfrm>
          <a:prstGeom prst="rect">
            <a:avLst/>
          </a:prstGeom>
          <a:noFill/>
        </p:spPr>
        <p:txBody>
          <a:bodyPr wrap="square" rtlCol="0">
            <a:spAutoFit/>
          </a:bodyPr>
          <a:lstStyle/>
          <a:p>
            <a:pPr>
              <a:lnSpc>
                <a:spcPct val="150000"/>
              </a:lnSpc>
            </a:pPr>
            <a:r>
              <a:rPr lang="de-DE" sz="2200" b="1" dirty="0" smtClean="0"/>
              <a:t>Schulgesetz NRW</a:t>
            </a:r>
          </a:p>
          <a:p>
            <a:pPr>
              <a:lnSpc>
                <a:spcPct val="150000"/>
              </a:lnSpc>
            </a:pPr>
            <a:r>
              <a:rPr lang="de-DE" sz="2200" b="1" dirty="0" smtClean="0"/>
              <a:t>§ 3 Schulische </a:t>
            </a:r>
            <a:r>
              <a:rPr lang="de-DE" sz="2200" b="1" dirty="0"/>
              <a:t>Selbstständigkeit, Eigenverantwortung,</a:t>
            </a:r>
            <a:r>
              <a:rPr lang="de-DE" sz="2200" dirty="0"/>
              <a:t/>
            </a:r>
            <a:br>
              <a:rPr lang="de-DE" sz="2200" dirty="0"/>
            </a:br>
            <a:r>
              <a:rPr lang="de-DE" sz="2200" b="1" dirty="0"/>
              <a:t>Qualitätsentwicklung und </a:t>
            </a:r>
            <a:r>
              <a:rPr lang="de-DE" sz="2200" b="1" dirty="0" smtClean="0"/>
              <a:t>–</a:t>
            </a:r>
            <a:r>
              <a:rPr lang="de-DE" sz="2200" b="1" dirty="0" err="1" smtClean="0"/>
              <a:t>sicherung</a:t>
            </a:r>
            <a:endParaRPr lang="de-DE" sz="2200" b="1" dirty="0" smtClean="0"/>
          </a:p>
          <a:p>
            <a:pPr>
              <a:lnSpc>
                <a:spcPct val="150000"/>
              </a:lnSpc>
            </a:pPr>
            <a:r>
              <a:rPr lang="de-DE" sz="2000" dirty="0" smtClean="0"/>
              <a:t>(</a:t>
            </a:r>
            <a:r>
              <a:rPr lang="de-DE" sz="2000" dirty="0"/>
              <a:t>2) Die Schule legt auf der Grundlage ihres Bildungs- und Erziehungsauftrags die besonderen Ziele, Schwerpunkte und Organisationsformen ihrer pädagogischen Arbeit in einem Schulprogramm fest und schreibt es regelmäßig fort. </a:t>
            </a:r>
            <a:r>
              <a:rPr lang="de-DE" sz="2000" dirty="0" smtClean="0"/>
              <a:t>[…] </a:t>
            </a:r>
            <a:r>
              <a:rPr lang="de-DE" sz="2000" dirty="0"/>
              <a:t>Auf der Grundlage des Schulprogramms überprüft die Schule in regelmäßigen Abständen den Erfolg ihrer Arbeit, plant, falls erforderlich, konkrete Verbesserungsmaßnahmen und führt diese nach einer festgelegten Reihenfolge durch</a:t>
            </a:r>
            <a:r>
              <a:rPr lang="de-DE" sz="2000" dirty="0" smtClean="0"/>
              <a:t>.</a:t>
            </a:r>
            <a:endParaRPr lang="de-DE" sz="1400" dirty="0"/>
          </a:p>
        </p:txBody>
      </p:sp>
      <p:sp>
        <p:nvSpPr>
          <p:cNvPr id="2" name="Foliennummernplatzhalter 1"/>
          <p:cNvSpPr>
            <a:spLocks noGrp="1"/>
          </p:cNvSpPr>
          <p:nvPr>
            <p:ph type="sldNum" sz="quarter" idx="12"/>
          </p:nvPr>
        </p:nvSpPr>
        <p:spPr/>
        <p:txBody>
          <a:bodyPr/>
          <a:lstStyle/>
          <a:p>
            <a:fld id="{2C048354-7ADF-4C81-8325-7737D518EDEB}" type="slidenum">
              <a:rPr lang="de-DE" smtClean="0"/>
              <a:t>20</a:t>
            </a:fld>
            <a:endParaRPr lang="de-DE"/>
          </a:p>
        </p:txBody>
      </p:sp>
    </p:spTree>
    <p:extLst>
      <p:ext uri="{BB962C8B-B14F-4D97-AF65-F5344CB8AC3E}">
        <p14:creationId xmlns:p14="http://schemas.microsoft.com/office/powerpoint/2010/main" val="2715318134"/>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feld 1"/>
          <p:cNvSpPr txBox="1"/>
          <p:nvPr/>
        </p:nvSpPr>
        <p:spPr>
          <a:xfrm>
            <a:off x="683568" y="1124744"/>
            <a:ext cx="8280920" cy="4524315"/>
          </a:xfrm>
          <a:prstGeom prst="rect">
            <a:avLst/>
          </a:prstGeom>
          <a:noFill/>
        </p:spPr>
        <p:txBody>
          <a:bodyPr wrap="square" rtlCol="0">
            <a:spAutoFit/>
          </a:bodyPr>
          <a:lstStyle/>
          <a:p>
            <a:pPr>
              <a:lnSpc>
                <a:spcPct val="150000"/>
              </a:lnSpc>
            </a:pPr>
            <a:r>
              <a:rPr lang="de-DE" sz="2400" b="1" dirty="0" smtClean="0"/>
              <a:t>Grundbestandteile: </a:t>
            </a:r>
          </a:p>
          <a:p>
            <a:pPr marL="285750" indent="-285750">
              <a:lnSpc>
                <a:spcPct val="150000"/>
              </a:lnSpc>
              <a:buFont typeface="Wingdings" panose="05000000000000000000" pitchFamily="2" charset="2"/>
              <a:buChar char="Ø"/>
            </a:pPr>
            <a:r>
              <a:rPr lang="de-DE" sz="2400" dirty="0" smtClean="0"/>
              <a:t>Schuldarstellung (Elemente, z. B. Leitbild einer Schule, pädagogische Grundorientierungen und Erziehungsauftrag, Bericht über die bisherige Entwicklungsarbeit)</a:t>
            </a:r>
          </a:p>
          <a:p>
            <a:pPr marL="285750" indent="-285750">
              <a:lnSpc>
                <a:spcPct val="150000"/>
              </a:lnSpc>
              <a:buFont typeface="Wingdings" panose="05000000000000000000" pitchFamily="2" charset="2"/>
              <a:buChar char="Ø"/>
            </a:pPr>
            <a:r>
              <a:rPr lang="de-DE" sz="2400" dirty="0" smtClean="0"/>
              <a:t>Planung der Schulentwicklung (Entwicklungsziele, Arbeitsplan, Fortbildungsplanung, Planungen zur Evaluation)</a:t>
            </a:r>
            <a:endParaRPr lang="de-DE" sz="2400" dirty="0"/>
          </a:p>
        </p:txBody>
      </p:sp>
      <p:sp>
        <p:nvSpPr>
          <p:cNvPr id="3" name="Foliennummernplatzhalter 2"/>
          <p:cNvSpPr>
            <a:spLocks noGrp="1"/>
          </p:cNvSpPr>
          <p:nvPr>
            <p:ph type="sldNum" sz="quarter" idx="12"/>
          </p:nvPr>
        </p:nvSpPr>
        <p:spPr/>
        <p:txBody>
          <a:bodyPr/>
          <a:lstStyle/>
          <a:p>
            <a:fld id="{2C048354-7ADF-4C81-8325-7737D518EDEB}" type="slidenum">
              <a:rPr lang="de-DE" smtClean="0"/>
              <a:t>21</a:t>
            </a:fld>
            <a:endParaRPr lang="de-DE"/>
          </a:p>
        </p:txBody>
      </p:sp>
    </p:spTree>
    <p:extLst>
      <p:ext uri="{BB962C8B-B14F-4D97-AF65-F5344CB8AC3E}">
        <p14:creationId xmlns:p14="http://schemas.microsoft.com/office/powerpoint/2010/main" val="1933503266"/>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feld 4"/>
          <p:cNvSpPr txBox="1"/>
          <p:nvPr/>
        </p:nvSpPr>
        <p:spPr>
          <a:xfrm>
            <a:off x="470085" y="5509090"/>
            <a:ext cx="8820472" cy="820161"/>
          </a:xfrm>
          <a:prstGeom prst="rect">
            <a:avLst/>
          </a:prstGeom>
          <a:noFill/>
        </p:spPr>
        <p:txBody>
          <a:bodyPr wrap="square" rtlCol="0">
            <a:spAutoFit/>
          </a:bodyPr>
          <a:lstStyle/>
          <a:p>
            <a:pPr>
              <a:lnSpc>
                <a:spcPct val="150000"/>
              </a:lnSpc>
            </a:pPr>
            <a:r>
              <a:rPr lang="de-DE" sz="1400" dirty="0" smtClean="0">
                <a:hlinkClick r:id="rId3"/>
              </a:rPr>
              <a:t>Schulprogrammarbeit – Runderlass des Ministeriums für Schule und Bildung des Landes NRW</a:t>
            </a:r>
            <a:endParaRPr lang="de-DE" sz="1400" dirty="0"/>
          </a:p>
          <a:p>
            <a:pPr>
              <a:lnSpc>
                <a:spcPct val="150000"/>
              </a:lnSpc>
            </a:pPr>
            <a:endParaRPr lang="de-DE" sz="2000" dirty="0"/>
          </a:p>
        </p:txBody>
      </p:sp>
      <p:sp>
        <p:nvSpPr>
          <p:cNvPr id="2" name="Textfeld 1"/>
          <p:cNvSpPr txBox="1"/>
          <p:nvPr/>
        </p:nvSpPr>
        <p:spPr>
          <a:xfrm>
            <a:off x="467544" y="1556792"/>
            <a:ext cx="8280920" cy="3970318"/>
          </a:xfrm>
          <a:prstGeom prst="rect">
            <a:avLst/>
          </a:prstGeom>
          <a:noFill/>
        </p:spPr>
        <p:txBody>
          <a:bodyPr wrap="square" rtlCol="0">
            <a:spAutoFit/>
          </a:bodyPr>
          <a:lstStyle/>
          <a:p>
            <a:pPr marL="285750" indent="-285750">
              <a:lnSpc>
                <a:spcPct val="150000"/>
              </a:lnSpc>
              <a:buFont typeface="Wingdings" panose="05000000000000000000" pitchFamily="2" charset="2"/>
              <a:buChar char="Ø"/>
            </a:pPr>
            <a:r>
              <a:rPr lang="de-DE" sz="2400" dirty="0"/>
              <a:t>R</a:t>
            </a:r>
            <a:r>
              <a:rPr lang="de-DE" sz="2400" dirty="0" smtClean="0"/>
              <a:t>egelmäßige Arbeit am Schulprogramm</a:t>
            </a:r>
          </a:p>
          <a:p>
            <a:pPr marL="285750" indent="-285750">
              <a:lnSpc>
                <a:spcPct val="150000"/>
              </a:lnSpc>
              <a:buFont typeface="Wingdings" panose="05000000000000000000" pitchFamily="2" charset="2"/>
              <a:buChar char="Ø"/>
            </a:pPr>
            <a:r>
              <a:rPr lang="de-DE" sz="2400" dirty="0"/>
              <a:t>R</a:t>
            </a:r>
            <a:r>
              <a:rPr lang="de-DE" sz="2400" smtClean="0"/>
              <a:t>egelmäßige </a:t>
            </a:r>
            <a:r>
              <a:rPr lang="de-DE" sz="2400" dirty="0" smtClean="0"/>
              <a:t>Überprüfung der Wirksamkeit und des Erfolgs</a:t>
            </a:r>
          </a:p>
          <a:p>
            <a:pPr marL="285750" indent="-285750">
              <a:lnSpc>
                <a:spcPct val="150000"/>
              </a:lnSpc>
              <a:buFont typeface="Wingdings" panose="05000000000000000000" pitchFamily="2" charset="2"/>
              <a:buChar char="Ø"/>
            </a:pPr>
            <a:r>
              <a:rPr lang="de-DE" sz="2400" dirty="0" smtClean="0"/>
              <a:t>Instrument für die Schulaufsicht im Rahmen ihres Auftrags (Entwicklung und Sicherung der Qualität der schulischen Arbeit)</a:t>
            </a:r>
          </a:p>
          <a:p>
            <a:pPr marL="285750" indent="-285750">
              <a:lnSpc>
                <a:spcPct val="150000"/>
              </a:lnSpc>
              <a:buFont typeface="Wingdings" panose="05000000000000000000" pitchFamily="2" charset="2"/>
              <a:buChar char="Ø"/>
            </a:pPr>
            <a:endParaRPr lang="de-DE" sz="2400" dirty="0"/>
          </a:p>
        </p:txBody>
      </p:sp>
      <p:sp>
        <p:nvSpPr>
          <p:cNvPr id="3" name="Foliennummernplatzhalter 2"/>
          <p:cNvSpPr>
            <a:spLocks noGrp="1"/>
          </p:cNvSpPr>
          <p:nvPr>
            <p:ph type="sldNum" sz="quarter" idx="12"/>
          </p:nvPr>
        </p:nvSpPr>
        <p:spPr/>
        <p:txBody>
          <a:bodyPr/>
          <a:lstStyle/>
          <a:p>
            <a:fld id="{2C048354-7ADF-4C81-8325-7737D518EDEB}" type="slidenum">
              <a:rPr lang="de-DE" smtClean="0"/>
              <a:t>22</a:t>
            </a:fld>
            <a:endParaRPr lang="de-DE"/>
          </a:p>
        </p:txBody>
      </p:sp>
    </p:spTree>
    <p:extLst>
      <p:ext uri="{BB962C8B-B14F-4D97-AF65-F5344CB8AC3E}">
        <p14:creationId xmlns:p14="http://schemas.microsoft.com/office/powerpoint/2010/main" val="124427312"/>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feld 1"/>
          <p:cNvSpPr txBox="1"/>
          <p:nvPr/>
        </p:nvSpPr>
        <p:spPr>
          <a:xfrm>
            <a:off x="467544" y="1556792"/>
            <a:ext cx="8280920" cy="3416320"/>
          </a:xfrm>
          <a:prstGeom prst="rect">
            <a:avLst/>
          </a:prstGeom>
          <a:noFill/>
        </p:spPr>
        <p:txBody>
          <a:bodyPr wrap="square" rtlCol="0">
            <a:spAutoFit/>
          </a:bodyPr>
          <a:lstStyle/>
          <a:p>
            <a:pPr>
              <a:lnSpc>
                <a:spcPct val="150000"/>
              </a:lnSpc>
            </a:pPr>
            <a:r>
              <a:rPr lang="de-DE" sz="2400" u="sng" dirty="0" smtClean="0"/>
              <a:t>Fragen an das Plenum: </a:t>
            </a:r>
          </a:p>
          <a:p>
            <a:pPr marL="342900" indent="-342900">
              <a:lnSpc>
                <a:spcPct val="150000"/>
              </a:lnSpc>
              <a:buFont typeface="Wingdings" panose="05000000000000000000" pitchFamily="2" charset="2"/>
              <a:buChar char="v"/>
            </a:pPr>
            <a:r>
              <a:rPr lang="de-DE" sz="2400" dirty="0" smtClean="0"/>
              <a:t>Kennen Sie das Schulprogramm der Schule Ihres Kindes?</a:t>
            </a:r>
          </a:p>
          <a:p>
            <a:pPr marL="342900" indent="-342900">
              <a:lnSpc>
                <a:spcPct val="150000"/>
              </a:lnSpc>
              <a:buFont typeface="Wingdings" panose="05000000000000000000" pitchFamily="2" charset="2"/>
              <a:buChar char="v"/>
            </a:pPr>
            <a:r>
              <a:rPr lang="de-DE" sz="2400" dirty="0" smtClean="0"/>
              <a:t>Haben Sie schon einmal damit gearbeitet / zu tun gehabt?</a:t>
            </a:r>
          </a:p>
          <a:p>
            <a:pPr marL="285750" indent="-285750">
              <a:lnSpc>
                <a:spcPct val="150000"/>
              </a:lnSpc>
              <a:buFont typeface="Wingdings" panose="05000000000000000000" pitchFamily="2" charset="2"/>
              <a:buChar char="Ø"/>
            </a:pPr>
            <a:endParaRPr lang="de-DE" sz="2400" dirty="0"/>
          </a:p>
        </p:txBody>
      </p:sp>
      <p:sp>
        <p:nvSpPr>
          <p:cNvPr id="3" name="Foliennummernplatzhalter 2"/>
          <p:cNvSpPr>
            <a:spLocks noGrp="1"/>
          </p:cNvSpPr>
          <p:nvPr>
            <p:ph type="sldNum" sz="quarter" idx="12"/>
          </p:nvPr>
        </p:nvSpPr>
        <p:spPr/>
        <p:txBody>
          <a:bodyPr/>
          <a:lstStyle/>
          <a:p>
            <a:fld id="{2C048354-7ADF-4C81-8325-7737D518EDEB}" type="slidenum">
              <a:rPr lang="de-DE" smtClean="0"/>
              <a:t>23</a:t>
            </a:fld>
            <a:endParaRPr lang="de-DE"/>
          </a:p>
        </p:txBody>
      </p:sp>
    </p:spTree>
    <p:extLst>
      <p:ext uri="{BB962C8B-B14F-4D97-AF65-F5344CB8AC3E}">
        <p14:creationId xmlns:p14="http://schemas.microsoft.com/office/powerpoint/2010/main" val="2878240229"/>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nummernplatzhalter 1"/>
          <p:cNvSpPr>
            <a:spLocks noGrp="1"/>
          </p:cNvSpPr>
          <p:nvPr>
            <p:ph type="sldNum" sz="quarter" idx="12"/>
          </p:nvPr>
        </p:nvSpPr>
        <p:spPr/>
        <p:txBody>
          <a:bodyPr/>
          <a:lstStyle/>
          <a:p>
            <a:fld id="{2C048354-7ADF-4C81-8325-7737D518EDEB}" type="slidenum">
              <a:rPr lang="de-DE" smtClean="0"/>
              <a:t>24</a:t>
            </a:fld>
            <a:endParaRPr lang="de-DE"/>
          </a:p>
        </p:txBody>
      </p:sp>
      <p:pic>
        <p:nvPicPr>
          <p:cNvPr id="5"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3568" y="1700808"/>
            <a:ext cx="3594972" cy="3507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feld 5"/>
          <p:cNvSpPr txBox="1"/>
          <p:nvPr/>
        </p:nvSpPr>
        <p:spPr>
          <a:xfrm>
            <a:off x="5073382" y="2263805"/>
            <a:ext cx="2339102" cy="1754326"/>
          </a:xfrm>
          <a:prstGeom prst="rect">
            <a:avLst/>
          </a:prstGeom>
          <a:noFill/>
        </p:spPr>
        <p:txBody>
          <a:bodyPr wrap="none" rtlCol="0">
            <a:spAutoFit/>
          </a:bodyPr>
          <a:lstStyle/>
          <a:p>
            <a:endParaRPr lang="de-DE" sz="3600" dirty="0"/>
          </a:p>
          <a:p>
            <a:r>
              <a:rPr lang="de-DE" sz="3600" dirty="0" smtClean="0"/>
              <a:t>Evaluation</a:t>
            </a:r>
          </a:p>
          <a:p>
            <a:endParaRPr lang="de-DE" sz="3600" dirty="0"/>
          </a:p>
        </p:txBody>
      </p:sp>
      <p:cxnSp>
        <p:nvCxnSpPr>
          <p:cNvPr id="8" name="Gerade Verbindung mit Pfeil 7"/>
          <p:cNvCxnSpPr/>
          <p:nvPr/>
        </p:nvCxnSpPr>
        <p:spPr>
          <a:xfrm flipV="1">
            <a:off x="3467973" y="3356992"/>
            <a:ext cx="1392059" cy="916758"/>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2" name="Textfeld 4"/>
          <p:cNvSpPr txBox="1">
            <a:spLocks noChangeArrowheads="1"/>
          </p:cNvSpPr>
          <p:nvPr/>
        </p:nvSpPr>
        <p:spPr bwMode="auto">
          <a:xfrm>
            <a:off x="2123201" y="5099119"/>
            <a:ext cx="1745991"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r" eaLnBrk="1" hangingPunct="1"/>
            <a:r>
              <a:rPr lang="de-DE" altLang="de-DE" sz="1000" dirty="0" smtClean="0">
                <a:latin typeface="Veranda"/>
              </a:rPr>
              <a:t>Trias der Schulentwicklung </a:t>
            </a:r>
          </a:p>
          <a:p>
            <a:pPr algn="r" eaLnBrk="1" hangingPunct="1"/>
            <a:r>
              <a:rPr lang="de-DE" altLang="de-DE" sz="1000" dirty="0" smtClean="0">
                <a:latin typeface="Veranda"/>
              </a:rPr>
              <a:t>(Rolff 2010)</a:t>
            </a:r>
            <a:endParaRPr lang="de-DE" altLang="de-DE" sz="1000" dirty="0">
              <a:latin typeface="Veranda"/>
            </a:endParaRPr>
          </a:p>
        </p:txBody>
      </p:sp>
    </p:spTree>
    <p:extLst>
      <p:ext uri="{BB962C8B-B14F-4D97-AF65-F5344CB8AC3E}">
        <p14:creationId xmlns:p14="http://schemas.microsoft.com/office/powerpoint/2010/main" val="427221478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ußzeilenplatzhalter 4"/>
          <p:cNvSpPr txBox="1">
            <a:spLocks noGrp="1"/>
          </p:cNvSpPr>
          <p:nvPr/>
        </p:nvSpPr>
        <p:spPr>
          <a:xfrm>
            <a:off x="3124200" y="6356350"/>
            <a:ext cx="2895600" cy="365125"/>
          </a:xfrm>
          <a:prstGeom prst="rect">
            <a:avLst/>
          </a:prstGeom>
          <a:noFill/>
        </p:spPr>
        <p:txBody>
          <a:bodyPr anchor="ctr"/>
          <a:lstStyle/>
          <a:p>
            <a:pPr algn="ctr">
              <a:defRPr/>
            </a:pPr>
            <a:endParaRPr lang="de-DE" sz="1200">
              <a:solidFill>
                <a:prstClr val="black">
                  <a:tint val="75000"/>
                </a:prstClr>
              </a:solidFill>
            </a:endParaRPr>
          </a:p>
        </p:txBody>
      </p:sp>
      <p:sp>
        <p:nvSpPr>
          <p:cNvPr id="2" name="Rechteck 1"/>
          <p:cNvSpPr/>
          <p:nvPr/>
        </p:nvSpPr>
        <p:spPr>
          <a:xfrm>
            <a:off x="1466855" y="3241373"/>
            <a:ext cx="5981125" cy="1200329"/>
          </a:xfrm>
          <a:prstGeom prst="rect">
            <a:avLst/>
          </a:prstGeom>
          <a:noFill/>
        </p:spPr>
        <p:txBody>
          <a:bodyPr wrap="none" lIns="91440" tIns="45720" rIns="91440" bIns="45720">
            <a:spAutoFit/>
          </a:bodyPr>
          <a:lstStyle/>
          <a:p>
            <a:pPr algn="ctr"/>
            <a:r>
              <a:rPr lang="de-DE" sz="7200" b="1" cap="none" spc="0" dirty="0" smtClean="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rPr>
              <a:t>Schulqualität</a:t>
            </a:r>
            <a:endParaRPr lang="de-DE" sz="7200" b="1" cap="none" spc="0" dirty="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endParaRPr>
          </a:p>
        </p:txBody>
      </p:sp>
      <p:sp>
        <p:nvSpPr>
          <p:cNvPr id="4" name="Textfeld 3"/>
          <p:cNvSpPr txBox="1"/>
          <p:nvPr/>
        </p:nvSpPr>
        <p:spPr>
          <a:xfrm rot="20811251">
            <a:off x="1107820" y="1946272"/>
            <a:ext cx="3467616" cy="369332"/>
          </a:xfrm>
          <a:prstGeom prst="rect">
            <a:avLst/>
          </a:prstGeom>
          <a:noFill/>
        </p:spPr>
        <p:txBody>
          <a:bodyPr wrap="none" rtlCol="0">
            <a:spAutoFit/>
          </a:bodyPr>
          <a:lstStyle/>
          <a:p>
            <a:r>
              <a:rPr lang="de-DE" dirty="0" smtClean="0"/>
              <a:t>Qualitätsaussagen und Kriterien</a:t>
            </a:r>
            <a:endParaRPr lang="de-DE" dirty="0"/>
          </a:p>
        </p:txBody>
      </p:sp>
      <p:sp>
        <p:nvSpPr>
          <p:cNvPr id="6" name="Textfeld 5"/>
          <p:cNvSpPr txBox="1"/>
          <p:nvPr/>
        </p:nvSpPr>
        <p:spPr>
          <a:xfrm rot="996763">
            <a:off x="5712850" y="2203976"/>
            <a:ext cx="3070071" cy="369332"/>
          </a:xfrm>
          <a:prstGeom prst="rect">
            <a:avLst/>
          </a:prstGeom>
          <a:noFill/>
        </p:spPr>
        <p:txBody>
          <a:bodyPr wrap="none" rtlCol="0">
            <a:spAutoFit/>
          </a:bodyPr>
          <a:lstStyle/>
          <a:p>
            <a:r>
              <a:rPr lang="de-DE" dirty="0" smtClean="0"/>
              <a:t>Beratung und Unterstützung</a:t>
            </a:r>
            <a:endParaRPr lang="de-DE" dirty="0"/>
          </a:p>
        </p:txBody>
      </p:sp>
      <p:sp>
        <p:nvSpPr>
          <p:cNvPr id="8" name="Textfeld 7"/>
          <p:cNvSpPr txBox="1"/>
          <p:nvPr/>
        </p:nvSpPr>
        <p:spPr>
          <a:xfrm>
            <a:off x="3585544" y="5164399"/>
            <a:ext cx="5186100" cy="369332"/>
          </a:xfrm>
          <a:prstGeom prst="rect">
            <a:avLst/>
          </a:prstGeom>
          <a:noFill/>
        </p:spPr>
        <p:txBody>
          <a:bodyPr wrap="none" rtlCol="0">
            <a:spAutoFit/>
          </a:bodyPr>
          <a:lstStyle/>
          <a:p>
            <a:r>
              <a:rPr lang="de-DE" dirty="0" smtClean="0"/>
              <a:t>Rahmenbedingungen und verbindliche Vorgaben</a:t>
            </a:r>
            <a:endParaRPr lang="de-DE" dirty="0"/>
          </a:p>
        </p:txBody>
      </p:sp>
      <p:sp>
        <p:nvSpPr>
          <p:cNvPr id="9" name="Textfeld 8"/>
          <p:cNvSpPr txBox="1"/>
          <p:nvPr/>
        </p:nvSpPr>
        <p:spPr>
          <a:xfrm rot="1096862">
            <a:off x="690881" y="4814120"/>
            <a:ext cx="2005677" cy="369332"/>
          </a:xfrm>
          <a:prstGeom prst="rect">
            <a:avLst/>
          </a:prstGeom>
          <a:noFill/>
        </p:spPr>
        <p:txBody>
          <a:bodyPr wrap="none" rtlCol="0">
            <a:spAutoFit/>
          </a:bodyPr>
          <a:lstStyle/>
          <a:p>
            <a:r>
              <a:rPr lang="de-DE" dirty="0" smtClean="0"/>
              <a:t>Entwicklungsziele</a:t>
            </a:r>
            <a:endParaRPr lang="de-DE" dirty="0"/>
          </a:p>
        </p:txBody>
      </p:sp>
      <p:sp>
        <p:nvSpPr>
          <p:cNvPr id="10" name="Textfeld 9"/>
          <p:cNvSpPr txBox="1"/>
          <p:nvPr/>
        </p:nvSpPr>
        <p:spPr>
          <a:xfrm rot="21344105">
            <a:off x="3444345" y="2790001"/>
            <a:ext cx="2787943" cy="369332"/>
          </a:xfrm>
          <a:prstGeom prst="rect">
            <a:avLst/>
          </a:prstGeom>
          <a:noFill/>
        </p:spPr>
        <p:txBody>
          <a:bodyPr wrap="none" rtlCol="0">
            <a:spAutoFit/>
          </a:bodyPr>
          <a:lstStyle/>
          <a:p>
            <a:r>
              <a:rPr lang="de-DE" dirty="0" smtClean="0"/>
              <a:t>Überprüfungsinstrumente</a:t>
            </a:r>
            <a:endParaRPr lang="de-DE" dirty="0"/>
          </a:p>
        </p:txBody>
      </p:sp>
      <p:sp>
        <p:nvSpPr>
          <p:cNvPr id="3" name="Ellipse 2"/>
          <p:cNvSpPr/>
          <p:nvPr/>
        </p:nvSpPr>
        <p:spPr>
          <a:xfrm rot="20890795">
            <a:off x="825085" y="1761319"/>
            <a:ext cx="4036808" cy="746231"/>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2" name="Ellipse 11"/>
          <p:cNvSpPr/>
          <p:nvPr/>
        </p:nvSpPr>
        <p:spPr>
          <a:xfrm rot="21196098">
            <a:off x="2926472" y="2193835"/>
            <a:ext cx="3614580" cy="1218939"/>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7" name="Foliennummernplatzhalter 6"/>
          <p:cNvSpPr>
            <a:spLocks noGrp="1"/>
          </p:cNvSpPr>
          <p:nvPr>
            <p:ph type="sldNum" sz="quarter" idx="12"/>
          </p:nvPr>
        </p:nvSpPr>
        <p:spPr/>
        <p:txBody>
          <a:bodyPr/>
          <a:lstStyle/>
          <a:p>
            <a:fld id="{2C048354-7ADF-4C81-8325-7737D518EDEB}" type="slidenum">
              <a:rPr lang="de-DE" smtClean="0"/>
              <a:t>25</a:t>
            </a:fld>
            <a:endParaRPr lang="de-DE"/>
          </a:p>
        </p:txBody>
      </p:sp>
      <p:sp>
        <p:nvSpPr>
          <p:cNvPr id="13" name="Textfeld 12"/>
          <p:cNvSpPr txBox="1"/>
          <p:nvPr/>
        </p:nvSpPr>
        <p:spPr>
          <a:xfrm>
            <a:off x="3181453" y="2511978"/>
            <a:ext cx="3313728" cy="369332"/>
          </a:xfrm>
          <a:prstGeom prst="rect">
            <a:avLst/>
          </a:prstGeom>
          <a:noFill/>
        </p:spPr>
        <p:txBody>
          <a:bodyPr wrap="none" rtlCol="0">
            <a:spAutoFit/>
          </a:bodyPr>
          <a:lstStyle/>
          <a:p>
            <a:r>
              <a:rPr lang="de-DE" dirty="0" smtClean="0"/>
              <a:t>externe und interne Evaluation</a:t>
            </a:r>
            <a:endParaRPr lang="de-DE" dirty="0"/>
          </a:p>
        </p:txBody>
      </p:sp>
    </p:spTree>
    <p:extLst>
      <p:ext uri="{BB962C8B-B14F-4D97-AF65-F5344CB8AC3E}">
        <p14:creationId xmlns:p14="http://schemas.microsoft.com/office/powerpoint/2010/main" val="304889927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feld 4"/>
          <p:cNvSpPr txBox="1"/>
          <p:nvPr/>
        </p:nvSpPr>
        <p:spPr>
          <a:xfrm>
            <a:off x="552678" y="1491785"/>
            <a:ext cx="8352928" cy="3970318"/>
          </a:xfrm>
          <a:prstGeom prst="rect">
            <a:avLst/>
          </a:prstGeom>
          <a:noFill/>
        </p:spPr>
        <p:txBody>
          <a:bodyPr wrap="square" rtlCol="0">
            <a:spAutoFit/>
          </a:bodyPr>
          <a:lstStyle/>
          <a:p>
            <a:pPr>
              <a:lnSpc>
                <a:spcPct val="150000"/>
              </a:lnSpc>
            </a:pPr>
            <a:r>
              <a:rPr lang="de-DE" sz="2400" b="1" dirty="0" smtClean="0"/>
              <a:t>Qualitätsanalyse NRW</a:t>
            </a:r>
          </a:p>
          <a:p>
            <a:pPr marL="342900" indent="-342900">
              <a:lnSpc>
                <a:spcPct val="150000"/>
              </a:lnSpc>
              <a:buFont typeface="Arial" panose="020B0604020202020204" pitchFamily="34" charset="0"/>
              <a:buChar char="•"/>
            </a:pPr>
            <a:r>
              <a:rPr lang="de-DE" sz="2400" dirty="0" smtClean="0"/>
              <a:t>ist ein externes Evaluationsverfahren,</a:t>
            </a:r>
          </a:p>
          <a:p>
            <a:pPr marL="342900" indent="-342900">
              <a:lnSpc>
                <a:spcPct val="150000"/>
              </a:lnSpc>
              <a:buFont typeface="Arial" panose="020B0604020202020204" pitchFamily="34" charset="0"/>
              <a:buChar char="•"/>
            </a:pPr>
            <a:r>
              <a:rPr lang="de-DE" sz="2400" dirty="0" smtClean="0"/>
              <a:t>bietet eine systematische </a:t>
            </a:r>
            <a:r>
              <a:rPr lang="de-DE" sz="2400" dirty="0"/>
              <a:t>Rückmeldung zu unterschiedlichen </a:t>
            </a:r>
            <a:r>
              <a:rPr lang="de-DE" sz="2400" dirty="0" smtClean="0"/>
              <a:t>schulischen Bereichen.</a:t>
            </a:r>
          </a:p>
          <a:p>
            <a:pPr marL="342900" indent="-342900">
              <a:lnSpc>
                <a:spcPct val="150000"/>
              </a:lnSpc>
              <a:buFont typeface="Arial" panose="020B0604020202020204" pitchFamily="34" charset="0"/>
              <a:buChar char="•"/>
            </a:pPr>
            <a:r>
              <a:rPr lang="de-DE" sz="2400" dirty="0" smtClean="0"/>
              <a:t>Schulen </a:t>
            </a:r>
            <a:r>
              <a:rPr lang="de-DE" sz="2400" dirty="0"/>
              <a:t>erhalten anhand von </a:t>
            </a:r>
            <a:r>
              <a:rPr lang="de-DE" sz="2400" dirty="0" smtClean="0"/>
              <a:t>Kriterien des </a:t>
            </a:r>
            <a:r>
              <a:rPr lang="de-DE" sz="2400" dirty="0"/>
              <a:t>Qualitätstableaus NRW eine breite Datenbasis für die eigene Schul- und Unterrichtsentwicklung. </a:t>
            </a:r>
            <a:endParaRPr lang="de-DE" sz="2400" dirty="0" smtClean="0"/>
          </a:p>
        </p:txBody>
      </p:sp>
      <p:sp>
        <p:nvSpPr>
          <p:cNvPr id="3" name="Textfeld 2"/>
          <p:cNvSpPr txBox="1"/>
          <p:nvPr/>
        </p:nvSpPr>
        <p:spPr>
          <a:xfrm>
            <a:off x="552678" y="5577051"/>
            <a:ext cx="2819939" cy="307777"/>
          </a:xfrm>
          <a:prstGeom prst="rect">
            <a:avLst/>
          </a:prstGeom>
          <a:noFill/>
        </p:spPr>
        <p:txBody>
          <a:bodyPr wrap="none" rtlCol="0">
            <a:spAutoFit/>
          </a:bodyPr>
          <a:lstStyle/>
          <a:p>
            <a:r>
              <a:rPr lang="de-DE" sz="1400" dirty="0" smtClean="0"/>
              <a:t>(siehe auch: </a:t>
            </a:r>
            <a:r>
              <a:rPr lang="de-DE" sz="1400" dirty="0" smtClean="0">
                <a:hlinkClick r:id="rId3"/>
              </a:rPr>
              <a:t>Bildungsland NRW</a:t>
            </a:r>
            <a:r>
              <a:rPr lang="de-DE" sz="1400" dirty="0" smtClean="0"/>
              <a:t>) </a:t>
            </a:r>
            <a:endParaRPr lang="de-DE" sz="1400" dirty="0"/>
          </a:p>
        </p:txBody>
      </p:sp>
      <p:sp>
        <p:nvSpPr>
          <p:cNvPr id="2" name="Foliennummernplatzhalter 1"/>
          <p:cNvSpPr>
            <a:spLocks noGrp="1"/>
          </p:cNvSpPr>
          <p:nvPr>
            <p:ph type="sldNum" sz="quarter" idx="12"/>
          </p:nvPr>
        </p:nvSpPr>
        <p:spPr/>
        <p:txBody>
          <a:bodyPr/>
          <a:lstStyle/>
          <a:p>
            <a:fld id="{2C048354-7ADF-4C81-8325-7737D518EDEB}" type="slidenum">
              <a:rPr lang="de-DE" smtClean="0"/>
              <a:t>26</a:t>
            </a:fld>
            <a:endParaRPr lang="de-DE"/>
          </a:p>
        </p:txBody>
      </p:sp>
      <p:pic>
        <p:nvPicPr>
          <p:cNvPr id="4" name="Grafik 3"/>
          <p:cNvPicPr>
            <a:picLocks noChangeAspect="1"/>
          </p:cNvPicPr>
          <p:nvPr/>
        </p:nvPicPr>
        <p:blipFill>
          <a:blip r:embed="rId4"/>
          <a:stretch>
            <a:fillRect/>
          </a:stretch>
        </p:blipFill>
        <p:spPr>
          <a:xfrm>
            <a:off x="5222907" y="1196752"/>
            <a:ext cx="3276600" cy="866775"/>
          </a:xfrm>
          <a:prstGeom prst="rect">
            <a:avLst/>
          </a:prstGeom>
        </p:spPr>
      </p:pic>
    </p:spTree>
    <p:extLst>
      <p:ext uri="{BB962C8B-B14F-4D97-AF65-F5344CB8AC3E}">
        <p14:creationId xmlns:p14="http://schemas.microsoft.com/office/powerpoint/2010/main" val="684313872"/>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feld 4"/>
          <p:cNvSpPr txBox="1"/>
          <p:nvPr/>
        </p:nvSpPr>
        <p:spPr>
          <a:xfrm>
            <a:off x="323528" y="1124744"/>
            <a:ext cx="8352928" cy="5816977"/>
          </a:xfrm>
          <a:prstGeom prst="rect">
            <a:avLst/>
          </a:prstGeom>
          <a:noFill/>
        </p:spPr>
        <p:txBody>
          <a:bodyPr wrap="square" rtlCol="0">
            <a:spAutoFit/>
          </a:bodyPr>
          <a:lstStyle/>
          <a:p>
            <a:pPr>
              <a:lnSpc>
                <a:spcPct val="150000"/>
              </a:lnSpc>
            </a:pPr>
            <a:r>
              <a:rPr lang="de-DE" sz="2400" b="1" dirty="0" smtClean="0"/>
              <a:t>Interne Evaluation</a:t>
            </a:r>
          </a:p>
          <a:p>
            <a:pPr marL="342900" indent="-342900">
              <a:lnSpc>
                <a:spcPct val="150000"/>
              </a:lnSpc>
              <a:buFont typeface="Arial" panose="020B0604020202020204" pitchFamily="34" charset="0"/>
              <a:buChar char="•"/>
            </a:pPr>
            <a:r>
              <a:rPr lang="de-DE" sz="2400" dirty="0" smtClean="0"/>
              <a:t>bietet </a:t>
            </a:r>
            <a:r>
              <a:rPr lang="de-DE" sz="2400" dirty="0"/>
              <a:t>auf unterschiedlichen schulischen Ebenen die Möglichkeit, das eigene Handeln zu </a:t>
            </a:r>
            <a:r>
              <a:rPr lang="de-DE" sz="2400" dirty="0" smtClean="0"/>
              <a:t>überprüfen,</a:t>
            </a:r>
          </a:p>
          <a:p>
            <a:pPr marL="342900" indent="-342900">
              <a:lnSpc>
                <a:spcPct val="150000"/>
              </a:lnSpc>
              <a:buFont typeface="Arial" panose="020B0604020202020204" pitchFamily="34" charset="0"/>
              <a:buChar char="•"/>
            </a:pPr>
            <a:r>
              <a:rPr lang="de-DE" sz="2400" dirty="0" smtClean="0"/>
              <a:t>es </a:t>
            </a:r>
            <a:r>
              <a:rPr lang="de-DE" sz="2400" dirty="0"/>
              <a:t>auf einer gesicherten Datenbasis anzupassen und zu </a:t>
            </a:r>
            <a:r>
              <a:rPr lang="de-DE" sz="2400" dirty="0" smtClean="0"/>
              <a:t>verbessern.</a:t>
            </a:r>
          </a:p>
          <a:p>
            <a:pPr marL="342900" indent="-342900">
              <a:lnSpc>
                <a:spcPct val="150000"/>
              </a:lnSpc>
              <a:buFont typeface="Arial" panose="020B0604020202020204" pitchFamily="34" charset="0"/>
              <a:buChar char="•"/>
            </a:pPr>
            <a:r>
              <a:rPr lang="de-DE" sz="2400" dirty="0" smtClean="0"/>
              <a:t>Evaluationsprozesse </a:t>
            </a:r>
            <a:r>
              <a:rPr lang="de-DE" sz="2400" dirty="0"/>
              <a:t>können dabei Elemente wie Feedback, (Selbst-)Reflexionen, Bestandsaufnahmen und </a:t>
            </a:r>
            <a:r>
              <a:rPr lang="de-DE" sz="2400" dirty="0" smtClean="0"/>
              <a:t>Diagnosen… beinhalten.“ </a:t>
            </a:r>
          </a:p>
          <a:p>
            <a:pPr>
              <a:lnSpc>
                <a:spcPct val="150000"/>
              </a:lnSpc>
            </a:pPr>
            <a:r>
              <a:rPr lang="de-DE" sz="1400" dirty="0" smtClean="0"/>
              <a:t>(vgl. </a:t>
            </a:r>
            <a:r>
              <a:rPr lang="de-DE" sz="1400" dirty="0" smtClean="0">
                <a:hlinkClick r:id="rId3"/>
              </a:rPr>
              <a:t>Flyer Schulinterne Evaluation</a:t>
            </a:r>
            <a:r>
              <a:rPr lang="de-DE" sz="1400" dirty="0" smtClean="0"/>
              <a:t>) </a:t>
            </a:r>
          </a:p>
          <a:p>
            <a:pPr>
              <a:lnSpc>
                <a:spcPct val="150000"/>
              </a:lnSpc>
            </a:pPr>
            <a:r>
              <a:rPr lang="de-DE" sz="1400" dirty="0" smtClean="0"/>
              <a:t>(Siehe </a:t>
            </a:r>
            <a:r>
              <a:rPr lang="de-DE" sz="1400" dirty="0"/>
              <a:t>auch: </a:t>
            </a:r>
            <a:r>
              <a:rPr lang="de-DE" sz="1400" dirty="0">
                <a:hlinkClick r:id="rId4"/>
              </a:rPr>
              <a:t>https://</a:t>
            </a:r>
            <a:r>
              <a:rPr lang="de-DE" sz="1400" dirty="0" smtClean="0">
                <a:hlinkClick r:id="rId4"/>
              </a:rPr>
              <a:t>www.schulentwicklung.nrw.de/e/schulinterne-evaluation</a:t>
            </a:r>
            <a:r>
              <a:rPr lang="de-DE" sz="1400" dirty="0" smtClean="0"/>
              <a:t>)</a:t>
            </a:r>
          </a:p>
          <a:p>
            <a:pPr>
              <a:lnSpc>
                <a:spcPct val="150000"/>
              </a:lnSpc>
            </a:pPr>
            <a:endParaRPr lang="de-DE" sz="2000" dirty="0" smtClean="0"/>
          </a:p>
        </p:txBody>
      </p:sp>
      <p:sp>
        <p:nvSpPr>
          <p:cNvPr id="2" name="Foliennummernplatzhalter 1"/>
          <p:cNvSpPr>
            <a:spLocks noGrp="1"/>
          </p:cNvSpPr>
          <p:nvPr>
            <p:ph type="sldNum" sz="quarter" idx="12"/>
          </p:nvPr>
        </p:nvSpPr>
        <p:spPr/>
        <p:txBody>
          <a:bodyPr/>
          <a:lstStyle/>
          <a:p>
            <a:fld id="{2C048354-7ADF-4C81-8325-7737D518EDEB}" type="slidenum">
              <a:rPr lang="de-DE" smtClean="0"/>
              <a:t>27</a:t>
            </a:fld>
            <a:endParaRPr lang="de-DE" dirty="0"/>
          </a:p>
        </p:txBody>
      </p:sp>
    </p:spTree>
    <p:extLst>
      <p:ext uri="{BB962C8B-B14F-4D97-AF65-F5344CB8AC3E}">
        <p14:creationId xmlns:p14="http://schemas.microsoft.com/office/powerpoint/2010/main" val="3043058277"/>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feld 4"/>
          <p:cNvSpPr txBox="1"/>
          <p:nvPr/>
        </p:nvSpPr>
        <p:spPr>
          <a:xfrm>
            <a:off x="433898" y="1412776"/>
            <a:ext cx="6554651" cy="4524315"/>
          </a:xfrm>
          <a:prstGeom prst="rect">
            <a:avLst/>
          </a:prstGeom>
          <a:noFill/>
        </p:spPr>
        <p:txBody>
          <a:bodyPr wrap="square" rtlCol="0">
            <a:spAutoFit/>
          </a:bodyPr>
          <a:lstStyle/>
          <a:p>
            <a:pPr>
              <a:lnSpc>
                <a:spcPct val="150000"/>
              </a:lnSpc>
            </a:pPr>
            <a:r>
              <a:rPr lang="de-DE" sz="2400" dirty="0" smtClean="0"/>
              <a:t>Im</a:t>
            </a:r>
            <a:r>
              <a:rPr lang="de-DE" sz="2400" dirty="0"/>
              <a:t> </a:t>
            </a:r>
            <a:r>
              <a:rPr lang="de-DE" sz="2400" dirty="0">
                <a:hlinkClick r:id="rId3"/>
              </a:rPr>
              <a:t>Referenzrahmen Schulqualität NRW</a:t>
            </a:r>
            <a:r>
              <a:rPr lang="de-DE" sz="2400" dirty="0"/>
              <a:t> sind Qualitätsaussagen mit dem Ziel zusammengestellt, </a:t>
            </a:r>
            <a:r>
              <a:rPr lang="de-DE" sz="2400" dirty="0" smtClean="0"/>
              <a:t>allen </a:t>
            </a:r>
            <a:r>
              <a:rPr lang="de-DE" sz="2400" dirty="0"/>
              <a:t>an Schule Beteiligten transparent zu machen, was unter guter Schule und qualitätsvollem Unterricht verstanden werden kann</a:t>
            </a:r>
            <a:r>
              <a:rPr lang="de-DE" sz="2400" dirty="0" smtClean="0"/>
              <a:t>.</a:t>
            </a:r>
          </a:p>
          <a:p>
            <a:pPr>
              <a:lnSpc>
                <a:spcPct val="150000"/>
              </a:lnSpc>
            </a:pPr>
            <a:endParaRPr lang="de-DE" sz="2400" dirty="0"/>
          </a:p>
          <a:p>
            <a:pPr>
              <a:lnSpc>
                <a:spcPct val="150000"/>
              </a:lnSpc>
            </a:pPr>
            <a:r>
              <a:rPr lang="de-DE" dirty="0">
                <a:hlinkClick r:id="rId4"/>
              </a:rPr>
              <a:t>Hinweise zur </a:t>
            </a:r>
            <a:r>
              <a:rPr lang="de-DE" dirty="0" smtClean="0">
                <a:hlinkClick r:id="rId4"/>
              </a:rPr>
              <a:t>Elternmitwirkung</a:t>
            </a:r>
            <a:endParaRPr lang="de-DE" b="1" dirty="0"/>
          </a:p>
        </p:txBody>
      </p:sp>
      <p:sp>
        <p:nvSpPr>
          <p:cNvPr id="3" name="Foliennummernplatzhalter 2"/>
          <p:cNvSpPr>
            <a:spLocks noGrp="1"/>
          </p:cNvSpPr>
          <p:nvPr>
            <p:ph type="sldNum" sz="quarter" idx="12"/>
          </p:nvPr>
        </p:nvSpPr>
        <p:spPr/>
        <p:txBody>
          <a:bodyPr/>
          <a:lstStyle/>
          <a:p>
            <a:fld id="{2C048354-7ADF-4C81-8325-7737D518EDEB}" type="slidenum">
              <a:rPr lang="de-DE" smtClean="0"/>
              <a:t>28</a:t>
            </a:fld>
            <a:endParaRPr lang="de-DE"/>
          </a:p>
        </p:txBody>
      </p:sp>
      <p:pic>
        <p:nvPicPr>
          <p:cNvPr id="6" name="Grafik 5"/>
          <p:cNvPicPr>
            <a:picLocks noChangeAspect="1"/>
          </p:cNvPicPr>
          <p:nvPr/>
        </p:nvPicPr>
        <p:blipFill>
          <a:blip r:embed="rId5"/>
          <a:stretch>
            <a:fillRect/>
          </a:stretch>
        </p:blipFill>
        <p:spPr>
          <a:xfrm rot="446755">
            <a:off x="7092279" y="1988840"/>
            <a:ext cx="1185763" cy="167804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3736040330"/>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liennummernplatzhalter 2"/>
          <p:cNvSpPr>
            <a:spLocks noGrp="1"/>
          </p:cNvSpPr>
          <p:nvPr>
            <p:ph type="sldNum" sz="quarter" idx="12"/>
          </p:nvPr>
        </p:nvSpPr>
        <p:spPr/>
        <p:txBody>
          <a:bodyPr/>
          <a:lstStyle/>
          <a:p>
            <a:fld id="{2C048354-7ADF-4C81-8325-7737D518EDEB}" type="slidenum">
              <a:rPr lang="de-DE" smtClean="0"/>
              <a:t>29</a:t>
            </a:fld>
            <a:endParaRPr lang="de-DE"/>
          </a:p>
        </p:txBody>
      </p:sp>
      <p:sp>
        <p:nvSpPr>
          <p:cNvPr id="4" name="Rechteck 3"/>
          <p:cNvSpPr/>
          <p:nvPr/>
        </p:nvSpPr>
        <p:spPr>
          <a:xfrm>
            <a:off x="2579390" y="5006150"/>
            <a:ext cx="5935960" cy="369332"/>
          </a:xfrm>
          <a:prstGeom prst="rect">
            <a:avLst/>
          </a:prstGeom>
        </p:spPr>
        <p:txBody>
          <a:bodyPr wrap="square">
            <a:spAutoFit/>
          </a:bodyPr>
          <a:lstStyle/>
          <a:p>
            <a:r>
              <a:rPr lang="de-DE" dirty="0">
                <a:hlinkClick r:id="rId3"/>
              </a:rPr>
              <a:t>Z</a:t>
            </a:r>
            <a:r>
              <a:rPr lang="de-DE" dirty="0" smtClean="0">
                <a:hlinkClick r:id="rId3"/>
              </a:rPr>
              <a:t>um </a:t>
            </a:r>
            <a:r>
              <a:rPr lang="de-DE" dirty="0" err="1" smtClean="0">
                <a:hlinkClick r:id="rId3"/>
              </a:rPr>
              <a:t>Erklärvideo</a:t>
            </a:r>
            <a:r>
              <a:rPr lang="de-DE" dirty="0" smtClean="0">
                <a:hlinkClick r:id="rId3"/>
              </a:rPr>
              <a:t> des Referenzrahmens</a:t>
            </a:r>
            <a:endParaRPr lang="de-DE" dirty="0"/>
          </a:p>
        </p:txBody>
      </p:sp>
      <p:pic>
        <p:nvPicPr>
          <p:cNvPr id="7" name="Grafik 6"/>
          <p:cNvPicPr>
            <a:picLocks noChangeAspect="1"/>
          </p:cNvPicPr>
          <p:nvPr/>
        </p:nvPicPr>
        <p:blipFill>
          <a:blip r:embed="rId4"/>
          <a:stretch>
            <a:fillRect/>
          </a:stretch>
        </p:blipFill>
        <p:spPr>
          <a:xfrm>
            <a:off x="1043608" y="1490523"/>
            <a:ext cx="6944072" cy="3273424"/>
          </a:xfrm>
          <a:prstGeom prst="rect">
            <a:avLst/>
          </a:prstGeom>
        </p:spPr>
      </p:pic>
    </p:spTree>
    <p:extLst>
      <p:ext uri="{BB962C8B-B14F-4D97-AF65-F5344CB8AC3E}">
        <p14:creationId xmlns:p14="http://schemas.microsoft.com/office/powerpoint/2010/main" val="128093151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ußzeilenplatzhalter 4"/>
          <p:cNvSpPr txBox="1">
            <a:spLocks noGrp="1"/>
          </p:cNvSpPr>
          <p:nvPr/>
        </p:nvSpPr>
        <p:spPr>
          <a:xfrm>
            <a:off x="3124200" y="6356350"/>
            <a:ext cx="2895600" cy="365125"/>
          </a:xfrm>
          <a:prstGeom prst="rect">
            <a:avLst/>
          </a:prstGeom>
          <a:noFill/>
        </p:spPr>
        <p:txBody>
          <a:bodyPr anchor="ctr"/>
          <a:lstStyle/>
          <a:p>
            <a:pPr algn="ctr">
              <a:defRPr/>
            </a:pPr>
            <a:endParaRPr lang="de-DE" sz="1200">
              <a:solidFill>
                <a:prstClr val="black">
                  <a:tint val="75000"/>
                </a:prstClr>
              </a:solidFill>
            </a:endParaRPr>
          </a:p>
        </p:txBody>
      </p:sp>
      <p:sp>
        <p:nvSpPr>
          <p:cNvPr id="2" name="Foliennummernplatzhalter 1"/>
          <p:cNvSpPr>
            <a:spLocks noGrp="1"/>
          </p:cNvSpPr>
          <p:nvPr>
            <p:ph type="sldNum" sz="quarter" idx="12"/>
          </p:nvPr>
        </p:nvSpPr>
        <p:spPr/>
        <p:txBody>
          <a:bodyPr/>
          <a:lstStyle/>
          <a:p>
            <a:fld id="{F682566F-4C68-4BD4-9D46-C488337FEB0D}" type="slidenum">
              <a:rPr lang="de-DE" smtClean="0"/>
              <a:t>3</a:t>
            </a:fld>
            <a:endParaRPr lang="de-DE"/>
          </a:p>
        </p:txBody>
      </p:sp>
      <p:pic>
        <p:nvPicPr>
          <p:cNvPr id="4" name="Grafik 3"/>
          <p:cNvPicPr>
            <a:picLocks noChangeAspect="1"/>
          </p:cNvPicPr>
          <p:nvPr/>
        </p:nvPicPr>
        <p:blipFill>
          <a:blip r:embed="rId3"/>
          <a:stretch>
            <a:fillRect/>
          </a:stretch>
        </p:blipFill>
        <p:spPr>
          <a:xfrm>
            <a:off x="600723" y="1484784"/>
            <a:ext cx="5046953" cy="3816424"/>
          </a:xfrm>
          <a:prstGeom prst="rect">
            <a:avLst/>
          </a:prstGeom>
          <a:ln>
            <a:solidFill>
              <a:schemeClr val="bg1">
                <a:lumMod val="65000"/>
              </a:schemeClr>
            </a:solidFill>
          </a:ln>
          <a:effectLst>
            <a:outerShdw blurRad="50800" dist="38100" dir="18900000" algn="bl" rotWithShape="0">
              <a:prstClr val="black">
                <a:alpha val="40000"/>
              </a:prstClr>
            </a:outerShdw>
          </a:effectLst>
        </p:spPr>
      </p:pic>
      <p:sp>
        <p:nvSpPr>
          <p:cNvPr id="6" name="Textfeld 5"/>
          <p:cNvSpPr txBox="1"/>
          <p:nvPr/>
        </p:nvSpPr>
        <p:spPr>
          <a:xfrm>
            <a:off x="5987124" y="1484784"/>
            <a:ext cx="2750099" cy="3831818"/>
          </a:xfrm>
          <a:prstGeom prst="rect">
            <a:avLst/>
          </a:prstGeom>
          <a:noFill/>
        </p:spPr>
        <p:txBody>
          <a:bodyPr wrap="square" rtlCol="0">
            <a:spAutoFit/>
          </a:bodyPr>
          <a:lstStyle/>
          <a:p>
            <a:pPr>
              <a:lnSpc>
                <a:spcPct val="150000"/>
              </a:lnSpc>
            </a:pPr>
            <a:r>
              <a:rPr lang="de-DE" dirty="0" smtClean="0"/>
              <a:t>Das Informationsportal </a:t>
            </a:r>
            <a:r>
              <a:rPr lang="de-DE" dirty="0" err="1">
                <a:hlinkClick r:id="rId4"/>
              </a:rPr>
              <a:t>ElternMitWirkung</a:t>
            </a:r>
            <a:r>
              <a:rPr lang="de-DE" dirty="0">
                <a:hlinkClick r:id="rId4"/>
              </a:rPr>
              <a:t> </a:t>
            </a:r>
            <a:r>
              <a:rPr lang="de-DE" dirty="0" smtClean="0">
                <a:hlinkClick r:id="rId4"/>
              </a:rPr>
              <a:t>NRW</a:t>
            </a:r>
            <a:r>
              <a:rPr lang="de-DE" dirty="0" smtClean="0"/>
              <a:t> bietet neben allgemeinen  Informationen rund um das Thema der Schulmitwirkung auch Qualitätsaussagen zur Zusammenarbeit von Elternhaus und Schule.  </a:t>
            </a:r>
            <a:endParaRPr lang="de-DE" dirty="0"/>
          </a:p>
        </p:txBody>
      </p:sp>
    </p:spTree>
    <p:extLst>
      <p:ext uri="{BB962C8B-B14F-4D97-AF65-F5344CB8AC3E}">
        <p14:creationId xmlns:p14="http://schemas.microsoft.com/office/powerpoint/2010/main" val="94260429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ußzeilenplatzhalter 4"/>
          <p:cNvSpPr txBox="1">
            <a:spLocks noGrp="1"/>
          </p:cNvSpPr>
          <p:nvPr/>
        </p:nvSpPr>
        <p:spPr>
          <a:xfrm>
            <a:off x="3124200" y="6356350"/>
            <a:ext cx="2895600" cy="365125"/>
          </a:xfrm>
          <a:prstGeom prst="rect">
            <a:avLst/>
          </a:prstGeom>
          <a:noFill/>
        </p:spPr>
        <p:txBody>
          <a:bodyPr anchor="ctr"/>
          <a:lstStyle/>
          <a:p>
            <a:pPr algn="ctr">
              <a:defRPr/>
            </a:pPr>
            <a:endParaRPr lang="de-DE" sz="1200">
              <a:solidFill>
                <a:prstClr val="black">
                  <a:tint val="75000"/>
                </a:prstClr>
              </a:solidFill>
            </a:endParaRPr>
          </a:p>
        </p:txBody>
      </p:sp>
      <p:sp>
        <p:nvSpPr>
          <p:cNvPr id="4" name="Foliennummernplatzhalter 3"/>
          <p:cNvSpPr>
            <a:spLocks noGrp="1"/>
          </p:cNvSpPr>
          <p:nvPr>
            <p:ph type="sldNum" sz="quarter" idx="12"/>
          </p:nvPr>
        </p:nvSpPr>
        <p:spPr/>
        <p:txBody>
          <a:bodyPr/>
          <a:lstStyle/>
          <a:p>
            <a:fld id="{F682566F-4C68-4BD4-9D46-C488337FEB0D}" type="slidenum">
              <a:rPr lang="de-DE" smtClean="0"/>
              <a:t>30</a:t>
            </a:fld>
            <a:endParaRPr lang="de-DE"/>
          </a:p>
        </p:txBody>
      </p:sp>
      <p:sp>
        <p:nvSpPr>
          <p:cNvPr id="12" name="Rectangle 8"/>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de-DE"/>
          </a:p>
        </p:txBody>
      </p:sp>
      <p:pic>
        <p:nvPicPr>
          <p:cNvPr id="1031" name="Grafik 2" descr="CC BY-SA 4.0">
            <a:hlinkClick r:id="rId3"/>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83568" y="4210670"/>
            <a:ext cx="838200" cy="298450"/>
          </a:xfrm>
          <a:prstGeom prst="rect">
            <a:avLst/>
          </a:prstGeom>
          <a:noFill/>
          <a:extLst>
            <a:ext uri="{909E8E84-426E-40DD-AFC4-6F175D3DCCD1}">
              <a14:hiddenFill xmlns:a14="http://schemas.microsoft.com/office/drawing/2010/main">
                <a:solidFill>
                  <a:srgbClr val="FFFFFF"/>
                </a:solidFill>
              </a14:hiddenFill>
            </a:ext>
          </a:extLst>
        </p:spPr>
      </p:pic>
      <p:sp>
        <p:nvSpPr>
          <p:cNvPr id="13" name="Rectangle 9"/>
          <p:cNvSpPr>
            <a:spLocks noChangeArrowheads="1"/>
          </p:cNvSpPr>
          <p:nvPr/>
        </p:nvSpPr>
        <p:spPr bwMode="auto">
          <a:xfrm rot="10800000" flipV="1">
            <a:off x="557554" y="4365104"/>
            <a:ext cx="4572000" cy="14773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de-DE" altLang="de-DE" sz="1000" b="0" i="0" u="none" strike="noStrike" cap="none" normalizeH="0" baseline="0" dirty="0" smtClean="0">
                <a:ln>
                  <a:noFill/>
                </a:ln>
                <a:solidFill>
                  <a:srgbClr val="212529"/>
                </a:solidFill>
                <a:effectLst/>
                <a:latin typeface="Calibri" panose="020F0502020204030204" pitchFamily="34" charset="0"/>
                <a:ea typeface="Calibri" panose="020F0502020204030204" pitchFamily="34" charset="0"/>
                <a:cs typeface="Times New Roman" panose="02020603050405020304" pitchFamily="18" charset="0"/>
              </a:rPr>
              <a:t/>
            </a:r>
            <a:br>
              <a:rPr kumimoji="0" lang="de-DE" altLang="de-DE" sz="1000" b="0" i="0" u="none" strike="noStrike" cap="none" normalizeH="0" baseline="0" dirty="0" smtClean="0">
                <a:ln>
                  <a:noFill/>
                </a:ln>
                <a:solidFill>
                  <a:srgbClr val="212529"/>
                </a:solidFill>
                <a:effectLst/>
                <a:latin typeface="Calibri" panose="020F0502020204030204" pitchFamily="34" charset="0"/>
                <a:ea typeface="Calibri" panose="020F0502020204030204" pitchFamily="34" charset="0"/>
                <a:cs typeface="Times New Roman" panose="02020603050405020304" pitchFamily="18" charset="0"/>
              </a:rPr>
            </a:br>
            <a:r>
              <a:rPr kumimoji="0" lang="de-DE" altLang="de-DE" sz="1000" b="0" i="0" u="none" strike="noStrike" cap="none" normalizeH="0" baseline="0" dirty="0" smtClean="0">
                <a:ln>
                  <a:noFill/>
                </a:ln>
                <a:solidFill>
                  <a:srgbClr val="212529"/>
                </a:solidFill>
                <a:effectLst/>
                <a:latin typeface="Calibri" panose="020F0502020204030204" pitchFamily="34" charset="0"/>
                <a:ea typeface="Calibri" panose="020F0502020204030204" pitchFamily="34" charset="0"/>
                <a:cs typeface="Times New Roman" panose="02020603050405020304" pitchFamily="18" charset="0"/>
              </a:rPr>
              <a:t>Weiternutzung als OER ausdrücklich erlaubt: Dieses Werk und dessen Inhalte sind - sofern nicht anders angegeben - lizenziert unter </a:t>
            </a:r>
            <a:r>
              <a:rPr kumimoji="0" lang="de-DE" altLang="de-DE" sz="1000" b="0" i="0" u="none" strike="noStrike" cap="none" normalizeH="0" baseline="0" dirty="0" smtClean="0">
                <a:ln>
                  <a:noFill/>
                </a:ln>
                <a:solidFill>
                  <a:srgbClr val="212529"/>
                </a:solidFill>
                <a:effectLst/>
                <a:latin typeface="Calibri" panose="020F0502020204030204" pitchFamily="34" charset="0"/>
                <a:ea typeface="Calibri" panose="020F0502020204030204" pitchFamily="34" charset="0"/>
                <a:cs typeface="Times New Roman" panose="02020603050405020304" pitchFamily="18" charset="0"/>
                <a:hlinkClick r:id="rId3"/>
              </a:rPr>
              <a:t>CC BY-SA 4.0</a:t>
            </a:r>
            <a:r>
              <a:rPr kumimoji="0" lang="de-DE" altLang="de-DE" sz="1000" b="0" i="0" u="none" strike="noStrike" cap="none" normalizeH="0" baseline="0" dirty="0" smtClean="0">
                <a:ln>
                  <a:noFill/>
                </a:ln>
                <a:solidFill>
                  <a:srgbClr val="212529"/>
                </a:solidFill>
                <a:effectLst/>
                <a:latin typeface="Calibri" panose="020F0502020204030204" pitchFamily="34" charset="0"/>
                <a:ea typeface="Calibri" panose="020F0502020204030204" pitchFamily="34" charset="0"/>
                <a:cs typeface="Times New Roman" panose="02020603050405020304" pitchFamily="18" charset="0"/>
              </a:rPr>
              <a:t>. Nennung gemäß </a:t>
            </a:r>
            <a:r>
              <a:rPr kumimoji="0" lang="de-DE" altLang="de-DE" sz="1000" b="0" i="0" u="none" strike="noStrike" cap="none" normalizeH="0" baseline="0" dirty="0" smtClean="0">
                <a:ln>
                  <a:noFill/>
                </a:ln>
                <a:solidFill>
                  <a:srgbClr val="212529"/>
                </a:solidFill>
                <a:effectLst/>
                <a:latin typeface="Calibri" panose="020F0502020204030204" pitchFamily="34" charset="0"/>
                <a:ea typeface="Calibri" panose="020F0502020204030204" pitchFamily="34" charset="0"/>
                <a:cs typeface="Times New Roman" panose="02020603050405020304" pitchFamily="18" charset="0"/>
                <a:hlinkClick r:id="rId5"/>
              </a:rPr>
              <a:t>TULLU-Regel</a:t>
            </a:r>
            <a:r>
              <a:rPr kumimoji="0" lang="de-DE" altLang="de-DE" sz="1000" b="0" i="0" u="none" strike="noStrike" cap="none" normalizeH="0" baseline="0" dirty="0" smtClean="0">
                <a:ln>
                  <a:noFill/>
                </a:ln>
                <a:solidFill>
                  <a:srgbClr val="212529"/>
                </a:solidFill>
                <a:effectLst/>
                <a:latin typeface="Calibri" panose="020F0502020204030204" pitchFamily="34" charset="0"/>
                <a:ea typeface="Calibri" panose="020F0502020204030204" pitchFamily="34" charset="0"/>
                <a:cs typeface="Times New Roman" panose="02020603050405020304" pitchFamily="18" charset="0"/>
              </a:rPr>
              <a:t> bitte wie folgt: </a:t>
            </a:r>
            <a:r>
              <a:rPr kumimoji="0" lang="de-DE" altLang="de-DE" sz="1000" b="0" i="1" u="none" strike="noStrike" cap="none" normalizeH="0" baseline="0" dirty="0" smtClean="0">
                <a:ln>
                  <a:noFill/>
                </a:ln>
                <a:solidFill>
                  <a:srgbClr val="212529"/>
                </a:solidFill>
                <a:effectLst/>
                <a:latin typeface="Calibri" panose="020F0502020204030204" pitchFamily="34" charset="0"/>
                <a:ea typeface="Calibri" panose="020F0502020204030204" pitchFamily="34" charset="0"/>
                <a:cs typeface="Times New Roman" panose="02020603050405020304" pitchFamily="18" charset="0"/>
              </a:rPr>
              <a:t>"</a:t>
            </a:r>
            <a:r>
              <a:rPr kumimoji="0" lang="de-DE" altLang="de-DE" sz="1000" b="0" i="1" u="none" strike="noStrike" cap="none" normalizeH="0" baseline="0" dirty="0" err="1" smtClean="0">
                <a:ln>
                  <a:noFill/>
                </a:ln>
                <a:solidFill>
                  <a:srgbClr val="212529"/>
                </a:solidFill>
                <a:effectLst/>
                <a:latin typeface="Calibri" panose="020F0502020204030204" pitchFamily="34" charset="0"/>
                <a:ea typeface="Calibri" panose="020F0502020204030204" pitchFamily="34" charset="0"/>
                <a:cs typeface="Times New Roman" panose="02020603050405020304" pitchFamily="18" charset="0"/>
              </a:rPr>
              <a:t>ElternMitWirkung</a:t>
            </a:r>
            <a:r>
              <a:rPr kumimoji="0" lang="de-DE" altLang="de-DE" sz="1000" b="0" i="1" u="none" strike="noStrike" cap="none" normalizeH="0" baseline="0" dirty="0" smtClean="0">
                <a:ln>
                  <a:noFill/>
                </a:ln>
                <a:solidFill>
                  <a:srgbClr val="212529"/>
                </a:solidFill>
                <a:effectLst/>
                <a:latin typeface="Calibri" panose="020F0502020204030204" pitchFamily="34" charset="0"/>
                <a:ea typeface="Calibri" panose="020F0502020204030204" pitchFamily="34" charset="0"/>
                <a:cs typeface="Times New Roman" panose="02020603050405020304" pitchFamily="18" charset="0"/>
              </a:rPr>
              <a:t> NRW" von </a:t>
            </a:r>
            <a:r>
              <a:rPr kumimoji="0" lang="de-DE" altLang="de-DE" sz="1000" b="0" i="1" u="none" strike="noStrike" cap="none" normalizeH="0" baseline="0" dirty="0" smtClean="0">
                <a:ln>
                  <a:noFill/>
                </a:ln>
                <a:solidFill>
                  <a:srgbClr val="212529"/>
                </a:solidFill>
                <a:effectLst/>
                <a:latin typeface="Calibri" panose="020F0502020204030204" pitchFamily="34" charset="0"/>
                <a:ea typeface="Calibri" panose="020F0502020204030204" pitchFamily="34" charset="0"/>
                <a:cs typeface="Times New Roman" panose="02020603050405020304" pitchFamily="18" charset="0"/>
                <a:hlinkClick r:id="rId6"/>
              </a:rPr>
              <a:t>QUA-LiS NRW, Supportstelle Weiterbildung</a:t>
            </a:r>
            <a:r>
              <a:rPr kumimoji="0" lang="de-DE" altLang="de-DE" sz="1000" b="0" i="1" u="none" strike="noStrike" cap="none" normalizeH="0" baseline="0" dirty="0" smtClean="0">
                <a:ln>
                  <a:noFill/>
                </a:ln>
                <a:solidFill>
                  <a:srgbClr val="212529"/>
                </a:solidFill>
                <a:effectLst/>
                <a:latin typeface="Calibri" panose="020F0502020204030204" pitchFamily="34" charset="0"/>
                <a:ea typeface="Calibri" panose="020F0502020204030204" pitchFamily="34" charset="0"/>
                <a:cs typeface="Times New Roman" panose="02020603050405020304" pitchFamily="18" charset="0"/>
              </a:rPr>
              <a:t>, Lizenz: </a:t>
            </a:r>
            <a:r>
              <a:rPr kumimoji="0" lang="de-DE" altLang="de-DE" sz="1000" b="0" i="1" u="none" strike="noStrike" cap="none" normalizeH="0" baseline="0" dirty="0" smtClean="0">
                <a:ln>
                  <a:noFill/>
                </a:ln>
                <a:solidFill>
                  <a:srgbClr val="212529"/>
                </a:solidFill>
                <a:effectLst/>
                <a:latin typeface="Calibri" panose="020F0502020204030204" pitchFamily="34" charset="0"/>
                <a:ea typeface="Calibri" panose="020F0502020204030204" pitchFamily="34" charset="0"/>
                <a:cs typeface="Times New Roman" panose="02020603050405020304" pitchFamily="18" charset="0"/>
                <a:hlinkClick r:id="rId3"/>
              </a:rPr>
              <a:t>CC BY-SA 4.0</a:t>
            </a:r>
            <a:r>
              <a:rPr kumimoji="0" lang="de-DE" altLang="de-DE" sz="1000" b="0" i="0" u="none" strike="noStrike" cap="none" normalizeH="0" baseline="0" dirty="0" smtClean="0">
                <a:ln>
                  <a:noFill/>
                </a:ln>
                <a:solidFill>
                  <a:srgbClr val="212529"/>
                </a:solidFill>
                <a:effectLst/>
                <a:latin typeface="Calibri" panose="020F0502020204030204" pitchFamily="34" charset="0"/>
                <a:ea typeface="Calibri" panose="020F0502020204030204" pitchFamily="34" charset="0"/>
                <a:cs typeface="Times New Roman" panose="02020603050405020304" pitchFamily="18" charset="0"/>
              </a:rPr>
              <a:t>. Von der Lizenz ausgenommen sind die Logos und Grafiken. </a:t>
            </a:r>
            <a:br>
              <a:rPr kumimoji="0" lang="de-DE" altLang="de-DE" sz="1000" b="0" i="0" u="none" strike="noStrike" cap="none" normalizeH="0" baseline="0" dirty="0" smtClean="0">
                <a:ln>
                  <a:noFill/>
                </a:ln>
                <a:solidFill>
                  <a:srgbClr val="212529"/>
                </a:solidFill>
                <a:effectLst/>
                <a:latin typeface="Calibri" panose="020F0502020204030204" pitchFamily="34" charset="0"/>
                <a:ea typeface="Calibri" panose="020F0502020204030204" pitchFamily="34" charset="0"/>
                <a:cs typeface="Times New Roman" panose="02020603050405020304" pitchFamily="18" charset="0"/>
              </a:rPr>
            </a:br>
            <a:r>
              <a:rPr kumimoji="0" lang="de-DE" altLang="de-DE" sz="1000" b="0" i="0" u="none" strike="noStrike" cap="none" normalizeH="0" baseline="0" dirty="0" smtClean="0">
                <a:ln>
                  <a:noFill/>
                </a:ln>
                <a:solidFill>
                  <a:srgbClr val="212529"/>
                </a:solidFill>
                <a:effectLst/>
                <a:latin typeface="Calibri" panose="020F0502020204030204" pitchFamily="34" charset="0"/>
                <a:ea typeface="Calibri" panose="020F0502020204030204" pitchFamily="34" charset="0"/>
                <a:cs typeface="Times New Roman" panose="02020603050405020304" pitchFamily="18" charset="0"/>
              </a:rPr>
              <a:t/>
            </a:r>
            <a:br>
              <a:rPr kumimoji="0" lang="de-DE" altLang="de-DE" sz="1000" b="0" i="0" u="none" strike="noStrike" cap="none" normalizeH="0" baseline="0" dirty="0" smtClean="0">
                <a:ln>
                  <a:noFill/>
                </a:ln>
                <a:solidFill>
                  <a:srgbClr val="212529"/>
                </a:solidFill>
                <a:effectLst/>
                <a:latin typeface="Calibri" panose="020F0502020204030204" pitchFamily="34" charset="0"/>
                <a:ea typeface="Calibri" panose="020F0502020204030204" pitchFamily="34" charset="0"/>
                <a:cs typeface="Times New Roman" panose="02020603050405020304" pitchFamily="18" charset="0"/>
              </a:rPr>
            </a:br>
            <a:r>
              <a:rPr kumimoji="0" lang="de-DE" altLang="de-DE" sz="1000" b="0" i="0" u="none" strike="noStrike" cap="none" normalizeH="0" baseline="0" dirty="0" smtClean="0">
                <a:ln>
                  <a:noFill/>
                </a:ln>
                <a:solidFill>
                  <a:srgbClr val="212529"/>
                </a:solidFill>
                <a:effectLst/>
                <a:latin typeface="Calibri" panose="020F0502020204030204" pitchFamily="34" charset="0"/>
                <a:ea typeface="Calibri" panose="020F0502020204030204" pitchFamily="34" charset="0"/>
                <a:cs typeface="Times New Roman" panose="02020603050405020304" pitchFamily="18" charset="0"/>
              </a:rPr>
              <a:t>Der Lizenzvertrag ist hier abrufbar: </a:t>
            </a:r>
            <a:r>
              <a:rPr kumimoji="0" lang="de-DE" altLang="de-DE" sz="1000" b="0" i="0" u="none" strike="noStrike" cap="none" normalizeH="0" baseline="0" dirty="0" smtClean="0">
                <a:ln>
                  <a:noFill/>
                </a:ln>
                <a:solidFill>
                  <a:srgbClr val="212529"/>
                </a:solidFill>
                <a:effectLst/>
                <a:latin typeface="Calibri" panose="020F0502020204030204" pitchFamily="34" charset="0"/>
                <a:ea typeface="Calibri" panose="020F0502020204030204" pitchFamily="34" charset="0"/>
                <a:cs typeface="Times New Roman" panose="02020603050405020304" pitchFamily="18" charset="0"/>
                <a:hlinkClick r:id="rId3"/>
              </a:rPr>
              <a:t>https://creativecommons.org/licenses/by-sa/4.0/deed.de</a:t>
            </a:r>
            <a:endParaRPr kumimoji="0" lang="de-DE" altLang="de-DE" sz="1800" b="0" i="0" u="none" strike="noStrike" cap="none" normalizeH="0" baseline="0" dirty="0" smtClean="0">
              <a:ln>
                <a:noFill/>
              </a:ln>
              <a:solidFill>
                <a:schemeClr val="tx1"/>
              </a:solidFill>
              <a:effectLst/>
              <a:latin typeface="Arial" panose="020B0604020202020204" pitchFamily="34" charset="0"/>
            </a:endParaRPr>
          </a:p>
        </p:txBody>
      </p:sp>
      <p:sp>
        <p:nvSpPr>
          <p:cNvPr id="14" name="Textfeld 13"/>
          <p:cNvSpPr txBox="1"/>
          <p:nvPr/>
        </p:nvSpPr>
        <p:spPr>
          <a:xfrm>
            <a:off x="683568" y="2483445"/>
            <a:ext cx="4053354" cy="923330"/>
          </a:xfrm>
          <a:prstGeom prst="rect">
            <a:avLst/>
          </a:prstGeom>
          <a:noFill/>
        </p:spPr>
        <p:txBody>
          <a:bodyPr wrap="none" rtlCol="0">
            <a:spAutoFit/>
          </a:bodyPr>
          <a:lstStyle/>
          <a:p>
            <a:r>
              <a:rPr lang="de-DE" dirty="0" smtClean="0">
                <a:hlinkClick r:id="rId7"/>
              </a:rPr>
              <a:t>QUA-LiS NRW</a:t>
            </a:r>
            <a:endParaRPr lang="de-DE" dirty="0" smtClean="0"/>
          </a:p>
          <a:p>
            <a:endParaRPr lang="de-DE" dirty="0"/>
          </a:p>
          <a:p>
            <a:r>
              <a:rPr lang="de-DE" dirty="0" smtClean="0">
                <a:hlinkClick r:id="rId6"/>
              </a:rPr>
              <a:t>QUA-LiS NRW - Erwachsenenbildung</a:t>
            </a:r>
            <a:endParaRPr lang="de-DE" dirty="0"/>
          </a:p>
        </p:txBody>
      </p:sp>
    </p:spTree>
    <p:extLst>
      <p:ext uri="{BB962C8B-B14F-4D97-AF65-F5344CB8AC3E}">
        <p14:creationId xmlns:p14="http://schemas.microsoft.com/office/powerpoint/2010/main" val="401769830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Grafik 2"/>
          <p:cNvPicPr>
            <a:picLocks noChangeAspect="1"/>
          </p:cNvPicPr>
          <p:nvPr/>
        </p:nvPicPr>
        <p:blipFill>
          <a:blip r:embed="rId3"/>
          <a:stretch>
            <a:fillRect/>
          </a:stretch>
        </p:blipFill>
        <p:spPr>
          <a:xfrm>
            <a:off x="971600" y="1117873"/>
            <a:ext cx="6712415" cy="1735063"/>
          </a:xfrm>
          <a:prstGeom prst="rect">
            <a:avLst/>
          </a:prstGeom>
        </p:spPr>
      </p:pic>
      <p:sp>
        <p:nvSpPr>
          <p:cNvPr id="4" name="Textfeld 3"/>
          <p:cNvSpPr txBox="1"/>
          <p:nvPr/>
        </p:nvSpPr>
        <p:spPr>
          <a:xfrm rot="19762155">
            <a:off x="520664" y="2999993"/>
            <a:ext cx="1606347" cy="400110"/>
          </a:xfrm>
          <a:prstGeom prst="rect">
            <a:avLst/>
          </a:prstGeom>
          <a:solidFill>
            <a:schemeClr val="accent6">
              <a:lumMod val="60000"/>
              <a:lumOff val="40000"/>
            </a:schemeClr>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0">
            <a:schemeClr val="accent6"/>
          </a:lnRef>
          <a:fillRef idx="3">
            <a:schemeClr val="accent6"/>
          </a:fillRef>
          <a:effectRef idx="3">
            <a:schemeClr val="accent6"/>
          </a:effectRef>
          <a:fontRef idx="minor">
            <a:schemeClr val="lt1"/>
          </a:fontRef>
        </p:style>
        <p:txBody>
          <a:bodyPr wrap="square" rtlCol="0">
            <a:spAutoFit/>
          </a:bodyPr>
          <a:lstStyle/>
          <a:p>
            <a:pPr algn="ctr"/>
            <a:r>
              <a:rPr lang="de-DE" sz="2000" dirty="0" smtClean="0">
                <a:latin typeface="+mn-lt"/>
              </a:rPr>
              <a:t>Inhalte</a:t>
            </a:r>
            <a:endParaRPr lang="de-DE" sz="2000" dirty="0">
              <a:latin typeface="+mn-lt"/>
            </a:endParaRPr>
          </a:p>
        </p:txBody>
      </p:sp>
      <p:sp>
        <p:nvSpPr>
          <p:cNvPr id="2" name="Textfeld 1"/>
          <p:cNvSpPr txBox="1"/>
          <p:nvPr/>
        </p:nvSpPr>
        <p:spPr>
          <a:xfrm>
            <a:off x="2292607" y="3200048"/>
            <a:ext cx="4663456" cy="2862322"/>
          </a:xfrm>
          <a:prstGeom prst="rect">
            <a:avLst/>
          </a:prstGeom>
          <a:noFill/>
        </p:spPr>
        <p:txBody>
          <a:bodyPr wrap="none" rtlCol="0">
            <a:spAutoFit/>
          </a:bodyPr>
          <a:lstStyle/>
          <a:p>
            <a:pPr marL="285750" indent="-285750">
              <a:lnSpc>
                <a:spcPct val="150000"/>
              </a:lnSpc>
              <a:buFont typeface="Wingdings" panose="05000000000000000000" pitchFamily="2" charset="2"/>
              <a:buChar char="Ø"/>
            </a:pPr>
            <a:r>
              <a:rPr lang="de-DE" sz="2000" dirty="0" smtClean="0"/>
              <a:t>Vorwort</a:t>
            </a:r>
          </a:p>
          <a:p>
            <a:pPr marL="285750" lvl="0" indent="-285750">
              <a:lnSpc>
                <a:spcPct val="150000"/>
              </a:lnSpc>
              <a:buFont typeface="Wingdings" panose="05000000000000000000" pitchFamily="2" charset="2"/>
              <a:buChar char="Ø"/>
            </a:pPr>
            <a:r>
              <a:rPr lang="de-DE" sz="2000" dirty="0" smtClean="0"/>
              <a:t>Schulqualität - Schulentwicklung</a:t>
            </a:r>
          </a:p>
          <a:p>
            <a:pPr marL="285750" lvl="0" indent="-285750">
              <a:lnSpc>
                <a:spcPct val="150000"/>
              </a:lnSpc>
              <a:buFont typeface="Wingdings" panose="05000000000000000000" pitchFamily="2" charset="2"/>
              <a:buChar char="Ø"/>
            </a:pPr>
            <a:r>
              <a:rPr lang="de-DE" sz="2000" dirty="0" smtClean="0"/>
              <a:t>Die Bedeutung des Schulprogramms</a:t>
            </a:r>
            <a:endParaRPr lang="de-DE" sz="2000" dirty="0"/>
          </a:p>
          <a:p>
            <a:pPr marL="285750" indent="-285750">
              <a:lnSpc>
                <a:spcPct val="150000"/>
              </a:lnSpc>
              <a:buFont typeface="Wingdings" panose="05000000000000000000" pitchFamily="2" charset="2"/>
              <a:buChar char="Ø"/>
            </a:pPr>
            <a:r>
              <a:rPr lang="de-DE" sz="2000" dirty="0" smtClean="0"/>
              <a:t>Qualitätsanalyse NRW (QA)</a:t>
            </a:r>
          </a:p>
          <a:p>
            <a:pPr marL="285750" indent="-285750">
              <a:lnSpc>
                <a:spcPct val="150000"/>
              </a:lnSpc>
              <a:buFont typeface="Wingdings" panose="05000000000000000000" pitchFamily="2" charset="2"/>
              <a:buChar char="Ø"/>
            </a:pPr>
            <a:r>
              <a:rPr lang="de-DE" sz="2000" dirty="0"/>
              <a:t>Referenzrahmen Schulqualität NRW</a:t>
            </a:r>
          </a:p>
          <a:p>
            <a:pPr>
              <a:lnSpc>
                <a:spcPct val="150000"/>
              </a:lnSpc>
            </a:pPr>
            <a:endParaRPr lang="de-DE" sz="2000" dirty="0"/>
          </a:p>
        </p:txBody>
      </p:sp>
      <p:sp>
        <p:nvSpPr>
          <p:cNvPr id="6" name="Foliennummernplatzhalter 5"/>
          <p:cNvSpPr>
            <a:spLocks noGrp="1"/>
          </p:cNvSpPr>
          <p:nvPr>
            <p:ph type="sldNum" sz="quarter" idx="12"/>
          </p:nvPr>
        </p:nvSpPr>
        <p:spPr/>
        <p:txBody>
          <a:bodyPr/>
          <a:lstStyle/>
          <a:p>
            <a:fld id="{2C048354-7ADF-4C81-8325-7737D518EDEB}" type="slidenum">
              <a:rPr lang="de-DE" smtClean="0"/>
              <a:t>4</a:t>
            </a:fld>
            <a:endParaRPr lang="de-DE"/>
          </a:p>
        </p:txBody>
      </p:sp>
    </p:spTree>
    <p:extLst>
      <p:ext uri="{BB962C8B-B14F-4D97-AF65-F5344CB8AC3E}">
        <p14:creationId xmlns:p14="http://schemas.microsoft.com/office/powerpoint/2010/main" val="271283980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ußzeilenplatzhalter 4"/>
          <p:cNvSpPr txBox="1">
            <a:spLocks noGrp="1"/>
          </p:cNvSpPr>
          <p:nvPr/>
        </p:nvSpPr>
        <p:spPr>
          <a:xfrm>
            <a:off x="3124200" y="6356350"/>
            <a:ext cx="2895600" cy="365125"/>
          </a:xfrm>
          <a:prstGeom prst="rect">
            <a:avLst/>
          </a:prstGeom>
          <a:noFill/>
        </p:spPr>
        <p:txBody>
          <a:bodyPr anchor="ctr"/>
          <a:lstStyle/>
          <a:p>
            <a:pPr algn="ctr">
              <a:defRPr/>
            </a:pPr>
            <a:endParaRPr lang="de-DE" sz="1200">
              <a:solidFill>
                <a:prstClr val="black">
                  <a:tint val="75000"/>
                </a:prstClr>
              </a:solidFill>
            </a:endParaRPr>
          </a:p>
        </p:txBody>
      </p:sp>
      <p:sp>
        <p:nvSpPr>
          <p:cNvPr id="2" name="Textfeld 1"/>
          <p:cNvSpPr txBox="1"/>
          <p:nvPr/>
        </p:nvSpPr>
        <p:spPr>
          <a:xfrm>
            <a:off x="359532" y="1052736"/>
            <a:ext cx="8424936" cy="4247317"/>
          </a:xfrm>
          <a:prstGeom prst="rect">
            <a:avLst/>
          </a:prstGeom>
          <a:noFill/>
        </p:spPr>
        <p:txBody>
          <a:bodyPr wrap="square" rtlCol="0">
            <a:spAutoFit/>
          </a:bodyPr>
          <a:lstStyle/>
          <a:p>
            <a:pPr>
              <a:lnSpc>
                <a:spcPct val="150000"/>
              </a:lnSpc>
            </a:pPr>
            <a:r>
              <a:rPr lang="de-DE" sz="2000" b="1" dirty="0" smtClean="0"/>
              <a:t>Vorwort</a:t>
            </a:r>
          </a:p>
          <a:p>
            <a:pPr>
              <a:lnSpc>
                <a:spcPct val="150000"/>
              </a:lnSpc>
            </a:pPr>
            <a:r>
              <a:rPr lang="de-DE" sz="2000" dirty="0"/>
              <a:t>Eine gute partnerschaftliche Zusammenarbeit zwischen Elternhaus und Schule ist eine wesentliche Voraussetzung für erfolgreiches Lernen und eine gute schulische Entwicklung jedes Kindes. </a:t>
            </a:r>
          </a:p>
          <a:p>
            <a:pPr>
              <a:lnSpc>
                <a:spcPct val="150000"/>
              </a:lnSpc>
            </a:pPr>
            <a:r>
              <a:rPr lang="de-DE" sz="2000" dirty="0"/>
              <a:t>Eltern, Erziehungsberechtigte und Lehrkräfte ergänzen idealerweise einander in dieser Partnerschaft, indem sie sich über gleiche Ziele und Methoden der Bildung und Erziehung verständigen. </a:t>
            </a:r>
          </a:p>
          <a:p>
            <a:pPr>
              <a:lnSpc>
                <a:spcPct val="150000"/>
              </a:lnSpc>
            </a:pPr>
            <a:r>
              <a:rPr lang="de-DE" sz="2000" dirty="0"/>
              <a:t>Die Partizipation der Eltern in der Institution Schule ist rechtlich legitimiert durch die Landesverfassung und das Schulgesetz Nordrhein-Westfalen. </a:t>
            </a:r>
          </a:p>
        </p:txBody>
      </p:sp>
      <p:sp>
        <p:nvSpPr>
          <p:cNvPr id="3" name="Foliennummernplatzhalter 2"/>
          <p:cNvSpPr>
            <a:spLocks noGrp="1"/>
          </p:cNvSpPr>
          <p:nvPr>
            <p:ph type="sldNum" sz="quarter" idx="12"/>
          </p:nvPr>
        </p:nvSpPr>
        <p:spPr/>
        <p:txBody>
          <a:bodyPr/>
          <a:lstStyle/>
          <a:p>
            <a:fld id="{F682566F-4C68-4BD4-9D46-C488337FEB0D}" type="slidenum">
              <a:rPr lang="de-DE" smtClean="0"/>
              <a:t>5</a:t>
            </a:fld>
            <a:endParaRPr lang="de-DE"/>
          </a:p>
        </p:txBody>
      </p:sp>
      <p:sp>
        <p:nvSpPr>
          <p:cNvPr id="6" name="Abgerundetes Rechteck 5"/>
          <p:cNvSpPr/>
          <p:nvPr/>
        </p:nvSpPr>
        <p:spPr>
          <a:xfrm>
            <a:off x="251520" y="2996952"/>
            <a:ext cx="8640960" cy="1296144"/>
          </a:xfrm>
          <a:prstGeom prst="round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113378365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ußzeilenplatzhalter 4"/>
          <p:cNvSpPr txBox="1">
            <a:spLocks noGrp="1"/>
          </p:cNvSpPr>
          <p:nvPr/>
        </p:nvSpPr>
        <p:spPr>
          <a:xfrm>
            <a:off x="3124200" y="6356350"/>
            <a:ext cx="2895600" cy="365125"/>
          </a:xfrm>
          <a:prstGeom prst="rect">
            <a:avLst/>
          </a:prstGeom>
          <a:noFill/>
        </p:spPr>
        <p:txBody>
          <a:bodyPr anchor="ctr"/>
          <a:lstStyle/>
          <a:p>
            <a:pPr algn="ctr">
              <a:defRPr/>
            </a:pPr>
            <a:endParaRPr lang="de-DE" sz="1200">
              <a:solidFill>
                <a:prstClr val="black">
                  <a:tint val="75000"/>
                </a:prstClr>
              </a:solidFill>
            </a:endParaRPr>
          </a:p>
        </p:txBody>
      </p:sp>
      <p:pic>
        <p:nvPicPr>
          <p:cNvPr id="8" name="Grafik 7"/>
          <p:cNvPicPr>
            <a:picLocks noChangeAspect="1"/>
          </p:cNvPicPr>
          <p:nvPr/>
        </p:nvPicPr>
        <p:blipFill>
          <a:blip r:embed="rId3"/>
          <a:stretch>
            <a:fillRect/>
          </a:stretch>
        </p:blipFill>
        <p:spPr>
          <a:xfrm>
            <a:off x="2555776" y="1412776"/>
            <a:ext cx="4040088" cy="2997228"/>
          </a:xfrm>
          <a:prstGeom prst="rect">
            <a:avLst/>
          </a:prstGeom>
        </p:spPr>
      </p:pic>
      <p:sp>
        <p:nvSpPr>
          <p:cNvPr id="2" name="Foliennummernplatzhalter 1"/>
          <p:cNvSpPr>
            <a:spLocks noGrp="1"/>
          </p:cNvSpPr>
          <p:nvPr>
            <p:ph type="sldNum" sz="quarter" idx="12"/>
          </p:nvPr>
        </p:nvSpPr>
        <p:spPr/>
        <p:txBody>
          <a:bodyPr/>
          <a:lstStyle/>
          <a:p>
            <a:fld id="{2C048354-7ADF-4C81-8325-7737D518EDEB}" type="slidenum">
              <a:rPr lang="de-DE" smtClean="0"/>
              <a:t>6</a:t>
            </a:fld>
            <a:endParaRPr lang="de-DE"/>
          </a:p>
        </p:txBody>
      </p:sp>
      <p:sp>
        <p:nvSpPr>
          <p:cNvPr id="6" name="Textfeld 5"/>
          <p:cNvSpPr txBox="1"/>
          <p:nvPr/>
        </p:nvSpPr>
        <p:spPr>
          <a:xfrm>
            <a:off x="539552" y="4653136"/>
            <a:ext cx="8352928" cy="1131848"/>
          </a:xfrm>
          <a:prstGeom prst="rect">
            <a:avLst/>
          </a:prstGeom>
          <a:noFill/>
        </p:spPr>
        <p:txBody>
          <a:bodyPr wrap="square" rtlCol="0">
            <a:spAutoFit/>
          </a:bodyPr>
          <a:lstStyle/>
          <a:p>
            <a:pPr algn="ctr">
              <a:lnSpc>
                <a:spcPct val="150000"/>
              </a:lnSpc>
            </a:pPr>
            <a:r>
              <a:rPr lang="de-DE" sz="2400" b="1" dirty="0" smtClean="0"/>
              <a:t>… sich gemeinsam über Ziele und Methoden der Bildung und Erziehung verständigen…</a:t>
            </a:r>
          </a:p>
        </p:txBody>
      </p:sp>
    </p:spTree>
    <p:extLst>
      <p:ext uri="{BB962C8B-B14F-4D97-AF65-F5344CB8AC3E}">
        <p14:creationId xmlns:p14="http://schemas.microsoft.com/office/powerpoint/2010/main" val="35319088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ußzeilenplatzhalter 4"/>
          <p:cNvSpPr txBox="1">
            <a:spLocks noGrp="1"/>
          </p:cNvSpPr>
          <p:nvPr/>
        </p:nvSpPr>
        <p:spPr>
          <a:xfrm>
            <a:off x="3124200" y="6356350"/>
            <a:ext cx="2895600" cy="365125"/>
          </a:xfrm>
          <a:prstGeom prst="rect">
            <a:avLst/>
          </a:prstGeom>
          <a:noFill/>
        </p:spPr>
        <p:txBody>
          <a:bodyPr anchor="ctr"/>
          <a:lstStyle/>
          <a:p>
            <a:pPr algn="ctr">
              <a:defRPr/>
            </a:pPr>
            <a:endParaRPr lang="de-DE" sz="1200">
              <a:solidFill>
                <a:prstClr val="black">
                  <a:tint val="75000"/>
                </a:prstClr>
              </a:solidFill>
            </a:endParaRPr>
          </a:p>
        </p:txBody>
      </p:sp>
      <p:sp>
        <p:nvSpPr>
          <p:cNvPr id="2" name="Textfeld 1"/>
          <p:cNvSpPr txBox="1"/>
          <p:nvPr/>
        </p:nvSpPr>
        <p:spPr>
          <a:xfrm>
            <a:off x="611560" y="2510901"/>
            <a:ext cx="8098995" cy="1131848"/>
          </a:xfrm>
          <a:prstGeom prst="rect">
            <a:avLst/>
          </a:prstGeom>
          <a:noFill/>
        </p:spPr>
        <p:txBody>
          <a:bodyPr wrap="square" rtlCol="0">
            <a:spAutoFit/>
          </a:bodyPr>
          <a:lstStyle/>
          <a:p>
            <a:pPr algn="ctr">
              <a:lnSpc>
                <a:spcPct val="150000"/>
              </a:lnSpc>
            </a:pPr>
            <a:r>
              <a:rPr lang="de-DE" sz="2400" b="1" dirty="0" smtClean="0"/>
              <a:t>…sich auch über Vorstellungen und Erwartungen </a:t>
            </a:r>
            <a:r>
              <a:rPr lang="de-DE" sz="2400" b="1" dirty="0"/>
              <a:t>von „guter Schule</a:t>
            </a:r>
            <a:r>
              <a:rPr lang="de-DE" sz="2400" b="1" dirty="0" smtClean="0"/>
              <a:t>“ zu verständigen…</a:t>
            </a:r>
            <a:endParaRPr lang="de-DE" sz="2400" b="1" dirty="0"/>
          </a:p>
        </p:txBody>
      </p:sp>
      <p:sp>
        <p:nvSpPr>
          <p:cNvPr id="7" name="Textfeld 6"/>
          <p:cNvSpPr txBox="1"/>
          <p:nvPr/>
        </p:nvSpPr>
        <p:spPr>
          <a:xfrm>
            <a:off x="1098526" y="4293096"/>
            <a:ext cx="7416824" cy="1200329"/>
          </a:xfrm>
          <a:prstGeom prst="rect">
            <a:avLst/>
          </a:prstGeom>
          <a:noFill/>
        </p:spPr>
        <p:txBody>
          <a:bodyPr wrap="square" rtlCol="0">
            <a:spAutoFit/>
          </a:bodyPr>
          <a:lstStyle/>
          <a:p>
            <a:pPr algn="ctr">
              <a:lnSpc>
                <a:spcPct val="150000"/>
              </a:lnSpc>
            </a:pPr>
            <a:r>
              <a:rPr lang="de-DE" sz="2400" b="1" dirty="0"/>
              <a:t>A</a:t>
            </a:r>
            <a:r>
              <a:rPr lang="de-DE" sz="2400" b="1" dirty="0" smtClean="0"/>
              <a:t>ber was verbirgt sich hinter dem Begriff </a:t>
            </a:r>
            <a:r>
              <a:rPr lang="de-DE" sz="2400" b="1" dirty="0"/>
              <a:t>von „guter </a:t>
            </a:r>
            <a:r>
              <a:rPr lang="de-DE" sz="2400" b="1" dirty="0" smtClean="0"/>
              <a:t>Schule“? Was macht „gute Schule“ aus?</a:t>
            </a:r>
            <a:endParaRPr lang="de-DE" sz="2400" b="1" dirty="0"/>
          </a:p>
        </p:txBody>
      </p:sp>
      <p:sp>
        <p:nvSpPr>
          <p:cNvPr id="3" name="Foliennummernplatzhalter 2"/>
          <p:cNvSpPr>
            <a:spLocks noGrp="1"/>
          </p:cNvSpPr>
          <p:nvPr>
            <p:ph type="sldNum" sz="quarter" idx="12"/>
          </p:nvPr>
        </p:nvSpPr>
        <p:spPr/>
        <p:txBody>
          <a:bodyPr/>
          <a:lstStyle/>
          <a:p>
            <a:fld id="{2C048354-7ADF-4C81-8325-7737D518EDEB}" type="slidenum">
              <a:rPr lang="de-DE" smtClean="0"/>
              <a:t>7</a:t>
            </a:fld>
            <a:endParaRPr lang="de-DE"/>
          </a:p>
        </p:txBody>
      </p:sp>
      <p:sp>
        <p:nvSpPr>
          <p:cNvPr id="6" name="Textfeld 5"/>
          <p:cNvSpPr txBox="1"/>
          <p:nvPr/>
        </p:nvSpPr>
        <p:spPr>
          <a:xfrm>
            <a:off x="2988201" y="1584097"/>
            <a:ext cx="3031599" cy="646331"/>
          </a:xfrm>
          <a:prstGeom prst="rect">
            <a:avLst/>
          </a:prstGeom>
          <a:noFill/>
        </p:spPr>
        <p:txBody>
          <a:bodyPr wrap="none" rtlCol="0">
            <a:spAutoFit/>
          </a:bodyPr>
          <a:lstStyle/>
          <a:p>
            <a:r>
              <a:rPr lang="de-DE" sz="3600" b="1" dirty="0" smtClean="0"/>
              <a:t>…bedeutet…</a:t>
            </a:r>
            <a:endParaRPr lang="de-DE" sz="3600" b="1" dirty="0"/>
          </a:p>
        </p:txBody>
      </p:sp>
    </p:spTree>
    <p:extLst>
      <p:ext uri="{BB962C8B-B14F-4D97-AF65-F5344CB8AC3E}">
        <p14:creationId xmlns:p14="http://schemas.microsoft.com/office/powerpoint/2010/main" val="100016836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7"/>
                                        </p:tgtEl>
                                        <p:attrNameLst>
                                          <p:attrName>style.visibility</p:attrName>
                                        </p:attrNameLst>
                                      </p:cBhvr>
                                      <p:to>
                                        <p:strVal val="visible"/>
                                      </p:to>
                                    </p:set>
                                    <p:anim calcmode="lin" valueType="num">
                                      <p:cBhvr additive="base">
                                        <p:cTn id="13" dur="500" fill="hold"/>
                                        <p:tgtEl>
                                          <p:spTgt spid="7"/>
                                        </p:tgtEl>
                                        <p:attrNameLst>
                                          <p:attrName>ppt_x</p:attrName>
                                        </p:attrNameLst>
                                      </p:cBhvr>
                                      <p:tavLst>
                                        <p:tav tm="0">
                                          <p:val>
                                            <p:strVal val="#ppt_x"/>
                                          </p:val>
                                        </p:tav>
                                        <p:tav tm="100000">
                                          <p:val>
                                            <p:strVal val="#ppt_x"/>
                                          </p:val>
                                        </p:tav>
                                      </p:tavLst>
                                    </p:anim>
                                    <p:anim calcmode="lin" valueType="num">
                                      <p:cBhvr additive="base">
                                        <p:cTn id="14"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7"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Wolkenförmige Legende 2"/>
          <p:cNvSpPr/>
          <p:nvPr/>
        </p:nvSpPr>
        <p:spPr>
          <a:xfrm>
            <a:off x="755576" y="3933056"/>
            <a:ext cx="3096344" cy="1440160"/>
          </a:xfrm>
          <a:prstGeom prst="cloudCallout">
            <a:avLst/>
          </a:prstGeom>
        </p:spPr>
        <p:style>
          <a:lnRef idx="0">
            <a:schemeClr val="accent5"/>
          </a:lnRef>
          <a:fillRef idx="3">
            <a:schemeClr val="accent5"/>
          </a:fillRef>
          <a:effectRef idx="3">
            <a:schemeClr val="accent5"/>
          </a:effectRef>
          <a:fontRef idx="minor">
            <a:schemeClr val="lt1"/>
          </a:fontRef>
        </p:style>
        <p:txBody>
          <a:bodyPr rtlCol="0" anchor="ctr"/>
          <a:lstStyle/>
          <a:p>
            <a:pPr algn="ctr"/>
            <a:r>
              <a:rPr lang="de-DE" b="1" dirty="0"/>
              <a:t>„Gute Schule</a:t>
            </a:r>
            <a:r>
              <a:rPr lang="de-DE" b="1" dirty="0" smtClean="0"/>
              <a:t>“ </a:t>
            </a:r>
          </a:p>
          <a:p>
            <a:pPr algn="ctr"/>
            <a:r>
              <a:rPr lang="de-DE" b="1" dirty="0" smtClean="0"/>
              <a:t>ist für mich…</a:t>
            </a:r>
            <a:endParaRPr lang="de-DE" b="1" dirty="0"/>
          </a:p>
        </p:txBody>
      </p:sp>
      <p:sp>
        <p:nvSpPr>
          <p:cNvPr id="9" name="Wolkenförmige Legende 8"/>
          <p:cNvSpPr/>
          <p:nvPr/>
        </p:nvSpPr>
        <p:spPr>
          <a:xfrm>
            <a:off x="5508104" y="2977843"/>
            <a:ext cx="3096344" cy="1440160"/>
          </a:xfrm>
          <a:prstGeom prst="cloudCallout">
            <a:avLst/>
          </a:prstGeom>
        </p:spPr>
        <p:style>
          <a:lnRef idx="0">
            <a:schemeClr val="accent5"/>
          </a:lnRef>
          <a:fillRef idx="3">
            <a:schemeClr val="accent5"/>
          </a:fillRef>
          <a:effectRef idx="3">
            <a:schemeClr val="accent5"/>
          </a:effectRef>
          <a:fontRef idx="minor">
            <a:schemeClr val="lt1"/>
          </a:fontRef>
        </p:style>
        <p:txBody>
          <a:bodyPr rtlCol="0" anchor="ctr"/>
          <a:lstStyle/>
          <a:p>
            <a:pPr algn="ctr"/>
            <a:r>
              <a:rPr lang="de-DE" b="1" dirty="0"/>
              <a:t>„Gute Schule</a:t>
            </a:r>
            <a:r>
              <a:rPr lang="de-DE" b="1" dirty="0" smtClean="0"/>
              <a:t>“ </a:t>
            </a:r>
          </a:p>
          <a:p>
            <a:pPr algn="ctr"/>
            <a:r>
              <a:rPr lang="de-DE" b="1" dirty="0" smtClean="0"/>
              <a:t>braucht…</a:t>
            </a:r>
            <a:endParaRPr lang="de-DE" b="1" dirty="0"/>
          </a:p>
        </p:txBody>
      </p:sp>
      <p:sp>
        <p:nvSpPr>
          <p:cNvPr id="10" name="Wolkenförmige Legende 9"/>
          <p:cNvSpPr/>
          <p:nvPr/>
        </p:nvSpPr>
        <p:spPr>
          <a:xfrm>
            <a:off x="2411760" y="1844824"/>
            <a:ext cx="3096344" cy="1440160"/>
          </a:xfrm>
          <a:prstGeom prst="cloudCallout">
            <a:avLst/>
          </a:prstGeom>
        </p:spPr>
        <p:style>
          <a:lnRef idx="0">
            <a:schemeClr val="accent5"/>
          </a:lnRef>
          <a:fillRef idx="3">
            <a:schemeClr val="accent5"/>
          </a:fillRef>
          <a:effectRef idx="3">
            <a:schemeClr val="accent5"/>
          </a:effectRef>
          <a:fontRef idx="minor">
            <a:schemeClr val="lt1"/>
          </a:fontRef>
        </p:style>
        <p:txBody>
          <a:bodyPr rtlCol="0" anchor="ctr"/>
          <a:lstStyle/>
          <a:p>
            <a:pPr algn="ctr"/>
            <a:r>
              <a:rPr lang="de-DE" b="1" dirty="0"/>
              <a:t>„Gute Schule</a:t>
            </a:r>
            <a:r>
              <a:rPr lang="de-DE" b="1" dirty="0" smtClean="0"/>
              <a:t>“ </a:t>
            </a:r>
          </a:p>
          <a:p>
            <a:pPr algn="ctr"/>
            <a:r>
              <a:rPr lang="de-DE" b="1" dirty="0"/>
              <a:t>e</a:t>
            </a:r>
            <a:r>
              <a:rPr lang="de-DE" b="1" dirty="0" smtClean="0"/>
              <a:t>rkenne ich an…</a:t>
            </a:r>
            <a:endParaRPr lang="de-DE" b="1" dirty="0"/>
          </a:p>
        </p:txBody>
      </p:sp>
      <p:sp>
        <p:nvSpPr>
          <p:cNvPr id="2" name="Foliennummernplatzhalter 1"/>
          <p:cNvSpPr>
            <a:spLocks noGrp="1"/>
          </p:cNvSpPr>
          <p:nvPr>
            <p:ph type="sldNum" sz="quarter" idx="12"/>
          </p:nvPr>
        </p:nvSpPr>
        <p:spPr/>
        <p:txBody>
          <a:bodyPr/>
          <a:lstStyle/>
          <a:p>
            <a:fld id="{2C048354-7ADF-4C81-8325-7737D518EDEB}" type="slidenum">
              <a:rPr lang="de-DE" smtClean="0"/>
              <a:t>8</a:t>
            </a:fld>
            <a:endParaRPr lang="de-DE"/>
          </a:p>
        </p:txBody>
      </p:sp>
    </p:spTree>
    <p:extLst>
      <p:ext uri="{BB962C8B-B14F-4D97-AF65-F5344CB8AC3E}">
        <p14:creationId xmlns:p14="http://schemas.microsoft.com/office/powerpoint/2010/main" val="26579213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Effect transition="in" filter="fade">
                                      <p:cBhvr>
                                        <p:cTn id="9" dur="500"/>
                                        <p:tgtEl>
                                          <p:spTgt spid="3"/>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10"/>
                                        </p:tgtEl>
                                        <p:attrNameLst>
                                          <p:attrName>style.visibility</p:attrName>
                                        </p:attrNameLst>
                                      </p:cBhvr>
                                      <p:to>
                                        <p:strVal val="visible"/>
                                      </p:to>
                                    </p:set>
                                    <p:anim calcmode="lin" valueType="num">
                                      <p:cBhvr>
                                        <p:cTn id="14" dur="500" fill="hold"/>
                                        <p:tgtEl>
                                          <p:spTgt spid="10"/>
                                        </p:tgtEl>
                                        <p:attrNameLst>
                                          <p:attrName>ppt_w</p:attrName>
                                        </p:attrNameLst>
                                      </p:cBhvr>
                                      <p:tavLst>
                                        <p:tav tm="0">
                                          <p:val>
                                            <p:fltVal val="0"/>
                                          </p:val>
                                        </p:tav>
                                        <p:tav tm="100000">
                                          <p:val>
                                            <p:strVal val="#ppt_w"/>
                                          </p:val>
                                        </p:tav>
                                      </p:tavLst>
                                    </p:anim>
                                    <p:anim calcmode="lin" valueType="num">
                                      <p:cBhvr>
                                        <p:cTn id="15" dur="500" fill="hold"/>
                                        <p:tgtEl>
                                          <p:spTgt spid="10"/>
                                        </p:tgtEl>
                                        <p:attrNameLst>
                                          <p:attrName>ppt_h</p:attrName>
                                        </p:attrNameLst>
                                      </p:cBhvr>
                                      <p:tavLst>
                                        <p:tav tm="0">
                                          <p:val>
                                            <p:fltVal val="0"/>
                                          </p:val>
                                        </p:tav>
                                        <p:tav tm="100000">
                                          <p:val>
                                            <p:strVal val="#ppt_h"/>
                                          </p:val>
                                        </p:tav>
                                      </p:tavLst>
                                    </p:anim>
                                    <p:animEffect transition="in" filter="fade">
                                      <p:cBhvr>
                                        <p:cTn id="16" dur="500"/>
                                        <p:tgtEl>
                                          <p:spTgt spid="10"/>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grpId="0" nodeType="clickEffect">
                                  <p:stCondLst>
                                    <p:cond delay="0"/>
                                  </p:stCondLst>
                                  <p:childTnLst>
                                    <p:set>
                                      <p:cBhvr>
                                        <p:cTn id="20" dur="1" fill="hold">
                                          <p:stCondLst>
                                            <p:cond delay="0"/>
                                          </p:stCondLst>
                                        </p:cTn>
                                        <p:tgtEl>
                                          <p:spTgt spid="9"/>
                                        </p:tgtEl>
                                        <p:attrNameLst>
                                          <p:attrName>style.visibility</p:attrName>
                                        </p:attrNameLst>
                                      </p:cBhvr>
                                      <p:to>
                                        <p:strVal val="visible"/>
                                      </p:to>
                                    </p:set>
                                    <p:anim calcmode="lin" valueType="num">
                                      <p:cBhvr>
                                        <p:cTn id="21" dur="500" fill="hold"/>
                                        <p:tgtEl>
                                          <p:spTgt spid="9"/>
                                        </p:tgtEl>
                                        <p:attrNameLst>
                                          <p:attrName>ppt_w</p:attrName>
                                        </p:attrNameLst>
                                      </p:cBhvr>
                                      <p:tavLst>
                                        <p:tav tm="0">
                                          <p:val>
                                            <p:fltVal val="0"/>
                                          </p:val>
                                        </p:tav>
                                        <p:tav tm="100000">
                                          <p:val>
                                            <p:strVal val="#ppt_w"/>
                                          </p:val>
                                        </p:tav>
                                      </p:tavLst>
                                    </p:anim>
                                    <p:anim calcmode="lin" valueType="num">
                                      <p:cBhvr>
                                        <p:cTn id="22" dur="500" fill="hold"/>
                                        <p:tgtEl>
                                          <p:spTgt spid="9"/>
                                        </p:tgtEl>
                                        <p:attrNameLst>
                                          <p:attrName>ppt_h</p:attrName>
                                        </p:attrNameLst>
                                      </p:cBhvr>
                                      <p:tavLst>
                                        <p:tav tm="0">
                                          <p:val>
                                            <p:fltVal val="0"/>
                                          </p:val>
                                        </p:tav>
                                        <p:tav tm="100000">
                                          <p:val>
                                            <p:strVal val="#ppt_h"/>
                                          </p:val>
                                        </p:tav>
                                      </p:tavLst>
                                    </p:anim>
                                    <p:animEffect transition="in" filter="fade">
                                      <p:cBhvr>
                                        <p:cTn id="23"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9" grpId="0" animBg="1"/>
      <p:bldP spid="10"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ußzeilenplatzhalter 4"/>
          <p:cNvSpPr txBox="1">
            <a:spLocks noGrp="1"/>
          </p:cNvSpPr>
          <p:nvPr/>
        </p:nvSpPr>
        <p:spPr>
          <a:xfrm>
            <a:off x="3124200" y="6356350"/>
            <a:ext cx="2895600" cy="365125"/>
          </a:xfrm>
          <a:prstGeom prst="rect">
            <a:avLst/>
          </a:prstGeom>
          <a:noFill/>
        </p:spPr>
        <p:txBody>
          <a:bodyPr anchor="ctr"/>
          <a:lstStyle/>
          <a:p>
            <a:pPr algn="ctr">
              <a:defRPr/>
            </a:pPr>
            <a:endParaRPr lang="de-DE" sz="1200">
              <a:solidFill>
                <a:prstClr val="black">
                  <a:tint val="75000"/>
                </a:prstClr>
              </a:solidFill>
            </a:endParaRPr>
          </a:p>
        </p:txBody>
      </p:sp>
      <p:sp>
        <p:nvSpPr>
          <p:cNvPr id="6" name="Textfeld 5"/>
          <p:cNvSpPr txBox="1"/>
          <p:nvPr/>
        </p:nvSpPr>
        <p:spPr>
          <a:xfrm>
            <a:off x="251520" y="1556792"/>
            <a:ext cx="8496944" cy="4385816"/>
          </a:xfrm>
          <a:prstGeom prst="rect">
            <a:avLst/>
          </a:prstGeom>
          <a:noFill/>
        </p:spPr>
        <p:txBody>
          <a:bodyPr wrap="square" rtlCol="0">
            <a:spAutoFit/>
          </a:bodyPr>
          <a:lstStyle/>
          <a:p>
            <a:pPr marL="457200" indent="-457200">
              <a:lnSpc>
                <a:spcPct val="150000"/>
              </a:lnSpc>
              <a:buFont typeface="Wingdings" panose="05000000000000000000" pitchFamily="2" charset="2"/>
              <a:buChar char="Ø"/>
            </a:pPr>
            <a:r>
              <a:rPr lang="de-DE" sz="2400" dirty="0" smtClean="0"/>
              <a:t>Es gibt eine Vielfalt </a:t>
            </a:r>
            <a:r>
              <a:rPr lang="de-DE" sz="2400" dirty="0"/>
              <a:t>von Erwartungen an Schule und </a:t>
            </a:r>
            <a:r>
              <a:rPr lang="de-DE" sz="2400" dirty="0" smtClean="0"/>
              <a:t>Vorstellungen über Schule. </a:t>
            </a:r>
          </a:p>
          <a:p>
            <a:pPr marL="457200" indent="-457200">
              <a:lnSpc>
                <a:spcPct val="150000"/>
              </a:lnSpc>
              <a:buFont typeface="Wingdings" panose="05000000000000000000" pitchFamily="2" charset="2"/>
              <a:buChar char="Ø"/>
            </a:pPr>
            <a:r>
              <a:rPr lang="de-DE" sz="2400" dirty="0" smtClean="0"/>
              <a:t>Der Begriff „gute Schule“ oder </a:t>
            </a:r>
            <a:r>
              <a:rPr lang="de-DE" sz="2400" b="1" dirty="0" smtClean="0"/>
              <a:t>die Frage nach der Qualität von Schule</a:t>
            </a:r>
            <a:r>
              <a:rPr lang="de-DE" sz="2400" dirty="0" smtClean="0"/>
              <a:t> </a:t>
            </a:r>
            <a:r>
              <a:rPr lang="de-DE" sz="2400" dirty="0"/>
              <a:t>lässt sich nicht in einfache Definitionen </a:t>
            </a:r>
            <a:r>
              <a:rPr lang="de-DE" sz="2400" dirty="0" smtClean="0"/>
              <a:t>fassen.</a:t>
            </a:r>
          </a:p>
          <a:p>
            <a:pPr marL="457200" indent="-457200">
              <a:lnSpc>
                <a:spcPct val="150000"/>
              </a:lnSpc>
              <a:buFont typeface="Wingdings" panose="05000000000000000000" pitchFamily="2" charset="2"/>
              <a:buChar char="Ø"/>
            </a:pPr>
            <a:r>
              <a:rPr lang="de-DE" sz="2400" dirty="0" smtClean="0"/>
              <a:t>Umso wichtiger ist es daher, sich darüber </a:t>
            </a:r>
            <a:r>
              <a:rPr lang="de-DE" sz="2400" dirty="0"/>
              <a:t>zu verständigen, was </a:t>
            </a:r>
            <a:r>
              <a:rPr lang="de-DE" sz="2400" dirty="0" smtClean="0"/>
              <a:t>darunter </a:t>
            </a:r>
            <a:r>
              <a:rPr lang="de-DE" sz="2400" dirty="0"/>
              <a:t>verstanden wird.</a:t>
            </a:r>
          </a:p>
          <a:p>
            <a:pPr marL="2286000" lvl="4" indent="-457200">
              <a:lnSpc>
                <a:spcPct val="150000"/>
              </a:lnSpc>
              <a:buFont typeface="Wingdings" panose="05000000000000000000" pitchFamily="2" charset="2"/>
              <a:buChar char="Ø"/>
            </a:pPr>
            <a:endParaRPr lang="de-DE" dirty="0"/>
          </a:p>
        </p:txBody>
      </p:sp>
      <p:sp>
        <p:nvSpPr>
          <p:cNvPr id="3" name="Foliennummernplatzhalter 2"/>
          <p:cNvSpPr>
            <a:spLocks noGrp="1"/>
          </p:cNvSpPr>
          <p:nvPr>
            <p:ph type="sldNum" sz="quarter" idx="12"/>
          </p:nvPr>
        </p:nvSpPr>
        <p:spPr/>
        <p:txBody>
          <a:bodyPr/>
          <a:lstStyle/>
          <a:p>
            <a:fld id="{2C048354-7ADF-4C81-8325-7737D518EDEB}" type="slidenum">
              <a:rPr lang="de-DE" smtClean="0"/>
              <a:t>9</a:t>
            </a:fld>
            <a:endParaRPr lang="de-DE"/>
          </a:p>
        </p:txBody>
      </p:sp>
    </p:spTree>
    <p:extLst>
      <p:ext uri="{BB962C8B-B14F-4D97-AF65-F5344CB8AC3E}">
        <p14:creationId xmlns:p14="http://schemas.microsoft.com/office/powerpoint/2010/main" val="225550331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theme/theme1.xml><?xml version="1.0" encoding="utf-8"?>
<a:theme xmlns:a="http://schemas.openxmlformats.org/drawingml/2006/main" name="Benutzerdefiniertes Desig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Larissa">
  <a:themeElements>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Larissa">
  <a:themeElements>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1804</Words>
  <Application>Microsoft Office PowerPoint</Application>
  <PresentationFormat>Bildschirmpräsentation (4:3)</PresentationFormat>
  <Paragraphs>225</Paragraphs>
  <Slides>30</Slides>
  <Notes>30</Notes>
  <HiddenSlides>1</HiddenSlides>
  <MMClips>0</MMClips>
  <ScaleCrop>false</ScaleCrop>
  <HeadingPairs>
    <vt:vector size="6" baseType="variant">
      <vt:variant>
        <vt:lpstr>Verwendete Schriftarten</vt:lpstr>
      </vt:variant>
      <vt:variant>
        <vt:i4>8</vt:i4>
      </vt:variant>
      <vt:variant>
        <vt:lpstr>Design</vt:lpstr>
      </vt:variant>
      <vt:variant>
        <vt:i4>1</vt:i4>
      </vt:variant>
      <vt:variant>
        <vt:lpstr>Folientitel</vt:lpstr>
      </vt:variant>
      <vt:variant>
        <vt:i4>30</vt:i4>
      </vt:variant>
    </vt:vector>
  </HeadingPairs>
  <TitlesOfParts>
    <vt:vector size="39" baseType="lpstr">
      <vt:lpstr>Arial</vt:lpstr>
      <vt:lpstr>Calibri</vt:lpstr>
      <vt:lpstr>Calibri Light</vt:lpstr>
      <vt:lpstr>DejaVu Sans</vt:lpstr>
      <vt:lpstr>Times New Roman</vt:lpstr>
      <vt:lpstr>Veranda</vt:lpstr>
      <vt:lpstr>Verdana</vt:lpstr>
      <vt:lpstr>Wingdings</vt:lpstr>
      <vt:lpstr>Benutzerdefiniertes Design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vector>
  </TitlesOfParts>
  <Company>MSW NRW</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PowerPoint-Präsentation</dc:title>
  <dc:creator>MSW</dc:creator>
  <cp:lastModifiedBy>Schroeder, Dorit</cp:lastModifiedBy>
  <cp:revision>1313</cp:revision>
  <cp:lastPrinted>2021-05-17T09:08:18Z</cp:lastPrinted>
  <dcterms:created xsi:type="dcterms:W3CDTF">2013-12-02T12:05:58Z</dcterms:created>
  <dcterms:modified xsi:type="dcterms:W3CDTF">2024-05-03T13:33:16Z</dcterms:modified>
</cp:coreProperties>
</file>