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546" r:id="rId2"/>
    <p:sldId id="479" r:id="rId3"/>
    <p:sldId id="552" r:id="rId4"/>
    <p:sldId id="572" r:id="rId5"/>
    <p:sldId id="399" r:id="rId6"/>
    <p:sldId id="573" r:id="rId7"/>
    <p:sldId id="502" r:id="rId8"/>
    <p:sldId id="574" r:id="rId9"/>
    <p:sldId id="504" r:id="rId10"/>
    <p:sldId id="382" r:id="rId11"/>
    <p:sldId id="481" r:id="rId12"/>
    <p:sldId id="482" r:id="rId13"/>
    <p:sldId id="483" r:id="rId14"/>
    <p:sldId id="484" r:id="rId15"/>
    <p:sldId id="522" r:id="rId16"/>
    <p:sldId id="513" r:id="rId17"/>
    <p:sldId id="525" r:id="rId18"/>
    <p:sldId id="575" r:id="rId19"/>
    <p:sldId id="566" r:id="rId20"/>
    <p:sldId id="567" r:id="rId21"/>
    <p:sldId id="568" r:id="rId22"/>
    <p:sldId id="576" r:id="rId23"/>
    <p:sldId id="496" r:id="rId24"/>
    <p:sldId id="497" r:id="rId25"/>
    <p:sldId id="499" r:id="rId26"/>
    <p:sldId id="577" r:id="rId27"/>
    <p:sldId id="321" r:id="rId28"/>
    <p:sldId id="557" r:id="rId29"/>
    <p:sldId id="571" r:id="rId30"/>
    <p:sldId id="559" r:id="rId31"/>
    <p:sldId id="579" r:id="rId32"/>
    <p:sldId id="560" r:id="rId33"/>
    <p:sldId id="581" r:id="rId34"/>
    <p:sldId id="561" r:id="rId35"/>
    <p:sldId id="583" r:id="rId36"/>
    <p:sldId id="584" r:id="rId37"/>
    <p:sldId id="585" r:id="rId38"/>
    <p:sldId id="582" r:id="rId39"/>
    <p:sldId id="562" r:id="rId40"/>
    <p:sldId id="564" r:id="rId41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1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0000FF"/>
    <a:srgbClr val="DA8F0B"/>
    <a:srgbClr val="FF9900"/>
    <a:srgbClr val="D0D8E8"/>
    <a:srgbClr val="3399FF"/>
    <a:srgbClr val="DB820B"/>
    <a:srgbClr val="CC3300"/>
    <a:srgbClr val="D6E9D8"/>
    <a:srgbClr val="EFE0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87" autoAdjust="0"/>
    <p:restoredTop sz="78995" autoAdjust="0"/>
  </p:normalViewPr>
  <p:slideViewPr>
    <p:cSldViewPr showGuides="1">
      <p:cViewPr varScale="1">
        <p:scale>
          <a:sx n="53" d="100"/>
          <a:sy n="53" d="100"/>
        </p:scale>
        <p:origin x="130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19056"/>
    </p:cViewPr>
  </p:sorterViewPr>
  <p:notesViewPr>
    <p:cSldViewPr>
      <p:cViewPr varScale="1">
        <p:scale>
          <a:sx n="77" d="100"/>
          <a:sy n="77" d="100"/>
        </p:scale>
        <p:origin x="3360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A70FFBEA-A2C0-40B2-981A-40B6EF9D1A81}" type="datetimeFigureOut">
              <a:rPr lang="de-DE" smtClean="0"/>
              <a:t>22.06.2022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27EA4A06-14A4-470D-AC98-D77B8E7356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3357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985472B4-A8F5-4AAC-8AF9-E73AECEF49A5}" type="datetimeFigureOut">
              <a:rPr lang="de-DE" smtClean="0"/>
              <a:t>22.06.2022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91EBFD06-840E-465F-BEE3-A3A19D45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2898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0730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e-DE" baseline="0" dirty="0"/>
              <a:t>In Bezug auf CAS der Hinweis, dass keine Taschenrechner angeschafft werden sollen, sondern stattdessen eine CAS-Software phasenweise im Unterricht genutzt werden soll.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8768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87686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87686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87686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87686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91121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35084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22549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BFD06-840E-465F-BEE3-A3A19D45DCF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45167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3880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06289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40689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5415" indent="-165415">
              <a:buFont typeface="Arial" panose="020B0604020202020204" pitchFamily="34" charset="0"/>
              <a:buChar char="•"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51953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BFD06-840E-465F-BEE3-A3A19D45DCF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324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12175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165415" indent="-165415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12175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165415" indent="-165415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12175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BFD06-840E-465F-BEE3-A3A19D45DCF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izenplatzhalter 2">
            <a:extLst>
              <a:ext uri="{FF2B5EF4-FFF2-40B4-BE49-F238E27FC236}">
                <a16:creationId xmlns:a16="http://schemas.microsoft.com/office/drawing/2014/main" id="{7969DFE6-10F0-44A8-A7B0-82E0C92CC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r>
              <a:rPr lang="de-DE" dirty="0"/>
              <a:t>Siehe SILP</a:t>
            </a:r>
          </a:p>
        </p:txBody>
      </p:sp>
    </p:spTree>
    <p:extLst>
      <p:ext uri="{BB962C8B-B14F-4D97-AF65-F5344CB8AC3E}">
        <p14:creationId xmlns:p14="http://schemas.microsoft.com/office/powerpoint/2010/main" val="8731198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08441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31560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2554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71073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504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BFD06-840E-465F-BEE3-A3A19D45DCF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08213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909717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BFD06-840E-465F-BEE3-A3A19D45DCF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09807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719499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BFD06-840E-465F-BEE3-A3A19D45DCF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44420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de-DE" b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688330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02BCD-0F72-4190-9178-CDA2A15354A7}" type="slidenum">
              <a:rPr lang="de-DE" smtClean="0">
                <a:solidFill>
                  <a:prstClr val="black"/>
                </a:solidFill>
              </a:rPr>
              <a:pPr/>
              <a:t>40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370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BFD06-840E-465F-BEE3-A3A19D45DCF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8894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86635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BFD06-840E-465F-BEE3-A3A19D45DCF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47921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46762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BFD06-840E-465F-BEE3-A3A19D45DCF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81355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1464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Implementationsveranstaltung zur Einführung der Kernlehrpläne Gymnasium SI I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((Bitte BR spezifische Kontaktinformationen  einfügen!))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4601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700808"/>
            <a:ext cx="8229600" cy="4248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Implementationsveranstaltung zur Einführung der Kernlehrpläne Gymnasium SI I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((Bitte BR spezifische Kontaktinformationen  einfügen!))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4806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1700809"/>
            <a:ext cx="2057400" cy="4248472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700809"/>
            <a:ext cx="6019800" cy="4248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Implementationsveranstaltung zur Einführung der Kernlehrpläne Gymnasium SI I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((Bitte BR spezifische Kontaktinformationen  einfügen!))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4282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infach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  <a:prstGeom prst="rect">
            <a:avLst/>
          </a:prstGeom>
          <a:solidFill>
            <a:srgbClr val="EFE0C8"/>
          </a:solidFill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Implementationsveranstaltung zur Einführung der Kernlehrpläne Gymnasium SI I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((Bitte BR spezifische Kontaktinformationen  einfügen!))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421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79512" y="6319404"/>
            <a:ext cx="3024336" cy="365125"/>
          </a:xfrm>
        </p:spPr>
        <p:txBody>
          <a:bodyPr/>
          <a:lstStyle/>
          <a:p>
            <a:r>
              <a:rPr lang="de-DE" dirty="0"/>
              <a:t>Kernlehrpläne </a:t>
            </a:r>
            <a:r>
              <a:rPr lang="de-DE" dirty="0" err="1"/>
              <a:t>HRGeSK</a:t>
            </a:r>
            <a:r>
              <a:rPr lang="de-DE" dirty="0"/>
              <a:t> Deutsch und Mathematik 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((Bitte BR spezifische Kontaktinformationen  einfügen!))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2877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Implementationsveranstaltung zur Einführung der Kernlehrpläne Gymnasium SI I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((Bitte BR spezifische Kontaktinformationen  einfügen!))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6187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700808"/>
            <a:ext cx="4038600" cy="417646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00808"/>
            <a:ext cx="4038600" cy="417646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Implementationsveranstaltung zur Einführung der Kernlehrpläne Gymnasium SI I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((Bitte BR spezifische Kontaktinformationen  einfügen!))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3358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28801"/>
            <a:ext cx="4040188" cy="54607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0239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628801"/>
            <a:ext cx="4041775" cy="54607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70239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Implementationsveranstaltung zur Einführung der Kernlehrpläne Gymnasium SI I</a:t>
            </a: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((Bitte BR spezifische Kontaktinformationen  einfügen!))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6295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3682752" cy="360040"/>
          </a:xfrm>
        </p:spPr>
        <p:txBody>
          <a:bodyPr/>
          <a:lstStyle/>
          <a:p>
            <a:r>
              <a:rPr lang="de-DE"/>
              <a:t>Implementationsveranstaltung zur Einführung der Kernlehrpläne Gymnasium SI I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427984" y="6356350"/>
            <a:ext cx="2952328" cy="365125"/>
          </a:xfrm>
        </p:spPr>
        <p:txBody>
          <a:bodyPr/>
          <a:lstStyle/>
          <a:p>
            <a:r>
              <a:rPr lang="de-DE"/>
              <a:t>((Bitte BR spezifische Kontaktinformationen  einfügen!))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3604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Implementationsveranstaltung zur Einführung der Kernlehrpläne Gymnasium SI I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((Bitte BR spezifische Kontaktinformationen  einfügen!))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0744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1772817"/>
            <a:ext cx="5486400" cy="29547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819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Implementationsveranstaltung zur Einführung der Kernlehrpläne Gymnasium SI I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((Bitte BR spezifische Kontaktinformationen  einfügen!))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3871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79512" y="6356350"/>
            <a:ext cx="29626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 dirty="0"/>
              <a:t>Einführung der Kernlehrpläne SI </a:t>
            </a:r>
            <a:r>
              <a:rPr lang="de-DE" dirty="0" err="1"/>
              <a:t>HRSGe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419872" y="6204656"/>
            <a:ext cx="2664296" cy="6533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((Bitte BR spezifische Kontaktinformationen  einfügen!))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100392" y="6356350"/>
            <a:ext cx="5864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idx="1"/>
          </p:nvPr>
        </p:nvSpPr>
        <p:spPr>
          <a:xfrm>
            <a:off x="494655" y="1700808"/>
            <a:ext cx="8229600" cy="4248472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1" name="Picture 2" descr="Logo QUA-LiS NRW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07" y="317579"/>
            <a:ext cx="2153277" cy="617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Gerade Verbindung 12"/>
          <p:cNvCxnSpPr/>
          <p:nvPr/>
        </p:nvCxnSpPr>
        <p:spPr>
          <a:xfrm>
            <a:off x="467544" y="1556792"/>
            <a:ext cx="8208912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" name="CustomShape 6"/>
          <p:cNvSpPr/>
          <p:nvPr/>
        </p:nvSpPr>
        <p:spPr>
          <a:xfrm>
            <a:off x="0" y="6060575"/>
            <a:ext cx="2987640" cy="143640"/>
          </a:xfrm>
          <a:prstGeom prst="rect">
            <a:avLst/>
          </a:prstGeom>
          <a:gradFill>
            <a:gsLst>
              <a:gs pos="0">
                <a:srgbClr val="008000"/>
              </a:gs>
              <a:gs pos="100000">
                <a:srgbClr val="FFFFCC"/>
              </a:gs>
            </a:gsLst>
            <a:lin ang="0"/>
          </a:gradFill>
          <a:ln w="25560">
            <a:noFill/>
          </a:ln>
        </p:spPr>
      </p:sp>
      <p:sp>
        <p:nvSpPr>
          <p:cNvPr id="15" name="CustomShape 8"/>
          <p:cNvSpPr/>
          <p:nvPr/>
        </p:nvSpPr>
        <p:spPr>
          <a:xfrm>
            <a:off x="3090600" y="6060575"/>
            <a:ext cx="2987640" cy="143640"/>
          </a:xfrm>
          <a:prstGeom prst="rect">
            <a:avLst/>
          </a:prstGeom>
          <a:gradFill>
            <a:gsLst>
              <a:gs pos="0">
                <a:srgbClr val="808080"/>
              </a:gs>
              <a:gs pos="100000">
                <a:srgbClr val="FFFFCC"/>
              </a:gs>
            </a:gsLst>
            <a:lin ang="0"/>
          </a:gradFill>
          <a:ln w="25560">
            <a:noFill/>
          </a:ln>
        </p:spPr>
      </p:sp>
      <p:sp>
        <p:nvSpPr>
          <p:cNvPr id="16" name="Rechteck 15"/>
          <p:cNvSpPr/>
          <p:nvPr/>
        </p:nvSpPr>
        <p:spPr>
          <a:xfrm>
            <a:off x="6158160" y="6060640"/>
            <a:ext cx="2988000" cy="144016"/>
          </a:xfrm>
          <a:prstGeom prst="rect">
            <a:avLst/>
          </a:prstGeom>
          <a:gradFill flip="none" rotWithShape="1">
            <a:gsLst>
              <a:gs pos="1000">
                <a:srgbClr val="FFFFCC"/>
              </a:gs>
              <a:gs pos="100000">
                <a:srgbClr val="FF0000"/>
              </a:gs>
              <a:gs pos="100000">
                <a:srgbClr val="D1C39F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Picture 2" descr="V:\QUA-LIS\Formulare und Muster\AbsenderKennungMSB neu-farbig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588" y="332728"/>
            <a:ext cx="3018668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359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700809"/>
            <a:ext cx="7772400" cy="792087"/>
          </a:xfrm>
        </p:spPr>
        <p:txBody>
          <a:bodyPr/>
          <a:lstStyle/>
          <a:p>
            <a:pPr algn="ctr"/>
            <a:r>
              <a:rPr lang="de-DE" sz="4000" b="1" cap="small" dirty="0">
                <a:solidFill>
                  <a:srgbClr val="002060"/>
                </a:solidFill>
              </a:rPr>
              <a:t>Herzlich willkommen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2780928"/>
            <a:ext cx="6400800" cy="2736304"/>
          </a:xfrm>
        </p:spPr>
        <p:txBody>
          <a:bodyPr>
            <a:noAutofit/>
          </a:bodyPr>
          <a:lstStyle/>
          <a:p>
            <a:r>
              <a:rPr lang="de-DE" sz="3600" dirty="0">
                <a:solidFill>
                  <a:srgbClr val="002060"/>
                </a:solidFill>
              </a:rPr>
              <a:t>Neue Kernlehrpläne für die </a:t>
            </a:r>
          </a:p>
          <a:p>
            <a:r>
              <a:rPr lang="de-DE" sz="3600" dirty="0">
                <a:solidFill>
                  <a:srgbClr val="002060"/>
                </a:solidFill>
              </a:rPr>
              <a:t>Sekundarstufe I Hauptschule, Realschule und Gesamtschule/Sekundarschule</a:t>
            </a:r>
          </a:p>
          <a:p>
            <a:r>
              <a:rPr lang="de-DE" sz="3200" b="1" dirty="0">
                <a:solidFill>
                  <a:srgbClr val="002060"/>
                </a:solidFill>
              </a:rPr>
              <a:t>Kernlehrplan Mathematik</a:t>
            </a:r>
          </a:p>
        </p:txBody>
      </p:sp>
    </p:spTree>
    <p:extLst>
      <p:ext uri="{BB962C8B-B14F-4D97-AF65-F5344CB8AC3E}">
        <p14:creationId xmlns:p14="http://schemas.microsoft.com/office/powerpoint/2010/main" val="2168572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590600-4C62-3545-A679-44E6CCF25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Mathematisches Operieren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10</a:t>
            </a:fld>
            <a:endParaRPr lang="de-DE"/>
          </a:p>
        </p:txBody>
      </p:sp>
      <p:sp>
        <p:nvSpPr>
          <p:cNvPr id="23" name="Stern mit 5 Zacken 16">
            <a:extLst>
              <a:ext uri="{FF2B5EF4-FFF2-40B4-BE49-F238E27FC236}">
                <a16:creationId xmlns:a16="http://schemas.microsoft.com/office/drawing/2014/main" id="{0B19782E-57C9-4B30-BBC9-156CE64B0AA9}"/>
              </a:ext>
            </a:extLst>
          </p:cNvPr>
          <p:cNvSpPr/>
          <p:nvPr/>
        </p:nvSpPr>
        <p:spPr>
          <a:xfrm>
            <a:off x="5148064" y="1088740"/>
            <a:ext cx="432048" cy="432048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7" name="Inhaltsplatzhalter 11">
            <a:extLst>
              <a:ext uri="{FF2B5EF4-FFF2-40B4-BE49-F238E27FC236}">
                <a16:creationId xmlns:a16="http://schemas.microsoft.com/office/drawing/2014/main" id="{894C029A-980F-484E-9960-DD79EF8D6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de-DE" dirty="0"/>
              <a:t>verständiger Umgang mit symbolischen, formalen und technischen Elementen der Mathematik </a:t>
            </a:r>
          </a:p>
          <a:p>
            <a:pPr>
              <a:defRPr/>
            </a:pPr>
            <a:r>
              <a:rPr lang="de-DE" dirty="0"/>
              <a:t>Wechsel zwischen mathematischen Darstellungen </a:t>
            </a:r>
          </a:p>
          <a:p>
            <a:pPr>
              <a:defRPr/>
            </a:pPr>
            <a:r>
              <a:rPr lang="de-DE" dirty="0"/>
              <a:t>Hilfsmittelfreies Operieren </a:t>
            </a:r>
          </a:p>
          <a:p>
            <a:pPr>
              <a:defRPr/>
            </a:pPr>
            <a:r>
              <a:rPr lang="de-DE" dirty="0"/>
              <a:t>Arbeiten mit Medien und Werkzeugen 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6451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590600-4C62-3545-A679-44E6CCF25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Inhaltliche Schwerpunkte als Bündelung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11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34F09CF-06AE-4E5C-849F-4C6B76B2F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552" y="2388233"/>
            <a:ext cx="5153744" cy="3143689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123A54A7-5E05-494F-8036-A1AEC949D82F}"/>
              </a:ext>
            </a:extLst>
          </p:cNvPr>
          <p:cNvSpPr txBox="1"/>
          <p:nvPr/>
        </p:nvSpPr>
        <p:spPr>
          <a:xfrm>
            <a:off x="685552" y="1968791"/>
            <a:ext cx="3886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2.3 </a:t>
            </a:r>
            <a:r>
              <a:rPr lang="de-DE" dirty="0" err="1"/>
              <a:t>Arithemetik</a:t>
            </a:r>
            <a:r>
              <a:rPr lang="de-DE" dirty="0"/>
              <a:t>/Algebra</a:t>
            </a:r>
          </a:p>
        </p:txBody>
      </p:sp>
      <p:sp>
        <p:nvSpPr>
          <p:cNvPr id="9" name="Inhaltsplatzhalter 17">
            <a:extLst>
              <a:ext uri="{FF2B5EF4-FFF2-40B4-BE49-F238E27FC236}">
                <a16:creationId xmlns:a16="http://schemas.microsoft.com/office/drawing/2014/main" id="{D3A45E26-FFB0-4921-9BF9-3D7011CF6FC1}"/>
              </a:ext>
            </a:extLst>
          </p:cNvPr>
          <p:cNvSpPr txBox="1">
            <a:spLocks/>
          </p:cNvSpPr>
          <p:nvPr/>
        </p:nvSpPr>
        <p:spPr>
          <a:xfrm>
            <a:off x="6238528" y="2188536"/>
            <a:ext cx="2448272" cy="331236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400">
                <a:solidFill>
                  <a:schemeClr val="tx1"/>
                </a:solidFill>
              </a:rPr>
              <a:t>kurze und übersichtliche Darstellung obligatorischer Inhalte auf eigener Strukturebene des KLP</a:t>
            </a:r>
            <a:endParaRPr lang="de-D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618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12</a:t>
            </a:fld>
            <a:endParaRPr lang="de-D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272D880-DC30-4D96-8BCB-9D1E0392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Inhaltliche Schwerpunkte als Bündelung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1740F96C-A17B-43B1-AC1C-297B80F6E9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879134"/>
            <a:ext cx="7070739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583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Deutsch und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13</a:t>
            </a:fld>
            <a:endParaRPr lang="de-D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338740A5-4A0F-4D16-B34F-DAB83A655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Konkretisierte Kompetenzerwartungen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3B73EA0-55A3-4DC4-890B-7468022D2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390" y="1758452"/>
            <a:ext cx="7397220" cy="3987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473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48765"/>
            <a:ext cx="3024336" cy="365125"/>
          </a:xfrm>
        </p:spPr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14</a:t>
            </a:fld>
            <a:endParaRPr lang="de-D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C5D8AB5F-6AA0-43BA-B1A9-2DD823B17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Verschiebungen von Gegenständen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483BC36-0ECA-42B4-B89D-29926360E7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581" y="1904526"/>
            <a:ext cx="7482111" cy="3812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438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15</a:t>
            </a:fld>
            <a:endParaRPr lang="de-DE"/>
          </a:p>
        </p:txBody>
      </p:sp>
      <p:sp>
        <p:nvSpPr>
          <p:cNvPr id="26" name="Titel 1">
            <a:extLst>
              <a:ext uri="{FF2B5EF4-FFF2-40B4-BE49-F238E27FC236}">
                <a16:creationId xmlns:a16="http://schemas.microsoft.com/office/drawing/2014/main" id="{11DE8A98-54CD-4F9D-B0F6-082803F0D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25538"/>
            <a:ext cx="8229600" cy="358775"/>
          </a:xfrm>
        </p:spPr>
        <p:txBody>
          <a:bodyPr/>
          <a:lstStyle/>
          <a:p>
            <a:r>
              <a:rPr lang="de-DE" dirty="0"/>
              <a:t>Ergänzungen von Gegenständen</a:t>
            </a:r>
          </a:p>
        </p:txBody>
      </p:sp>
      <p:pic>
        <p:nvPicPr>
          <p:cNvPr id="12" name="Inhaltsplatzhalter 11">
            <a:extLst>
              <a:ext uri="{FF2B5EF4-FFF2-40B4-BE49-F238E27FC236}">
                <a16:creationId xmlns:a16="http://schemas.microsoft.com/office/drawing/2014/main" id="{170C6E67-ACF1-43F9-A458-96D4F35DEE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2723" y="1916832"/>
            <a:ext cx="6704533" cy="3553578"/>
          </a:xfrm>
        </p:spPr>
      </p:pic>
    </p:spTree>
    <p:extLst>
      <p:ext uri="{BB962C8B-B14F-4D97-AF65-F5344CB8AC3E}">
        <p14:creationId xmlns:p14="http://schemas.microsoft.com/office/powerpoint/2010/main" val="3649809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16</a:t>
            </a:fld>
            <a:endParaRPr lang="de-DE"/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F326F843-B4D7-4E77-A6C0-10B34389E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Ausschärfen der inhaltlichen Tiefe – Beispiel 1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98974207-4A9A-4F48-BA24-A7F753C59A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1820251"/>
            <a:ext cx="7467029" cy="3888432"/>
          </a:xfrm>
        </p:spPr>
      </p:pic>
    </p:spTree>
    <p:extLst>
      <p:ext uri="{BB962C8B-B14F-4D97-AF65-F5344CB8AC3E}">
        <p14:creationId xmlns:p14="http://schemas.microsoft.com/office/powerpoint/2010/main" val="1280821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17</a:t>
            </a:fld>
            <a:endParaRPr lang="de-D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3B284547-FEE2-4719-AFCD-B5387B17A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Ausschärfen der inhaltlichen Tiefe – Beispiel 2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4EB29294-494A-48B4-B01A-F669EB18E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753954"/>
            <a:ext cx="7885043" cy="395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938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507288" cy="360040"/>
          </a:xfrm>
        </p:spPr>
        <p:txBody>
          <a:bodyPr/>
          <a:lstStyle/>
          <a:p>
            <a:r>
              <a:rPr lang="de-DE" sz="3200" dirty="0"/>
              <a:t>Gliederung 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KLP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HRGeSk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Mathematik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04DDD69-D404-5643-A445-B25ABA26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Dienstbesprechung zum Auftakt der Implementation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FBB1F8D-1C56-E948-A166-0661E1EAA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2A4277-7E7A-4AAF-BFC7-47646BF5CD0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Der Kernlehrplan Mathematik im Detail:</a:t>
            </a:r>
          </a:p>
          <a:p>
            <a:pPr marL="514350" indent="-514350">
              <a:buAutoNum type="arabicPeriod"/>
            </a:pPr>
            <a:r>
              <a:rPr lang="de-DE" dirty="0"/>
              <a:t>Aufgaben und Ziele für das Fach Mathematik</a:t>
            </a:r>
          </a:p>
          <a:p>
            <a:pPr marL="514350" indent="-514350">
              <a:buAutoNum type="arabicPeriod"/>
            </a:pPr>
            <a:r>
              <a:rPr lang="de-DE" dirty="0"/>
              <a:t>Die wichtigsten Kontinuitäten</a:t>
            </a:r>
          </a:p>
          <a:p>
            <a:pPr marL="514350" indent="-514350">
              <a:buAutoNum type="arabicPeriod"/>
            </a:pPr>
            <a:r>
              <a:rPr lang="de-DE" dirty="0"/>
              <a:t>Die wichtigsten Neuerungen</a:t>
            </a:r>
          </a:p>
          <a:p>
            <a:pPr marL="514350" indent="-514350">
              <a:buAutoNum type="arabicPeriod"/>
            </a:pPr>
            <a:r>
              <a:rPr lang="de-DE" dirty="0"/>
              <a:t>Inhaltsfelder und inhaltliche Schwerpunkte</a:t>
            </a:r>
          </a:p>
          <a:p>
            <a:pPr marL="514350" indent="-514350">
              <a:buAutoNum type="arabicPeriod"/>
            </a:pPr>
            <a:r>
              <a:rPr lang="de-DE" b="1" dirty="0"/>
              <a:t>Beitrag der Mathematik zu den Querschnittsaufgaben</a:t>
            </a:r>
          </a:p>
          <a:p>
            <a:pPr marL="514350" indent="-514350">
              <a:buAutoNum type="arabicPeriod"/>
            </a:pPr>
            <a:r>
              <a:rPr lang="de-DE" dirty="0"/>
              <a:t>Leistungsbewertung und -überprüfung</a:t>
            </a:r>
          </a:p>
          <a:p>
            <a:pPr marL="514350" indent="-51435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9075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48765"/>
            <a:ext cx="3024336" cy="365125"/>
          </a:xfrm>
        </p:spPr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19</a:t>
            </a:fld>
            <a:endParaRPr lang="de-DE"/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467544" y="1700808"/>
            <a:ext cx="7704856" cy="4176464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1600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6B834EC6-3700-44D9-934F-342A908CC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25538"/>
            <a:ext cx="8229600" cy="358775"/>
          </a:xfrm>
        </p:spPr>
        <p:txBody>
          <a:bodyPr/>
          <a:lstStyle/>
          <a:p>
            <a:r>
              <a:rPr lang="de-DE" dirty="0"/>
              <a:t>Beispiele: Bildung in der digitalen Welt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FF20106-1153-44EE-9E9B-5572DE5D7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976" y="1811697"/>
            <a:ext cx="7327221" cy="374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145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507288" cy="360040"/>
          </a:xfrm>
        </p:spPr>
        <p:txBody>
          <a:bodyPr/>
          <a:lstStyle/>
          <a:p>
            <a:r>
              <a:rPr lang="de-DE" sz="3200" dirty="0"/>
              <a:t>Gliederung 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04DDD69-D404-5643-A445-B25ABA26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FBB1F8D-1C56-E948-A166-0661E1EAA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</a:t>
            </a:fld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Der Kernlehrplan Mathematik im Detail:</a:t>
            </a:r>
          </a:p>
          <a:p>
            <a:pPr marL="514350" indent="-514350">
              <a:buAutoNum type="arabicPeriod"/>
            </a:pPr>
            <a:r>
              <a:rPr lang="de-DE" dirty="0"/>
              <a:t>Aufgaben und Ziele für das Fach Mathematik</a:t>
            </a:r>
          </a:p>
          <a:p>
            <a:pPr marL="514350" indent="-514350">
              <a:buAutoNum type="arabicPeriod"/>
            </a:pPr>
            <a:r>
              <a:rPr lang="de-DE" dirty="0"/>
              <a:t>Die wichtigsten Kontinuitäten</a:t>
            </a:r>
          </a:p>
          <a:p>
            <a:pPr marL="514350" indent="-514350">
              <a:buAutoNum type="arabicPeriod"/>
            </a:pPr>
            <a:r>
              <a:rPr lang="de-DE" dirty="0"/>
              <a:t>Die wichtigsten Neuerungen</a:t>
            </a:r>
          </a:p>
          <a:p>
            <a:pPr marL="514350" indent="-514350">
              <a:buAutoNum type="arabicPeriod"/>
            </a:pPr>
            <a:r>
              <a:rPr lang="de-DE" dirty="0"/>
              <a:t>Inhaltsfelder und inhaltliche Schwerpunkte</a:t>
            </a:r>
          </a:p>
          <a:p>
            <a:pPr marL="514350" indent="-514350">
              <a:buAutoNum type="arabicPeriod"/>
            </a:pPr>
            <a:r>
              <a:rPr lang="de-DE" dirty="0"/>
              <a:t>Beitrag der Mathematik zu den Querschnittsaufgaben</a:t>
            </a:r>
          </a:p>
          <a:p>
            <a:pPr marL="514350" indent="-514350">
              <a:buAutoNum type="arabicPeriod"/>
            </a:pPr>
            <a:r>
              <a:rPr lang="de-DE" dirty="0"/>
              <a:t>Leistungsbewertung und -überprüfung</a:t>
            </a:r>
          </a:p>
          <a:p>
            <a:pPr marL="514350" indent="-51435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64573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48765"/>
            <a:ext cx="3024336" cy="365125"/>
          </a:xfrm>
        </p:spPr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20</a:t>
            </a:fld>
            <a:endParaRPr lang="de-DE"/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467544" y="1700808"/>
            <a:ext cx="7704856" cy="4176464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600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AD18E610-26F2-41A5-9054-7138E32FD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25538"/>
            <a:ext cx="8229600" cy="358775"/>
          </a:xfrm>
        </p:spPr>
        <p:txBody>
          <a:bodyPr/>
          <a:lstStyle/>
          <a:p>
            <a:r>
              <a:rPr lang="de-DE" dirty="0"/>
              <a:t>Beispiele: Bildung in der digitalen Welt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789074E-4876-4431-9138-63950AD0A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445" y="1713219"/>
            <a:ext cx="7645054" cy="377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015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48765"/>
            <a:ext cx="3024336" cy="365125"/>
          </a:xfrm>
        </p:spPr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21</a:t>
            </a:fld>
            <a:endParaRPr lang="de-DE"/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467544" y="1700808"/>
            <a:ext cx="7704856" cy="4176464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600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21299E32-5630-4AB3-B292-D522F7778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25538"/>
            <a:ext cx="8229600" cy="358775"/>
          </a:xfrm>
        </p:spPr>
        <p:txBody>
          <a:bodyPr/>
          <a:lstStyle/>
          <a:p>
            <a:r>
              <a:rPr lang="de-DE" dirty="0"/>
              <a:t>Beispiele – Verbraucherbildung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5065FDBA-0AFD-4F0F-A3DD-15F82E1D2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184" y="1811697"/>
            <a:ext cx="7231359" cy="376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915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507288" cy="360040"/>
          </a:xfrm>
        </p:spPr>
        <p:txBody>
          <a:bodyPr/>
          <a:lstStyle/>
          <a:p>
            <a:r>
              <a:rPr lang="de-DE" sz="3200" dirty="0"/>
              <a:t>Gliederung 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KLP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HRGeSk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Mathematik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04DDD69-D404-5643-A445-B25ABA26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Dienstbesprechung zum Auftakt der Implementation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FBB1F8D-1C56-E948-A166-0661E1EAA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2A4277-7E7A-4AAF-BFC7-47646BF5CD0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Der Kernlehrplan Mathematik im Detail:</a:t>
            </a:r>
          </a:p>
          <a:p>
            <a:pPr marL="514350" indent="-514350">
              <a:buAutoNum type="arabicPeriod"/>
            </a:pPr>
            <a:r>
              <a:rPr lang="de-DE" dirty="0"/>
              <a:t>Aufgaben und Ziele für das Fach Mathematik</a:t>
            </a:r>
          </a:p>
          <a:p>
            <a:pPr marL="514350" indent="-514350">
              <a:buAutoNum type="arabicPeriod"/>
            </a:pPr>
            <a:r>
              <a:rPr lang="de-DE" dirty="0"/>
              <a:t>Die wichtigsten Kontinuitäten</a:t>
            </a:r>
          </a:p>
          <a:p>
            <a:pPr marL="514350" indent="-514350">
              <a:buAutoNum type="arabicPeriod"/>
            </a:pPr>
            <a:r>
              <a:rPr lang="de-DE" dirty="0"/>
              <a:t>Die wichtigsten Neuerungen</a:t>
            </a:r>
          </a:p>
          <a:p>
            <a:pPr marL="514350" indent="-514350">
              <a:buAutoNum type="arabicPeriod"/>
            </a:pPr>
            <a:r>
              <a:rPr lang="de-DE" dirty="0"/>
              <a:t>Inhaltsfelder und inhaltliche Schwerpunkte</a:t>
            </a:r>
          </a:p>
          <a:p>
            <a:pPr marL="514350" indent="-514350">
              <a:buAutoNum type="arabicPeriod"/>
            </a:pPr>
            <a:r>
              <a:rPr lang="de-DE" dirty="0"/>
              <a:t>Beitrag der Mathematik zu den Querschnittsaufgaben</a:t>
            </a:r>
          </a:p>
          <a:p>
            <a:pPr marL="514350" indent="-514350">
              <a:buAutoNum type="arabicPeriod"/>
            </a:pPr>
            <a:r>
              <a:rPr lang="de-DE" b="1" dirty="0"/>
              <a:t>Leistungsbewertung und -überprüfung</a:t>
            </a:r>
          </a:p>
          <a:p>
            <a:pPr marL="514350" indent="-51435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55079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568952" cy="360040"/>
          </a:xfrm>
        </p:spPr>
        <p:txBody>
          <a:bodyPr/>
          <a:lstStyle/>
          <a:p>
            <a:r>
              <a:rPr lang="de-DE" sz="3200" dirty="0"/>
              <a:t>Leistungsbewertung und -überprüfung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D686581-C1AF-2449-9E46-D67F0A092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B873F37-CF66-B744-AE61-6B5786006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23</a:t>
            </a:fld>
            <a:endParaRPr lang="de-DE" dirty="0"/>
          </a:p>
        </p:txBody>
      </p:sp>
      <p:sp>
        <p:nvSpPr>
          <p:cNvPr id="8" name="Inhaltsplatzhalter 3"/>
          <p:cNvSpPr>
            <a:spLocks noGrp="1"/>
          </p:cNvSpPr>
          <p:nvPr>
            <p:ph sz="half" idx="4294967295"/>
          </p:nvPr>
        </p:nvSpPr>
        <p:spPr>
          <a:xfrm>
            <a:off x="683568" y="1844825"/>
            <a:ext cx="7560840" cy="388843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de-DE" b="1" dirty="0"/>
              <a:t>Grundsätze: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sz="2000" dirty="0"/>
              <a:t>„Die Leistungsbewertung ist so anzulegen,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de-DE" sz="2000" dirty="0"/>
              <a:t>dass sie den in den </a:t>
            </a:r>
            <a:r>
              <a:rPr lang="de-DE" sz="2000" b="1" dirty="0">
                <a:solidFill>
                  <a:srgbClr val="0000FF"/>
                </a:solidFill>
              </a:rPr>
              <a:t>Fachkonferenzen</a:t>
            </a:r>
            <a:r>
              <a:rPr lang="de-DE" sz="2000" dirty="0"/>
              <a:t> gemäß Schulgesetz (§ 70 Abs. 4 </a:t>
            </a:r>
            <a:r>
              <a:rPr lang="de-DE" sz="2000" dirty="0" err="1"/>
              <a:t>SchulG</a:t>
            </a:r>
            <a:r>
              <a:rPr lang="de-DE" sz="2000" dirty="0"/>
              <a:t>) beschlossenen </a:t>
            </a:r>
            <a:r>
              <a:rPr lang="de-DE" sz="2000" b="1" dirty="0">
                <a:solidFill>
                  <a:srgbClr val="0000FF"/>
                </a:solidFill>
              </a:rPr>
              <a:t>Grundsätzen</a:t>
            </a:r>
            <a:r>
              <a:rPr lang="de-DE" sz="2000" dirty="0"/>
              <a:t> entspricht, 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de-DE" sz="2000" dirty="0"/>
              <a:t>dass die </a:t>
            </a:r>
            <a:r>
              <a:rPr lang="de-DE" sz="2000" b="1" dirty="0">
                <a:solidFill>
                  <a:srgbClr val="0000FF"/>
                </a:solidFill>
              </a:rPr>
              <a:t>Kriterien</a:t>
            </a:r>
            <a:r>
              <a:rPr lang="de-DE" sz="2000" dirty="0"/>
              <a:t> für die Notengebung den Schülerinnen und Schülern </a:t>
            </a:r>
            <a:r>
              <a:rPr lang="de-DE" sz="2000" b="1" dirty="0">
                <a:solidFill>
                  <a:srgbClr val="0000FF"/>
                </a:solidFill>
              </a:rPr>
              <a:t>transparent</a:t>
            </a:r>
            <a:r>
              <a:rPr lang="de-DE" sz="2000" dirty="0"/>
              <a:t> sind 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de-DE" sz="2000" dirty="0"/>
              <a:t>und die Korrekturen sowie die Kommentierungen den Lernenden auch Erkenntnisse über die </a:t>
            </a:r>
            <a:r>
              <a:rPr lang="de-DE" sz="2000" b="1" dirty="0">
                <a:solidFill>
                  <a:srgbClr val="0000FF"/>
                </a:solidFill>
              </a:rPr>
              <a:t>individuelle Lernentwicklung </a:t>
            </a:r>
            <a:r>
              <a:rPr lang="de-DE" sz="2000" dirty="0"/>
              <a:t>ermöglichen.“ </a:t>
            </a:r>
          </a:p>
        </p:txBody>
      </p:sp>
    </p:spTree>
    <p:extLst>
      <p:ext uri="{BB962C8B-B14F-4D97-AF65-F5344CB8AC3E}">
        <p14:creationId xmlns:p14="http://schemas.microsoft.com/office/powerpoint/2010/main" val="35249114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15262"/>
            <a:ext cx="8568952" cy="360040"/>
          </a:xfrm>
        </p:spPr>
        <p:txBody>
          <a:bodyPr/>
          <a:lstStyle/>
          <a:p>
            <a:r>
              <a:rPr lang="de-DE" sz="3200" dirty="0"/>
              <a:t>Beurteilungsbereich: Schriftliche 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D686581-C1AF-2449-9E46-D67F0A092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B873F37-CF66-B744-AE61-6B5786006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24</a:t>
            </a:fld>
            <a:endParaRPr lang="de-DE"/>
          </a:p>
        </p:txBody>
      </p:sp>
      <p:sp>
        <p:nvSpPr>
          <p:cNvPr id="7" name="Inhaltsplatzhalter 3"/>
          <p:cNvSpPr>
            <a:spLocks noGrp="1"/>
          </p:cNvSpPr>
          <p:nvPr>
            <p:ph sz="half" idx="4294967295"/>
          </p:nvPr>
        </p:nvSpPr>
        <p:spPr>
          <a:xfrm>
            <a:off x="539552" y="1678837"/>
            <a:ext cx="8352928" cy="441445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Schriftliche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Arbeiten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dienen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der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schriftlichen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Überprüfung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von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Kompetenzen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. Sie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sind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so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anzulegen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,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dass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die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Schülerinnen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und Schüler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ihr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Wissen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sowie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ihre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Fähigkeiten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und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Fertigkeiten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nachweisen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können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. </a:t>
            </a:r>
            <a:endParaRPr lang="en-US" sz="2250" dirty="0">
              <a:latin typeface="+mj-lt"/>
              <a:ea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2250" dirty="0">
              <a:latin typeface="+mj-lt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Mögliche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Überprüfungsformen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für den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Einsatz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in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schriftlichen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Arbeiten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werden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im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KLP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genannt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,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z.B.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Aufgaben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mit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alltagsbezogenem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Sachzusammenhang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,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innermathematische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Argumentationsaufgaben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, </a:t>
            </a:r>
            <a:r>
              <a:rPr lang="en-US" sz="2250" dirty="0" err="1">
                <a:latin typeface="+mj-lt"/>
                <a:ea typeface="Arial" panose="020B0604020202020204" pitchFamily="34" charset="0"/>
              </a:rPr>
              <a:t>h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ilfsmittelfrei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zu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bearbeitende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Aufgabe,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Auswahlaufgabe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,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Präsentations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-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oder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Dokumentationsaufgabe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.</a:t>
            </a:r>
            <a:endParaRPr lang="de-DE" sz="225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944041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568952" cy="360040"/>
          </a:xfrm>
        </p:spPr>
        <p:txBody>
          <a:bodyPr/>
          <a:lstStyle/>
          <a:p>
            <a:r>
              <a:rPr lang="de-DE" sz="3200" dirty="0"/>
              <a:t>Schriftliche Arbeiten: Ersatz möglich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D686581-C1AF-2449-9E46-D67F0A092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B873F37-CF66-B744-AE61-6B5786006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25</a:t>
            </a:fld>
            <a:endParaRPr lang="de-DE"/>
          </a:p>
        </p:txBody>
      </p:sp>
      <p:sp>
        <p:nvSpPr>
          <p:cNvPr id="7" name="Inhaltsplatzhalter 3"/>
          <p:cNvSpPr>
            <a:spLocks noGrp="1"/>
          </p:cNvSpPr>
          <p:nvPr>
            <p:ph sz="half" idx="4294967295"/>
          </p:nvPr>
        </p:nvSpPr>
        <p:spPr>
          <a:xfrm>
            <a:off x="683568" y="1916832"/>
            <a:ext cx="6912768" cy="223224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de-DE" sz="2400" b="1" dirty="0"/>
              <a:t> „</a:t>
            </a:r>
            <a:r>
              <a:rPr lang="de-DE" sz="2400" dirty="0"/>
              <a:t>Einmal im Schuljahr kann gem. § 6 Abs. 8 APO SI eine schriftliche </a:t>
            </a:r>
            <a:r>
              <a:rPr lang="de-DE" sz="2400" b="1" dirty="0">
                <a:solidFill>
                  <a:srgbClr val="0000FF"/>
                </a:solidFill>
              </a:rPr>
              <a:t>Klassenarbeit</a:t>
            </a:r>
            <a:r>
              <a:rPr lang="de-DE" sz="2400" dirty="0"/>
              <a:t> durch eine andere, in der Regel schriftliche, in Ausnahmefällen auch gleichwertige nicht schriftliche Leistungsüberprüfung </a:t>
            </a:r>
            <a:r>
              <a:rPr lang="de-DE" sz="2400" b="1" dirty="0">
                <a:solidFill>
                  <a:srgbClr val="0000FF"/>
                </a:solidFill>
              </a:rPr>
              <a:t>ersetzt werden</a:t>
            </a:r>
            <a:r>
              <a:rPr lang="de-DE" sz="2400" dirty="0"/>
              <a:t>.“ </a:t>
            </a:r>
          </a:p>
        </p:txBody>
      </p:sp>
    </p:spTree>
    <p:extLst>
      <p:ext uri="{BB962C8B-B14F-4D97-AF65-F5344CB8AC3E}">
        <p14:creationId xmlns:p14="http://schemas.microsoft.com/office/powerpoint/2010/main" val="40669157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KLP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HRGeSk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Dienstbesprechung zum Auftakt der Implementation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2A4277-7E7A-4AAF-BFC7-47646BF5CD0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B30F7CC-7171-4C99-BB68-48E485FCA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Beurteilungsbereich: sonstige Mitarbeit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B9BFF3A-732B-46B1-97AC-D7397943DF50}"/>
              </a:ext>
            </a:extLst>
          </p:cNvPr>
          <p:cNvSpPr txBox="1"/>
          <p:nvPr/>
        </p:nvSpPr>
        <p:spPr>
          <a:xfrm>
            <a:off x="1259632" y="2060848"/>
            <a:ext cx="712879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Der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Beurteilungsbereich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„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Sonstige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Leistungen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im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Unterricht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“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erfasst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die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im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Unterrichtsgeschehen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durch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mündliche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schriftliche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und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praktische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Beiträge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erkennbare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Kompetenzentwicklung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der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Schülerinnen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und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Schüler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. Bei der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Bewertung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berücksichtigt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werden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die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Qualität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, die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Quantität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und die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Kontinuität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der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Beiträge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. </a:t>
            </a:r>
            <a:endParaRPr lang="de-DE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777158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79512" y="6348765"/>
            <a:ext cx="3024336" cy="365125"/>
          </a:xfrm>
        </p:spPr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95536" y="4725144"/>
            <a:ext cx="8507412" cy="50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80000"/>
              </a:lnSpc>
              <a:buFont typeface="Times" pitchFamily="18" charset="0"/>
              <a:buNone/>
            </a:pPr>
            <a:r>
              <a:rPr lang="de-DE" altLang="de-DE" sz="3200" kern="0" dirty="0">
                <a:solidFill>
                  <a:srgbClr val="0070C0"/>
                </a:solidFill>
              </a:rPr>
              <a:t>Herzlichen Dank für Ihre Aufmerksamkeit!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565400"/>
            <a:ext cx="8207375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A30EC2B6-0F12-0C42-BAB6-4F4114938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B39564D-959C-054D-9479-CBD0C843A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56760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700809"/>
            <a:ext cx="7772400" cy="792087"/>
          </a:xfrm>
        </p:spPr>
        <p:txBody>
          <a:bodyPr/>
          <a:lstStyle/>
          <a:p>
            <a:pPr algn="ctr"/>
            <a:r>
              <a:rPr lang="de-DE" sz="4000" b="1" cap="small" dirty="0">
                <a:solidFill>
                  <a:srgbClr val="002060"/>
                </a:solidFill>
              </a:rPr>
              <a:t>Herzlich willkommen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2780928"/>
            <a:ext cx="6400800" cy="2736304"/>
          </a:xfrm>
        </p:spPr>
        <p:txBody>
          <a:bodyPr>
            <a:noAutofit/>
          </a:bodyPr>
          <a:lstStyle/>
          <a:p>
            <a:r>
              <a:rPr lang="de-DE" sz="3200" b="1" dirty="0">
                <a:solidFill>
                  <a:srgbClr val="002060"/>
                </a:solidFill>
              </a:rPr>
              <a:t>Der Kernlehrplan Gesamtschule Mathematik </a:t>
            </a:r>
          </a:p>
          <a:p>
            <a:endParaRPr lang="de-DE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2004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590600-4C62-3545-A679-44E6CCF25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Gliederung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48765"/>
            <a:ext cx="3024336" cy="365125"/>
          </a:xfrm>
        </p:spPr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29</a:t>
            </a:fld>
            <a:endParaRPr lang="de-DE"/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467544" y="1700808"/>
            <a:ext cx="7704856" cy="4176464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20000"/>
              </a:lnSpc>
              <a:buNone/>
            </a:pPr>
            <a:endParaRPr lang="de-DE" sz="2000" dirty="0"/>
          </a:p>
          <a:p>
            <a:pPr lvl="0">
              <a:buAutoNum type="arabicPeriod"/>
            </a:pPr>
            <a:r>
              <a:rPr lang="de-DE" dirty="0"/>
              <a:t>Ausweisung der Differenzierung in G- und E-Kurs </a:t>
            </a:r>
          </a:p>
          <a:p>
            <a:pPr lvl="0">
              <a:buAutoNum type="arabicPeriod"/>
            </a:pPr>
            <a:r>
              <a:rPr lang="de-DE" dirty="0"/>
              <a:t>Beispiel für einen schulinternen Lehrplan </a:t>
            </a:r>
          </a:p>
          <a:p>
            <a:pPr lvl="0">
              <a:buAutoNum type="arabicPeriod"/>
            </a:pPr>
            <a:r>
              <a:rPr lang="de-DE" dirty="0"/>
              <a:t>Beispiel für ein Unterrichtsvorhaben </a:t>
            </a:r>
          </a:p>
          <a:p>
            <a:pPr lvl="0">
              <a:buAutoNum type="arabicPeriod"/>
            </a:pPr>
            <a:r>
              <a:rPr lang="de-DE" dirty="0"/>
              <a:t>Vorschläge für teilnehmeraktivierende Elemente </a:t>
            </a:r>
          </a:p>
          <a:p>
            <a:pPr lvl="0">
              <a:buAutoNum type="arabicPeriod"/>
            </a:pP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43235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507288" cy="360040"/>
          </a:xfrm>
        </p:spPr>
        <p:txBody>
          <a:bodyPr/>
          <a:lstStyle/>
          <a:p>
            <a:r>
              <a:rPr lang="de-DE" sz="2800" dirty="0"/>
              <a:t>Aufgaben und Ziele für das Fach Mathematik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04DDD69-D404-5643-A445-B25ABA26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FBB1F8D-1C56-E948-A166-0661E1EAA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</a:t>
            </a:fld>
            <a:endParaRPr lang="de-DE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B8FBE4A-F59E-421B-A923-76B7A9162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dirty="0"/>
              <a:t>Mathematische Grundbildung 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dirty="0"/>
              <a:t>Rolle erkennen, die Mathematik in der Welt spielt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dirty="0"/>
              <a:t>Begründete mathematische Urteile fällen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dirty="0"/>
              <a:t>Vorbereitung  auf gegenwärtige und zukünftige gesellschaftliche und individuelle Anforderungen</a:t>
            </a:r>
          </a:p>
          <a:p>
            <a:pPr>
              <a:spcBef>
                <a:spcPts val="600"/>
              </a:spcBef>
            </a:pPr>
            <a:r>
              <a:rPr lang="de-DE" dirty="0"/>
              <a:t>Mathematische Grunderfahrungen im Unterricht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dirty="0"/>
              <a:t>Mathematik als Anwendung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dirty="0"/>
              <a:t>Mathematik als Struktur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dirty="0"/>
              <a:t>Mathematik als individuelle und kreative intellektuelle Tätigkeit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67363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590600-4C62-3545-A679-44E6CCF25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73424"/>
            <a:ext cx="8229600" cy="111360"/>
          </a:xfrm>
        </p:spPr>
        <p:txBody>
          <a:bodyPr/>
          <a:lstStyle/>
          <a:p>
            <a:r>
              <a:rPr lang="de-DE" sz="2800" dirty="0"/>
              <a:t>Ausweisung der Differenzierung in G- und E-Kurs 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 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48765"/>
            <a:ext cx="3024336" cy="365125"/>
          </a:xfrm>
        </p:spPr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30</a:t>
            </a:fld>
            <a:endParaRPr lang="de-DE"/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395536" y="1680641"/>
            <a:ext cx="7704856" cy="4176464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Die ausgewiesenen Kompetenzen gelten sowohl für den G- als auch für den E-Kurs. </a:t>
            </a:r>
          </a:p>
          <a:p>
            <a:r>
              <a:rPr lang="de-DE" dirty="0"/>
              <a:t>Kompetenzen, welche nur im </a:t>
            </a:r>
            <a:r>
              <a:rPr lang="de-DE" b="1" dirty="0"/>
              <a:t>E-Kurs</a:t>
            </a:r>
            <a:r>
              <a:rPr lang="de-DE" dirty="0"/>
              <a:t> zusätzlich erworben werden müssen, sind im </a:t>
            </a:r>
            <a:r>
              <a:rPr lang="de-DE" b="1" dirty="0"/>
              <a:t>Fett-Druck</a:t>
            </a:r>
            <a:r>
              <a:rPr lang="de-DE" dirty="0"/>
              <a:t> dargestellt.</a:t>
            </a:r>
          </a:p>
        </p:txBody>
      </p:sp>
    </p:spTree>
    <p:extLst>
      <p:ext uri="{BB962C8B-B14F-4D97-AF65-F5344CB8AC3E}">
        <p14:creationId xmlns:p14="http://schemas.microsoft.com/office/powerpoint/2010/main" val="19408853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590600-4C62-3545-A679-44E6CCF25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Gliederung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48765"/>
            <a:ext cx="3024336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KLP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HRGeSk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Dienstbesprechung zum Auftakt der Implementation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2A4277-7E7A-4AAF-BFC7-47646BF5CD0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467544" y="1700808"/>
            <a:ext cx="7704856" cy="4176464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Ausweisung der Differenzierung in G- und E-Kurs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Beispiel für einen schulinternen Lehrplan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Beispiel für ein Unterrichtsvorhaben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Vorschläge für teilnehmeraktivierende Elemente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54301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590600-4C62-3545-A679-44E6CCF25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Beispiel für einen schulinternen Lehrplan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48765"/>
            <a:ext cx="3024336" cy="365125"/>
          </a:xfrm>
        </p:spPr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32</a:t>
            </a:fld>
            <a:endParaRPr lang="de-DE"/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467544" y="1700808"/>
            <a:ext cx="7704856" cy="4176464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20000"/>
              </a:lnSpc>
              <a:buNone/>
            </a:pPr>
            <a:endParaRPr lang="de-DE" sz="2000" dirty="0"/>
          </a:p>
          <a:p>
            <a:pPr marL="0" lvl="0" indent="0">
              <a:buNone/>
            </a:pPr>
            <a:endParaRPr lang="de-DE" sz="160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26695BC-2C79-4406-AD06-08F068D6A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309" y="1993867"/>
            <a:ext cx="7857876" cy="345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972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590600-4C62-3545-A679-44E6CCF25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Gliederung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48765"/>
            <a:ext cx="3024336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KLP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HRGeSk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Dienstbesprechung zum Auftakt der Implementation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2A4277-7E7A-4AAF-BFC7-47646BF5CD0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467544" y="1700808"/>
            <a:ext cx="7704856" cy="4176464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Ausweisung der Differenzierung in G- und E-Kurs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Beispiel für einen schulinternen Lehrplan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Beispiel für ein Unterrichtsvorhaben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Vorschläge für teilnehmeraktivierende Elemente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55968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590600-4C62-3545-A679-44E6CCF25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Beispiel Unterrichtsvorhaben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48765"/>
            <a:ext cx="3024336" cy="365125"/>
          </a:xfrm>
        </p:spPr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34</a:t>
            </a:fld>
            <a:endParaRPr lang="de-DE"/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467544" y="1700808"/>
            <a:ext cx="7704856" cy="4176464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20000"/>
              </a:lnSpc>
              <a:buNone/>
            </a:pPr>
            <a:endParaRPr lang="de-DE" sz="2000" dirty="0"/>
          </a:p>
          <a:p>
            <a:pPr marL="0" lvl="0" indent="0">
              <a:buNone/>
            </a:pPr>
            <a:endParaRPr lang="de-DE" sz="1600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2E5243D-4E0F-E384-A782-7DF908D309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726043"/>
            <a:ext cx="7382905" cy="370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6948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6190DC-A005-0D28-0237-C91287F19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 Unterrichtsvorhaben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4DFDE81F-EA5D-1AA1-1EF1-B01DED913E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77063"/>
            <a:ext cx="6470958" cy="4205287"/>
          </a:xfr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88490E7-C51D-6043-96AC-A4272C31C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Kernlehrpläne HRGeSK Deutsch und Mathematik 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988EA7E-6A63-993D-3DFA-C654DECA3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((Bitte BR spezifische Kontaktinformationen  einfügen!))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20F05AE-E706-5731-AE46-88DAA6806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17153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70DEDA-5EEB-FFBE-92EF-E3B3ED945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 Unterrichtsvorhaben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DDF3F63-DF9F-25D9-1ED3-6C2C9C63E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Implementationsveranstaltung zur Einführung der Kernlehrpläne Gymnasium SI I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416D5C4-895D-6217-AA61-C1F3423FF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((Bitte BR spezifische Kontaktinformationen  einfügen!))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FBCF9AE-BC9F-78D9-26B7-B9F77B4B2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36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F47398A-2833-CAB1-75C5-EE12A14C1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285" y="1620177"/>
            <a:ext cx="7392432" cy="440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6400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2DFAD8-1852-2168-3ACD-EF0E7766C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 Unterrichtsvorhaben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A952590-8ADF-7C4A-CCE4-FCCE21D88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Implementationsveranstaltung zur Einführung der Kernlehrpläne Gymnasium SI I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D41A28F-3265-3A3B-BBE5-19F0B1E61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((Bitte BR spezifische Kontaktinformationen  einfügen!))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99E1FFE-36F2-E270-A5EF-293918A30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37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65086F2-EDAE-8CCB-1474-5E1A5D418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736" y="1647576"/>
            <a:ext cx="7392432" cy="356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9252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590600-4C62-3545-A679-44E6CCF25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Gliederung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48765"/>
            <a:ext cx="3024336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KLP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HRGeSk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Dienstbesprechung zum Auftakt der Implementation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2A4277-7E7A-4AAF-BFC7-47646BF5CD0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467544" y="1700808"/>
            <a:ext cx="7704856" cy="4176464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Ausweisung der Differenzierung in G- und E-Kurs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Beispiel für einen schulinternen Lehrplan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Beispiel für ein Unterrichtsvorhaben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Vorschläge für teilnehmeraktivierende Elemente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8454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9603" y="1115529"/>
            <a:ext cx="8229600" cy="360040"/>
          </a:xfrm>
        </p:spPr>
        <p:txBody>
          <a:bodyPr/>
          <a:lstStyle/>
          <a:p>
            <a:r>
              <a:rPr lang="de-DE" altLang="de-DE" sz="2800" dirty="0">
                <a:cs typeface="Times New Roman" pitchFamily="18" charset="0"/>
              </a:rPr>
              <a:t>Vorschläge für teilnehmeraktivierende Elemente </a:t>
            </a:r>
            <a:endParaRPr lang="de-DE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9603" y="1700808"/>
            <a:ext cx="8229600" cy="420506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  <a:defRPr/>
            </a:pPr>
            <a:r>
              <a:rPr lang="de-DE" sz="4400" b="1" dirty="0">
                <a:solidFill>
                  <a:prstClr val="black"/>
                </a:solidFill>
              </a:rPr>
              <a:t>Tauschen Sie sich zu dem </a:t>
            </a:r>
            <a:r>
              <a:rPr lang="de-DE" altLang="de-DE" sz="4400" b="1" dirty="0">
                <a:solidFill>
                  <a:prstClr val="black"/>
                </a:solidFill>
              </a:rPr>
              <a:t>Vorschlag für die Weiterarbeit in der Schule </a:t>
            </a:r>
            <a:r>
              <a:rPr lang="de-DE" sz="4400" b="1" dirty="0">
                <a:solidFill>
                  <a:prstClr val="black"/>
                </a:solidFill>
              </a:rPr>
              <a:t>aus und planen Sie Ihre nächsten Schritte</a:t>
            </a:r>
            <a:r>
              <a:rPr lang="de-DE" altLang="de-DE" sz="4400" b="1" dirty="0">
                <a:solidFill>
                  <a:prstClr val="black"/>
                </a:solidFill>
              </a:rPr>
              <a:t>. </a:t>
            </a:r>
          </a:p>
          <a:p>
            <a:pPr marL="742950" indent="-742950">
              <a:buFont typeface="+mj-lt"/>
              <a:buAutoNum type="arabicPeriod"/>
              <a:defRPr/>
            </a:pPr>
            <a:r>
              <a:rPr lang="de-DE" altLang="de-DE" sz="4400" dirty="0">
                <a:solidFill>
                  <a:prstClr val="black"/>
                </a:solidFill>
              </a:rPr>
              <a:t>Vorstellen des </a:t>
            </a:r>
            <a:r>
              <a:rPr lang="de-DE" altLang="de-DE" sz="4400" b="1" dirty="0">
                <a:solidFill>
                  <a:prstClr val="black"/>
                </a:solidFill>
              </a:rPr>
              <a:t>Lehrplans</a:t>
            </a:r>
            <a:r>
              <a:rPr lang="de-DE" altLang="de-DE" sz="4400" dirty="0">
                <a:solidFill>
                  <a:prstClr val="black"/>
                </a:solidFill>
              </a:rPr>
              <a:t> </a:t>
            </a:r>
            <a:r>
              <a:rPr lang="de-DE" altLang="de-DE" sz="4400" i="1" dirty="0">
                <a:solidFill>
                  <a:prstClr val="black"/>
                </a:solidFill>
              </a:rPr>
              <a:t>(Grundlage: </a:t>
            </a:r>
            <a:r>
              <a:rPr lang="de-DE" altLang="de-DE" sz="4400" i="1" dirty="0" err="1">
                <a:solidFill>
                  <a:prstClr val="black"/>
                </a:solidFill>
              </a:rPr>
              <a:t>ppt</a:t>
            </a:r>
            <a:r>
              <a:rPr lang="de-DE" altLang="de-DE" sz="4400" i="1" dirty="0">
                <a:solidFill>
                  <a:prstClr val="black"/>
                </a:solidFill>
              </a:rPr>
              <a:t>)</a:t>
            </a:r>
          </a:p>
          <a:p>
            <a:pPr marL="742950" indent="-742950">
              <a:buFont typeface="+mj-lt"/>
              <a:buAutoNum type="arabicPeriod"/>
              <a:defRPr/>
            </a:pPr>
            <a:r>
              <a:rPr lang="de-DE" altLang="de-DE" sz="4400" dirty="0">
                <a:solidFill>
                  <a:prstClr val="black"/>
                </a:solidFill>
              </a:rPr>
              <a:t>Unterstützungsmaterialien vorstellen: </a:t>
            </a:r>
            <a:r>
              <a:rPr lang="de-DE" altLang="de-DE" sz="4400" b="1" dirty="0">
                <a:solidFill>
                  <a:prstClr val="black"/>
                </a:solidFill>
              </a:rPr>
              <a:t>Lehrplannavigator</a:t>
            </a:r>
            <a:r>
              <a:rPr lang="de-DE" altLang="de-DE" sz="4400" dirty="0">
                <a:solidFill>
                  <a:prstClr val="black"/>
                </a:solidFill>
              </a:rPr>
              <a:t> mit beispielhaftem schulinternen Lehrplan etc. </a:t>
            </a:r>
            <a:r>
              <a:rPr lang="de-DE" altLang="de-DE" sz="4400" i="1" dirty="0">
                <a:solidFill>
                  <a:prstClr val="black"/>
                </a:solidFill>
              </a:rPr>
              <a:t>(Motto: „Dazu gibt es übrigens schon etwas als Anregung!“)</a:t>
            </a:r>
            <a:r>
              <a:rPr lang="de-DE" altLang="de-DE" sz="4400" dirty="0">
                <a:solidFill>
                  <a:prstClr val="black"/>
                </a:solidFill>
              </a:rPr>
              <a:t> </a:t>
            </a:r>
          </a:p>
          <a:p>
            <a:pPr marL="742950" indent="-742950">
              <a:buFont typeface="+mj-lt"/>
              <a:buAutoNum type="arabicPeriod"/>
              <a:defRPr/>
            </a:pPr>
            <a:r>
              <a:rPr lang="de-DE" altLang="de-DE" sz="4400" dirty="0">
                <a:solidFill>
                  <a:prstClr val="black"/>
                </a:solidFill>
              </a:rPr>
              <a:t>Den eigenen </a:t>
            </a:r>
            <a:r>
              <a:rPr lang="de-DE" altLang="de-DE" sz="4400" b="1" dirty="0">
                <a:solidFill>
                  <a:prstClr val="black"/>
                </a:solidFill>
              </a:rPr>
              <a:t>schulinternen Lehrplan </a:t>
            </a:r>
            <a:r>
              <a:rPr lang="de-DE" altLang="de-DE" sz="4400" dirty="0">
                <a:solidFill>
                  <a:prstClr val="black"/>
                </a:solidFill>
              </a:rPr>
              <a:t>prüfen: Was sind unsere Stärken? Wo besteht Handlungsbedarf? </a:t>
            </a:r>
            <a:r>
              <a:rPr lang="de-DE" altLang="de-DE" sz="4400" i="1" dirty="0">
                <a:solidFill>
                  <a:prstClr val="black"/>
                </a:solidFill>
              </a:rPr>
              <a:t> </a:t>
            </a:r>
          </a:p>
          <a:p>
            <a:pPr marL="742950" indent="-742950">
              <a:buFont typeface="+mj-lt"/>
              <a:buAutoNum type="arabicPeriod"/>
              <a:defRPr/>
            </a:pPr>
            <a:r>
              <a:rPr lang="de-DE" altLang="de-DE" sz="4400" dirty="0">
                <a:solidFill>
                  <a:prstClr val="black"/>
                </a:solidFill>
              </a:rPr>
              <a:t>Konkrete </a:t>
            </a:r>
            <a:r>
              <a:rPr lang="de-DE" altLang="de-DE" sz="4400" b="1" dirty="0">
                <a:solidFill>
                  <a:prstClr val="black"/>
                </a:solidFill>
              </a:rPr>
              <a:t>Maßnahmen</a:t>
            </a:r>
            <a:r>
              <a:rPr lang="de-DE" altLang="de-DE" sz="4400" dirty="0">
                <a:solidFill>
                  <a:prstClr val="black"/>
                </a:solidFill>
              </a:rPr>
              <a:t> zur Fortschreibung des schulinternen Lehrplans festlegen </a:t>
            </a:r>
            <a:r>
              <a:rPr lang="de-DE" altLang="de-DE" sz="4400" i="1" dirty="0">
                <a:solidFill>
                  <a:prstClr val="black"/>
                </a:solidFill>
              </a:rPr>
              <a:t>(Was? Wer? Wann bzw. bis wann?)</a:t>
            </a:r>
          </a:p>
          <a:p>
            <a:pPr marL="0" indent="0">
              <a:buNone/>
            </a:pPr>
            <a:endParaRPr lang="de-DE" altLang="de-DE" sz="4400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de-DE" altLang="de-DE" sz="4400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0869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507288" cy="360040"/>
          </a:xfrm>
        </p:spPr>
        <p:txBody>
          <a:bodyPr/>
          <a:lstStyle/>
          <a:p>
            <a:r>
              <a:rPr lang="de-DE" sz="3200" dirty="0"/>
              <a:t>Gliederung 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KLP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HRGeSk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Mathematik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04DDD69-D404-5643-A445-B25ABA26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Dienstbesprechung zum Auftakt der Implementation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FBB1F8D-1C56-E948-A166-0661E1EAA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2A4277-7E7A-4AAF-BFC7-47646BF5CD0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Der Kernlehrplan Mathematik im Detail:</a:t>
            </a:r>
          </a:p>
          <a:p>
            <a:pPr marL="514350" indent="-514350">
              <a:buAutoNum type="arabicPeriod"/>
            </a:pPr>
            <a:r>
              <a:rPr lang="de-DE" dirty="0"/>
              <a:t>Aufgaben und Ziele für das Fach Mathematik</a:t>
            </a:r>
          </a:p>
          <a:p>
            <a:pPr marL="514350" indent="-514350">
              <a:buAutoNum type="arabicPeriod"/>
            </a:pPr>
            <a:r>
              <a:rPr lang="de-DE" b="1" dirty="0"/>
              <a:t>Die wichtigsten Kontinuitäten</a:t>
            </a:r>
          </a:p>
          <a:p>
            <a:pPr marL="514350" indent="-514350">
              <a:buAutoNum type="arabicPeriod"/>
            </a:pPr>
            <a:r>
              <a:rPr lang="de-DE" dirty="0"/>
              <a:t>Die wichtigsten Neuerungen</a:t>
            </a:r>
          </a:p>
          <a:p>
            <a:pPr marL="514350" indent="-514350">
              <a:buAutoNum type="arabicPeriod"/>
            </a:pPr>
            <a:r>
              <a:rPr lang="de-DE" dirty="0"/>
              <a:t>Inhaltsfelder und inhaltliche Schwerpunkte</a:t>
            </a:r>
          </a:p>
          <a:p>
            <a:pPr marL="514350" indent="-514350">
              <a:buAutoNum type="arabicPeriod"/>
            </a:pPr>
            <a:r>
              <a:rPr lang="de-DE" dirty="0"/>
              <a:t>Beitrag der Mathematik zu den Querschnittsaufgaben</a:t>
            </a:r>
          </a:p>
          <a:p>
            <a:pPr marL="514350" indent="-514350">
              <a:buAutoNum type="arabicPeriod"/>
            </a:pPr>
            <a:r>
              <a:rPr lang="de-DE" dirty="0"/>
              <a:t>Leistungsbewertung und -überprüfung</a:t>
            </a:r>
          </a:p>
          <a:p>
            <a:pPr marL="514350" indent="-51435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78628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361951" y="982978"/>
            <a:ext cx="86772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 dirty="0">
                <a:latin typeface="+mj-lt"/>
                <a:ea typeface="+mj-ea"/>
                <a:cs typeface="Times New Roman" pitchFamily="18" charset="0"/>
              </a:rPr>
              <a:t>Kompetenzen, Inhalte, schulische Gegebenheiten: Unterrichtsvorhaben planen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21900" y="1628800"/>
            <a:ext cx="77784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prstClr val="black"/>
                </a:solidFill>
              </a:rPr>
              <a:t>Entwickeln Sie mit Ihrem Nachbarn / Ihrer Nachbarin eine Grundidee für ein Unterrichtsvorhaben zum Thema …</a:t>
            </a:r>
          </a:p>
          <a:p>
            <a:r>
              <a:rPr lang="de-DE" dirty="0">
                <a:solidFill>
                  <a:prstClr val="black"/>
                </a:solidFill>
              </a:rPr>
              <a:t>Alternativ:</a:t>
            </a:r>
          </a:p>
          <a:p>
            <a:r>
              <a:rPr lang="de-DE" dirty="0">
                <a:solidFill>
                  <a:prstClr val="black"/>
                </a:solidFill>
              </a:rPr>
              <a:t>Erarbeiten Sie in den breakout-</a:t>
            </a:r>
            <a:r>
              <a:rPr lang="de-DE" dirty="0" err="1">
                <a:solidFill>
                  <a:prstClr val="black"/>
                </a:solidFill>
              </a:rPr>
              <a:t>rooms</a:t>
            </a:r>
            <a:r>
              <a:rPr lang="de-DE" dirty="0">
                <a:solidFill>
                  <a:prstClr val="black"/>
                </a:solidFill>
              </a:rPr>
              <a:t> ein Unterrichtsvorhaben zum Thema …</a:t>
            </a:r>
          </a:p>
          <a:p>
            <a:endParaRPr lang="de-DE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-38140" y="6371277"/>
            <a:ext cx="2952328" cy="365125"/>
          </a:xfrm>
        </p:spPr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40</a:t>
            </a:fld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C2630C2-1F84-4095-B7C1-9E4B8B3C58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" y="3327638"/>
            <a:ext cx="8834815" cy="1506452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3489628" y="6297693"/>
            <a:ext cx="24617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de-DE" sz="1200" dirty="0">
                <a:solidFill>
                  <a:prstClr val="black">
                    <a:tint val="75000"/>
                  </a:prstClr>
                </a:solidFill>
              </a:rPr>
              <a:t>Dienstbesprechung zum Auftakt der </a:t>
            </a:r>
          </a:p>
          <a:p>
            <a:pPr lvl="0" algn="ctr"/>
            <a:r>
              <a:rPr lang="de-DE" sz="1200" dirty="0">
                <a:solidFill>
                  <a:prstClr val="black">
                    <a:tint val="75000"/>
                  </a:prstClr>
                </a:solidFill>
              </a:rPr>
              <a:t>Implementation</a:t>
            </a:r>
          </a:p>
        </p:txBody>
      </p:sp>
    </p:spTree>
    <p:extLst>
      <p:ext uri="{BB962C8B-B14F-4D97-AF65-F5344CB8AC3E}">
        <p14:creationId xmlns:p14="http://schemas.microsoft.com/office/powerpoint/2010/main" val="1826801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Die wichtigsten Kontinuitäten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5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374" y="1844824"/>
            <a:ext cx="7314341" cy="382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143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507288" cy="360040"/>
          </a:xfrm>
        </p:spPr>
        <p:txBody>
          <a:bodyPr/>
          <a:lstStyle/>
          <a:p>
            <a:r>
              <a:rPr lang="de-DE" sz="3200" dirty="0"/>
              <a:t>Gliederung 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KLP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HRGeSk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Mathematik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04DDD69-D404-5643-A445-B25ABA26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Dienstbesprechung zum Auftakt der Implementation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FBB1F8D-1C56-E948-A166-0661E1EAA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2A4277-7E7A-4AAF-BFC7-47646BF5CD0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Der Kernlehrplan Mathematik im Detail:</a:t>
            </a:r>
          </a:p>
          <a:p>
            <a:pPr marL="514350" indent="-514350">
              <a:buAutoNum type="arabicPeriod"/>
            </a:pPr>
            <a:r>
              <a:rPr lang="de-DE" dirty="0"/>
              <a:t>Aufgaben und Ziele für das Fach Mathematik</a:t>
            </a:r>
          </a:p>
          <a:p>
            <a:pPr marL="514350" indent="-514350">
              <a:buAutoNum type="arabicPeriod"/>
            </a:pPr>
            <a:r>
              <a:rPr lang="de-DE" dirty="0"/>
              <a:t>Die wichtigsten Kontinuitäten</a:t>
            </a:r>
          </a:p>
          <a:p>
            <a:pPr marL="514350" indent="-514350">
              <a:buAutoNum type="arabicPeriod"/>
            </a:pPr>
            <a:r>
              <a:rPr lang="de-DE" b="1" dirty="0"/>
              <a:t>Die wichtigsten Neuerungen</a:t>
            </a:r>
          </a:p>
          <a:p>
            <a:pPr marL="514350" indent="-514350">
              <a:buAutoNum type="arabicPeriod"/>
            </a:pPr>
            <a:r>
              <a:rPr lang="de-DE" dirty="0"/>
              <a:t>Inhaltsfelder und inhaltliche Schwerpunkte</a:t>
            </a:r>
          </a:p>
          <a:p>
            <a:pPr marL="514350" indent="-514350">
              <a:buAutoNum type="arabicPeriod"/>
            </a:pPr>
            <a:r>
              <a:rPr lang="de-DE" dirty="0"/>
              <a:t>Beitrag der Mathematik zu den Querschnittsaufgaben</a:t>
            </a:r>
          </a:p>
          <a:p>
            <a:pPr marL="514350" indent="-514350">
              <a:buAutoNum type="arabicPeriod"/>
            </a:pPr>
            <a:r>
              <a:rPr lang="de-DE" dirty="0"/>
              <a:t>Leistungsbewertung und -überprüfung</a:t>
            </a:r>
          </a:p>
          <a:p>
            <a:pPr marL="514350" indent="-51435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7018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9DE3C38-78BD-1142-BB89-B04F4FD44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3C70120-1105-1549-A619-C6351A6B7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250A9D-98AA-6F44-8CB8-DE79BC50D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7</a:t>
            </a:fld>
            <a:endParaRPr lang="de-DE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20DB4082-5957-4E6D-AF9F-56152C9E0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wichtigsten Neuerungen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E0C6888E-33E6-49CC-9B46-256EA8A892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869" y="1700808"/>
            <a:ext cx="8139344" cy="3888432"/>
          </a:xfrm>
        </p:spPr>
      </p:pic>
    </p:spTree>
    <p:extLst>
      <p:ext uri="{BB962C8B-B14F-4D97-AF65-F5344CB8AC3E}">
        <p14:creationId xmlns:p14="http://schemas.microsoft.com/office/powerpoint/2010/main" val="1808054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507288" cy="360040"/>
          </a:xfrm>
        </p:spPr>
        <p:txBody>
          <a:bodyPr/>
          <a:lstStyle/>
          <a:p>
            <a:r>
              <a:rPr lang="de-DE" sz="3200" dirty="0"/>
              <a:t>Gliederung 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KLP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HRGeSk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Mathematik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04DDD69-D404-5643-A445-B25ABA26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Dienstbesprechung zum Auftakt der Implementation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FBB1F8D-1C56-E948-A166-0661E1EAA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2A4277-7E7A-4AAF-BFC7-47646BF5CD0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Der Kernlehrplan Mathematik im Detail:</a:t>
            </a:r>
          </a:p>
          <a:p>
            <a:pPr marL="514350" indent="-514350">
              <a:buAutoNum type="arabicPeriod"/>
            </a:pPr>
            <a:r>
              <a:rPr lang="de-DE" dirty="0"/>
              <a:t>Aufgaben und Ziele für das Fach Mathematik</a:t>
            </a:r>
          </a:p>
          <a:p>
            <a:pPr marL="514350" indent="-514350">
              <a:buAutoNum type="arabicPeriod"/>
            </a:pPr>
            <a:r>
              <a:rPr lang="de-DE" dirty="0"/>
              <a:t>Die wichtigsten Kontinuitäten</a:t>
            </a:r>
          </a:p>
          <a:p>
            <a:pPr marL="514350" indent="-514350">
              <a:buAutoNum type="arabicPeriod"/>
            </a:pPr>
            <a:r>
              <a:rPr lang="de-DE" dirty="0"/>
              <a:t>Die wichtigsten Neuerungen</a:t>
            </a:r>
          </a:p>
          <a:p>
            <a:pPr marL="514350" indent="-514350">
              <a:buAutoNum type="arabicPeriod"/>
            </a:pPr>
            <a:r>
              <a:rPr lang="de-DE" b="1" dirty="0"/>
              <a:t>Inhaltsfelder und inhaltliche Schwerpunkte</a:t>
            </a:r>
          </a:p>
          <a:p>
            <a:pPr marL="514350" indent="-514350">
              <a:buAutoNum type="arabicPeriod"/>
            </a:pPr>
            <a:r>
              <a:rPr lang="de-DE" dirty="0"/>
              <a:t>Beitrag der Mathematik zu den Querschnittsaufgaben</a:t>
            </a:r>
          </a:p>
          <a:p>
            <a:pPr marL="514350" indent="-514350">
              <a:buAutoNum type="arabicPeriod"/>
            </a:pPr>
            <a:r>
              <a:rPr lang="de-DE" dirty="0"/>
              <a:t>Leistungsbewertung und -überprüfung</a:t>
            </a:r>
          </a:p>
          <a:p>
            <a:pPr marL="514350" indent="-51435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0237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E18153D-5BC8-C449-8E75-B628F2A84F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504" y="6356350"/>
            <a:ext cx="3024336" cy="365125"/>
          </a:xfrm>
        </p:spPr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A40E25-216F-BC44-ADE5-A27BF3BFB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434D6F9-E209-6148-BC5D-EF58A2F29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9</a:t>
            </a:fld>
            <a:endParaRPr lang="de-DE"/>
          </a:p>
        </p:txBody>
      </p:sp>
      <p:pic>
        <p:nvPicPr>
          <p:cNvPr id="13" name="Inhaltsplatzhalter 12">
            <a:extLst>
              <a:ext uri="{FF2B5EF4-FFF2-40B4-BE49-F238E27FC236}">
                <a16:creationId xmlns:a16="http://schemas.microsoft.com/office/drawing/2014/main" id="{55A76A2A-A922-4E4F-8B79-F63173EB99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9612" y="1824819"/>
            <a:ext cx="6984776" cy="3887638"/>
          </a:xfr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168C5F7F-FE99-4899-9B65-D356A29B6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25538"/>
            <a:ext cx="8229600" cy="358775"/>
          </a:xfrm>
        </p:spPr>
        <p:txBody>
          <a:bodyPr/>
          <a:lstStyle/>
          <a:p>
            <a:r>
              <a:rPr lang="de-DE" dirty="0"/>
              <a:t>Kompetenzbereiche</a:t>
            </a:r>
          </a:p>
        </p:txBody>
      </p:sp>
      <p:pic>
        <p:nvPicPr>
          <p:cNvPr id="14" name="Inhaltsplatzhalter 8">
            <a:extLst>
              <a:ext uri="{FF2B5EF4-FFF2-40B4-BE49-F238E27FC236}">
                <a16:creationId xmlns:a16="http://schemas.microsoft.com/office/drawing/2014/main" id="{AD675796-2AAF-45BB-92E2-0D91E2DD4F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600" t="14366" r="1"/>
          <a:stretch/>
        </p:blipFill>
        <p:spPr>
          <a:xfrm>
            <a:off x="5547603" y="2266199"/>
            <a:ext cx="2232248" cy="1567815"/>
          </a:xfrm>
          <a:prstGeom prst="rect">
            <a:avLst/>
          </a:prstGeom>
          <a:solidFill>
            <a:schemeClr val="bg1"/>
          </a:solidFill>
          <a:effectLst/>
        </p:spPr>
      </p:pic>
      <p:pic>
        <p:nvPicPr>
          <p:cNvPr id="15" name="Inhaltsplatzhalter 8">
            <a:extLst>
              <a:ext uri="{FF2B5EF4-FFF2-40B4-BE49-F238E27FC236}">
                <a16:creationId xmlns:a16="http://schemas.microsoft.com/office/drawing/2014/main" id="{3F2F2077-1F03-4209-9188-4A110787C5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370" r="53678"/>
          <a:stretch/>
        </p:blipFill>
        <p:spPr>
          <a:xfrm>
            <a:off x="5727737" y="3834014"/>
            <a:ext cx="1871980" cy="1512570"/>
          </a:xfrm>
          <a:prstGeom prst="rect">
            <a:avLst/>
          </a:prstGeom>
          <a:solidFill>
            <a:schemeClr val="bg1"/>
          </a:solidFill>
          <a:effectLst/>
        </p:spPr>
      </p:pic>
    </p:spTree>
    <p:extLst>
      <p:ext uri="{BB962C8B-B14F-4D97-AF65-F5344CB8AC3E}">
        <p14:creationId xmlns:p14="http://schemas.microsoft.com/office/powerpoint/2010/main" val="1210155775"/>
      </p:ext>
    </p:extLst>
  </p:cSld>
  <p:clrMapOvr>
    <a:masterClrMapping/>
  </p:clrMapOvr>
</p:sld>
</file>

<file path=ppt/theme/theme1.xml><?xml version="1.0" encoding="utf-8"?>
<a:theme xmlns:a="http://schemas.openxmlformats.org/drawingml/2006/main" name="QUA-LiS_Vorlage_weiss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QUA-LiS_Vorlage_weiss</Template>
  <TotalTime>0</TotalTime>
  <Words>1264</Words>
  <PresentationFormat>Bildschirmpräsentation (4:3)</PresentationFormat>
  <Paragraphs>293</Paragraphs>
  <Slides>40</Slides>
  <Notes>37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40</vt:i4>
      </vt:variant>
    </vt:vector>
  </HeadingPairs>
  <TitlesOfParts>
    <vt:vector size="46" baseType="lpstr">
      <vt:lpstr>Arial</vt:lpstr>
      <vt:lpstr>Arial Black</vt:lpstr>
      <vt:lpstr>Calibri</vt:lpstr>
      <vt:lpstr>Times</vt:lpstr>
      <vt:lpstr>Times New Roman</vt:lpstr>
      <vt:lpstr>QUA-LiS_Vorlage_weiss</vt:lpstr>
      <vt:lpstr>Herzlich willkommen</vt:lpstr>
      <vt:lpstr>Gliederung </vt:lpstr>
      <vt:lpstr>Aufgaben und Ziele für das Fach Mathematik</vt:lpstr>
      <vt:lpstr>Gliederung </vt:lpstr>
      <vt:lpstr>Die wichtigsten Kontinuitäten</vt:lpstr>
      <vt:lpstr>Gliederung </vt:lpstr>
      <vt:lpstr>Die wichtigsten Neuerungen</vt:lpstr>
      <vt:lpstr>Gliederung </vt:lpstr>
      <vt:lpstr>Kompetenzbereiche</vt:lpstr>
      <vt:lpstr>Mathematisches Operieren </vt:lpstr>
      <vt:lpstr> Inhaltliche Schwerpunkte als Bündelung</vt:lpstr>
      <vt:lpstr>Inhaltliche Schwerpunkte als Bündelung</vt:lpstr>
      <vt:lpstr>Konkretisierte Kompetenzerwartungen</vt:lpstr>
      <vt:lpstr>Verschiebungen von Gegenständen</vt:lpstr>
      <vt:lpstr>Ergänzungen von Gegenständen</vt:lpstr>
      <vt:lpstr>Ausschärfen der inhaltlichen Tiefe – Beispiel 1</vt:lpstr>
      <vt:lpstr>Ausschärfen der inhaltlichen Tiefe – Beispiel 2</vt:lpstr>
      <vt:lpstr>Gliederung </vt:lpstr>
      <vt:lpstr>Beispiele: Bildung in der digitalen Welt</vt:lpstr>
      <vt:lpstr>Beispiele: Bildung in der digitalen Welt</vt:lpstr>
      <vt:lpstr>Beispiele – Verbraucherbildung</vt:lpstr>
      <vt:lpstr>Gliederung </vt:lpstr>
      <vt:lpstr>Leistungsbewertung und -überprüfung</vt:lpstr>
      <vt:lpstr>Beurteilungsbereich: Schriftliche Arbeiten</vt:lpstr>
      <vt:lpstr>Schriftliche Arbeiten: Ersatz möglich</vt:lpstr>
      <vt:lpstr>Beurteilungsbereich: sonstige Mitarbeit</vt:lpstr>
      <vt:lpstr>PowerPoint-Präsentation</vt:lpstr>
      <vt:lpstr>Herzlich willkommen</vt:lpstr>
      <vt:lpstr>Gliederung </vt:lpstr>
      <vt:lpstr>Ausweisung der Differenzierung in G- und E-Kurs    </vt:lpstr>
      <vt:lpstr>Gliederung </vt:lpstr>
      <vt:lpstr>Beispiel für einen schulinternen Lehrplan </vt:lpstr>
      <vt:lpstr>Gliederung </vt:lpstr>
      <vt:lpstr>Beispiel Unterrichtsvorhaben </vt:lpstr>
      <vt:lpstr>Beispiel Unterrichtsvorhaben</vt:lpstr>
      <vt:lpstr>Beispiel Unterrichtsvorhaben</vt:lpstr>
      <vt:lpstr>Beispiel Unterrichtsvorhaben</vt:lpstr>
      <vt:lpstr>Gliederung </vt:lpstr>
      <vt:lpstr>Vorschläge für teilnehmeraktivierende Elemente 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2018-11-19T14:12:53Z</dcterms:created>
  <dcterms:modified xsi:type="dcterms:W3CDTF">2022-06-22T07:19:56Z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