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5"/>
  </p:notesMasterIdLst>
  <p:handoutMasterIdLst>
    <p:handoutMasterId r:id="rId56"/>
  </p:handoutMasterIdLst>
  <p:sldIdLst>
    <p:sldId id="256" r:id="rId2"/>
    <p:sldId id="257" r:id="rId3"/>
    <p:sldId id="258" r:id="rId4"/>
    <p:sldId id="274" r:id="rId5"/>
    <p:sldId id="315" r:id="rId6"/>
    <p:sldId id="260" r:id="rId7"/>
    <p:sldId id="313" r:id="rId8"/>
    <p:sldId id="316" r:id="rId9"/>
    <p:sldId id="328" r:id="rId10"/>
    <p:sldId id="331" r:id="rId11"/>
    <p:sldId id="340" r:id="rId12"/>
    <p:sldId id="333" r:id="rId13"/>
    <p:sldId id="334" r:id="rId14"/>
    <p:sldId id="335" r:id="rId15"/>
    <p:sldId id="319" r:id="rId16"/>
    <p:sldId id="360" r:id="rId17"/>
    <p:sldId id="314" r:id="rId18"/>
    <p:sldId id="309" r:id="rId19"/>
    <p:sldId id="291" r:id="rId20"/>
    <p:sldId id="292" r:id="rId21"/>
    <p:sldId id="293" r:id="rId22"/>
    <p:sldId id="358" r:id="rId23"/>
    <p:sldId id="363" r:id="rId24"/>
    <p:sldId id="295" r:id="rId25"/>
    <p:sldId id="364" r:id="rId26"/>
    <p:sldId id="296" r:id="rId27"/>
    <p:sldId id="297" r:id="rId28"/>
    <p:sldId id="320" r:id="rId29"/>
    <p:sldId id="275" r:id="rId30"/>
    <p:sldId id="278" r:id="rId31"/>
    <p:sldId id="336" r:id="rId32"/>
    <p:sldId id="337" r:id="rId33"/>
    <p:sldId id="338" r:id="rId34"/>
    <p:sldId id="277" r:id="rId35"/>
    <p:sldId id="285" r:id="rId36"/>
    <p:sldId id="307" r:id="rId37"/>
    <p:sldId id="286" r:id="rId38"/>
    <p:sldId id="308" r:id="rId39"/>
    <p:sldId id="341" r:id="rId40"/>
    <p:sldId id="288" r:id="rId41"/>
    <p:sldId id="289" r:id="rId42"/>
    <p:sldId id="282" r:id="rId43"/>
    <p:sldId id="302" r:id="rId44"/>
    <p:sldId id="284" r:id="rId45"/>
    <p:sldId id="303" r:id="rId46"/>
    <p:sldId id="283" r:id="rId47"/>
    <p:sldId id="322" r:id="rId48"/>
    <p:sldId id="318" r:id="rId49"/>
    <p:sldId id="310" r:id="rId50"/>
    <p:sldId id="321" r:id="rId51"/>
    <p:sldId id="323" r:id="rId52"/>
    <p:sldId id="361" r:id="rId53"/>
    <p:sldId id="366" r:id="rId54"/>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ke Wolf" initials="EW"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10" autoAdjust="0"/>
    <p:restoredTop sz="70696" autoAdjust="0"/>
  </p:normalViewPr>
  <p:slideViewPr>
    <p:cSldViewPr>
      <p:cViewPr varScale="1">
        <p:scale>
          <a:sx n="89" d="100"/>
          <a:sy n="89" d="100"/>
        </p:scale>
        <p:origin x="178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7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Mappe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6273728152764143E-2"/>
          <c:y val="4.3936839261868497E-2"/>
          <c:w val="0.91157890358482963"/>
          <c:h val="0.77820928393577293"/>
        </c:manualLayout>
      </c:layout>
      <c:barChart>
        <c:barDir val="col"/>
        <c:grouping val="clustered"/>
        <c:varyColors val="0"/>
        <c:ser>
          <c:idx val="0"/>
          <c:order val="0"/>
          <c:tx>
            <c:strRef>
              <c:f>Tabelle1!$A$2</c:f>
              <c:strCache>
                <c:ptCount val="1"/>
                <c:pt idx="0">
                  <c:v>Lernleiter-Schulen</c:v>
                </c:pt>
              </c:strCache>
            </c:strRef>
          </c:tx>
          <c:spPr>
            <a:solidFill>
              <a:srgbClr val="FF9900"/>
            </a:solidFill>
            <a:ln>
              <a:noFill/>
            </a:ln>
            <a:effectLst/>
          </c:spPr>
          <c:invertIfNegative val="0"/>
          <c:cat>
            <c:strRef>
              <c:f>Tabelle1!$B$1:$C$1</c:f>
              <c:strCache>
                <c:ptCount val="2"/>
                <c:pt idx="0">
                  <c:v>Prä-Test</c:v>
                </c:pt>
                <c:pt idx="1">
                  <c:v>Post-Test</c:v>
                </c:pt>
              </c:strCache>
            </c:strRef>
          </c:cat>
          <c:val>
            <c:numRef>
              <c:f>Tabelle1!$B$2:$C$2</c:f>
              <c:numCache>
                <c:formatCode>General</c:formatCode>
                <c:ptCount val="2"/>
                <c:pt idx="0">
                  <c:v>9.27</c:v>
                </c:pt>
                <c:pt idx="1">
                  <c:v>23.979999999999986</c:v>
                </c:pt>
              </c:numCache>
            </c:numRef>
          </c:val>
          <c:extLst>
            <c:ext xmlns:c16="http://schemas.microsoft.com/office/drawing/2014/chart" uri="{C3380CC4-5D6E-409C-BE32-E72D297353CC}">
              <c16:uniqueId val="{00000000-72E2-45D5-B27D-C7F3089D13A2}"/>
            </c:ext>
          </c:extLst>
        </c:ser>
        <c:ser>
          <c:idx val="1"/>
          <c:order val="1"/>
          <c:tx>
            <c:strRef>
              <c:f>Tabelle1!$A$3</c:f>
              <c:strCache>
                <c:ptCount val="1"/>
                <c:pt idx="0">
                  <c:v>Kontrollschule</c:v>
                </c:pt>
              </c:strCache>
            </c:strRef>
          </c:tx>
          <c:spPr>
            <a:solidFill>
              <a:srgbClr val="00B0F0"/>
            </a:solidFill>
            <a:ln>
              <a:noFill/>
            </a:ln>
            <a:effectLst/>
          </c:spPr>
          <c:invertIfNegative val="0"/>
          <c:cat>
            <c:strRef>
              <c:f>Tabelle1!$B$1:$C$1</c:f>
              <c:strCache>
                <c:ptCount val="2"/>
                <c:pt idx="0">
                  <c:v>Prä-Test</c:v>
                </c:pt>
                <c:pt idx="1">
                  <c:v>Post-Test</c:v>
                </c:pt>
              </c:strCache>
            </c:strRef>
          </c:cat>
          <c:val>
            <c:numRef>
              <c:f>Tabelle1!$B$3:$C$3</c:f>
              <c:numCache>
                <c:formatCode>General</c:formatCode>
                <c:ptCount val="2"/>
                <c:pt idx="0">
                  <c:v>8.98</c:v>
                </c:pt>
                <c:pt idx="1">
                  <c:v>18.02</c:v>
                </c:pt>
              </c:numCache>
            </c:numRef>
          </c:val>
          <c:extLst>
            <c:ext xmlns:c16="http://schemas.microsoft.com/office/drawing/2014/chart" uri="{C3380CC4-5D6E-409C-BE32-E72D297353CC}">
              <c16:uniqueId val="{00000001-72E2-45D5-B27D-C7F3089D13A2}"/>
            </c:ext>
          </c:extLst>
        </c:ser>
        <c:dLbls>
          <c:showLegendKey val="0"/>
          <c:showVal val="0"/>
          <c:showCatName val="0"/>
          <c:showSerName val="0"/>
          <c:showPercent val="0"/>
          <c:showBubbleSize val="0"/>
        </c:dLbls>
        <c:gapWidth val="219"/>
        <c:overlap val="-27"/>
        <c:axId val="84682240"/>
        <c:axId val="84683776"/>
      </c:barChart>
      <c:catAx>
        <c:axId val="8468224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crossAx val="84683776"/>
        <c:crosses val="autoZero"/>
        <c:auto val="1"/>
        <c:lblAlgn val="ctr"/>
        <c:lblOffset val="100"/>
        <c:noMultiLvlLbl val="0"/>
      </c:catAx>
      <c:valAx>
        <c:axId val="8468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de-DE"/>
          </a:p>
        </c:txPr>
        <c:crossAx val="84682240"/>
        <c:crosses val="autoZero"/>
        <c:crossBetween val="between"/>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077060" cy="512111"/>
          </a:xfrm>
          <a:prstGeom prst="rect">
            <a:avLst/>
          </a:prstGeom>
        </p:spPr>
        <p:txBody>
          <a:bodyPr vert="horz" lIns="86446" tIns="43223" rIns="86446" bIns="43223" rtlCol="0"/>
          <a:lstStyle>
            <a:lvl1pPr algn="l">
              <a:defRPr sz="1100"/>
            </a:lvl1pPr>
          </a:lstStyle>
          <a:p>
            <a:endParaRPr lang="de-DE" dirty="0"/>
          </a:p>
        </p:txBody>
      </p:sp>
      <p:sp>
        <p:nvSpPr>
          <p:cNvPr id="3" name="Datumsplatzhalter 2"/>
          <p:cNvSpPr>
            <a:spLocks noGrp="1"/>
          </p:cNvSpPr>
          <p:nvPr>
            <p:ph type="dt" sz="quarter" idx="1"/>
          </p:nvPr>
        </p:nvSpPr>
        <p:spPr>
          <a:xfrm>
            <a:off x="4020750" y="1"/>
            <a:ext cx="3077060" cy="512111"/>
          </a:xfrm>
          <a:prstGeom prst="rect">
            <a:avLst/>
          </a:prstGeom>
        </p:spPr>
        <p:txBody>
          <a:bodyPr vert="horz" lIns="86446" tIns="43223" rIns="86446" bIns="43223" rtlCol="0"/>
          <a:lstStyle>
            <a:lvl1pPr algn="r">
              <a:defRPr sz="1100"/>
            </a:lvl1pPr>
          </a:lstStyle>
          <a:p>
            <a:r>
              <a:rPr lang="de-DE"/>
              <a:t>16.02.2019</a:t>
            </a:r>
            <a:endParaRPr lang="de-DE" dirty="0"/>
          </a:p>
        </p:txBody>
      </p:sp>
      <p:sp>
        <p:nvSpPr>
          <p:cNvPr id="4" name="Fußzeilenplatzhalter 3"/>
          <p:cNvSpPr>
            <a:spLocks noGrp="1"/>
          </p:cNvSpPr>
          <p:nvPr>
            <p:ph type="ftr" sz="quarter" idx="2"/>
          </p:nvPr>
        </p:nvSpPr>
        <p:spPr>
          <a:xfrm>
            <a:off x="0" y="9720984"/>
            <a:ext cx="3077060" cy="512110"/>
          </a:xfrm>
          <a:prstGeom prst="rect">
            <a:avLst/>
          </a:prstGeom>
        </p:spPr>
        <p:txBody>
          <a:bodyPr vert="horz" lIns="86446" tIns="43223" rIns="86446" bIns="43223" rtlCol="0" anchor="b"/>
          <a:lstStyle>
            <a:lvl1pPr algn="l">
              <a:defRPr sz="1100"/>
            </a:lvl1pPr>
          </a:lstStyle>
          <a:p>
            <a:endParaRPr lang="de-DE" dirty="0"/>
          </a:p>
        </p:txBody>
      </p:sp>
      <p:sp>
        <p:nvSpPr>
          <p:cNvPr id="5" name="Foliennummernplatzhalter 4"/>
          <p:cNvSpPr>
            <a:spLocks noGrp="1"/>
          </p:cNvSpPr>
          <p:nvPr>
            <p:ph type="sldNum" sz="quarter" idx="3"/>
          </p:nvPr>
        </p:nvSpPr>
        <p:spPr>
          <a:xfrm>
            <a:off x="4020750" y="9720984"/>
            <a:ext cx="3077060" cy="512110"/>
          </a:xfrm>
          <a:prstGeom prst="rect">
            <a:avLst/>
          </a:prstGeom>
        </p:spPr>
        <p:txBody>
          <a:bodyPr vert="horz" lIns="86446" tIns="43223" rIns="86446" bIns="43223" rtlCol="0" anchor="b"/>
          <a:lstStyle>
            <a:lvl1pPr algn="r">
              <a:defRPr sz="1100"/>
            </a:lvl1pPr>
          </a:lstStyle>
          <a:p>
            <a:fld id="{F2E842E1-6391-465F-B934-712331EAA8AE}" type="slidenum">
              <a:rPr lang="de-DE" smtClean="0"/>
              <a:pPr/>
              <a:t>‹Nr.›</a:t>
            </a:fld>
            <a:endParaRPr lang="de-DE" dirty="0"/>
          </a:p>
        </p:txBody>
      </p:sp>
    </p:spTree>
    <p:extLst>
      <p:ext uri="{BB962C8B-B14F-4D97-AF65-F5344CB8AC3E}">
        <p14:creationId xmlns:p14="http://schemas.microsoft.com/office/powerpoint/2010/main" val="153768789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077060" cy="512111"/>
          </a:xfrm>
          <a:prstGeom prst="rect">
            <a:avLst/>
          </a:prstGeom>
        </p:spPr>
        <p:txBody>
          <a:bodyPr vert="horz" lIns="86446" tIns="43223" rIns="86446" bIns="43223" rtlCol="0"/>
          <a:lstStyle>
            <a:lvl1pPr algn="l">
              <a:defRPr sz="1100"/>
            </a:lvl1pPr>
          </a:lstStyle>
          <a:p>
            <a:endParaRPr lang="de-DE" dirty="0"/>
          </a:p>
        </p:txBody>
      </p:sp>
      <p:sp>
        <p:nvSpPr>
          <p:cNvPr id="3" name="Datumsplatzhalter 2"/>
          <p:cNvSpPr>
            <a:spLocks noGrp="1"/>
          </p:cNvSpPr>
          <p:nvPr>
            <p:ph type="dt" idx="1"/>
          </p:nvPr>
        </p:nvSpPr>
        <p:spPr>
          <a:xfrm>
            <a:off x="4020750" y="1"/>
            <a:ext cx="3077060" cy="512111"/>
          </a:xfrm>
          <a:prstGeom prst="rect">
            <a:avLst/>
          </a:prstGeom>
        </p:spPr>
        <p:txBody>
          <a:bodyPr vert="horz" lIns="86446" tIns="43223" rIns="86446" bIns="43223" rtlCol="0"/>
          <a:lstStyle>
            <a:lvl1pPr algn="r">
              <a:defRPr sz="1100"/>
            </a:lvl1pPr>
          </a:lstStyle>
          <a:p>
            <a:r>
              <a:rPr lang="de-DE"/>
              <a:t>16.02.2019</a:t>
            </a:r>
            <a:endParaRPr lang="de-DE" dirty="0"/>
          </a:p>
        </p:txBody>
      </p:sp>
      <p:sp>
        <p:nvSpPr>
          <p:cNvPr id="4" name="Folienbildplatzhalter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86446" tIns="43223" rIns="86446" bIns="43223" rtlCol="0" anchor="ctr"/>
          <a:lstStyle/>
          <a:p>
            <a:endParaRPr lang="de-DE" dirty="0"/>
          </a:p>
        </p:txBody>
      </p:sp>
      <p:sp>
        <p:nvSpPr>
          <p:cNvPr id="5" name="Notizenplatzhalter 4"/>
          <p:cNvSpPr>
            <a:spLocks noGrp="1"/>
          </p:cNvSpPr>
          <p:nvPr>
            <p:ph type="body" sz="quarter" idx="3"/>
          </p:nvPr>
        </p:nvSpPr>
        <p:spPr>
          <a:xfrm>
            <a:off x="709634" y="4861251"/>
            <a:ext cx="5680036" cy="4605955"/>
          </a:xfrm>
          <a:prstGeom prst="rect">
            <a:avLst/>
          </a:prstGeom>
        </p:spPr>
        <p:txBody>
          <a:bodyPr vert="horz" lIns="86446" tIns="43223" rIns="86446" bIns="43223"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0984"/>
            <a:ext cx="3077060" cy="512110"/>
          </a:xfrm>
          <a:prstGeom prst="rect">
            <a:avLst/>
          </a:prstGeom>
        </p:spPr>
        <p:txBody>
          <a:bodyPr vert="horz" lIns="86446" tIns="43223" rIns="86446" bIns="43223" rtlCol="0" anchor="b"/>
          <a:lstStyle>
            <a:lvl1pPr algn="l">
              <a:defRPr sz="1100"/>
            </a:lvl1pPr>
          </a:lstStyle>
          <a:p>
            <a:endParaRPr lang="de-DE" dirty="0"/>
          </a:p>
        </p:txBody>
      </p:sp>
      <p:sp>
        <p:nvSpPr>
          <p:cNvPr id="7" name="Foliennummernplatzhalter 6"/>
          <p:cNvSpPr>
            <a:spLocks noGrp="1"/>
          </p:cNvSpPr>
          <p:nvPr>
            <p:ph type="sldNum" sz="quarter" idx="5"/>
          </p:nvPr>
        </p:nvSpPr>
        <p:spPr>
          <a:xfrm>
            <a:off x="4020750" y="9720984"/>
            <a:ext cx="3077060" cy="512110"/>
          </a:xfrm>
          <a:prstGeom prst="rect">
            <a:avLst/>
          </a:prstGeom>
        </p:spPr>
        <p:txBody>
          <a:bodyPr vert="horz" lIns="86446" tIns="43223" rIns="86446" bIns="43223" rtlCol="0" anchor="b"/>
          <a:lstStyle>
            <a:lvl1pPr algn="r">
              <a:defRPr sz="1100"/>
            </a:lvl1pPr>
          </a:lstStyle>
          <a:p>
            <a:fld id="{CEB8CB1F-137B-460C-8DCA-BFC5CA627DF6}" type="slidenum">
              <a:rPr lang="de-DE" smtClean="0"/>
              <a:pPr/>
              <a:t>‹Nr.›</a:t>
            </a:fld>
            <a:endParaRPr lang="de-DE" dirty="0"/>
          </a:p>
        </p:txBody>
      </p:sp>
    </p:spTree>
    <p:extLst>
      <p:ext uri="{BB962C8B-B14F-4D97-AF65-F5344CB8AC3E}">
        <p14:creationId xmlns:p14="http://schemas.microsoft.com/office/powerpoint/2010/main" val="1354390684"/>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waxmann.com/index.php?eID=download&amp;buchnr=4093"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clearinghouse-unterricht.d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clearinghouse-unterricht.d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 der Abbildung: </a:t>
            </a:r>
            <a:r>
              <a:rPr lang="de-DE" sz="1200" dirty="0" smtClean="0"/>
              <a:t>pixabay.com/de/karriere-leiter-aufstieg-beruf-1019755/</a:t>
            </a:r>
            <a:endParaRPr lang="de-DE" sz="120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1</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362683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70000" lnSpcReduction="20000"/>
          </a:bodyPr>
          <a:lstStyle/>
          <a:p>
            <a:r>
              <a:rPr lang="de-DE" b="1" dirty="0" smtClean="0">
                <a:effectLst/>
              </a:rPr>
              <a:t>Weiterführende</a:t>
            </a:r>
            <a:r>
              <a:rPr lang="de-DE" b="1" baseline="0" dirty="0" smtClean="0">
                <a:effectLst/>
              </a:rPr>
              <a:t> Informationen und </a:t>
            </a:r>
            <a:r>
              <a:rPr lang="de-DE" b="1" dirty="0" smtClean="0">
                <a:effectLst/>
              </a:rPr>
              <a:t>Literatur: </a:t>
            </a:r>
          </a:p>
          <a:p>
            <a:endParaRPr lang="de-DE" b="1"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latin typeface="+mn-lt"/>
                <a:ea typeface="+mn-ea"/>
                <a:cs typeface="+mn-cs"/>
              </a:rPr>
              <a:t>„Jeder junge Mensch hat ohne Rücksicht auf seine wirtschaftliche Lage und Herkunft und sein Geschlecht ein Recht auf schulische Bildung, Erziehung und individuelle Förderung.“ </a:t>
            </a:r>
            <a:r>
              <a:rPr lang="de-DE" sz="1200" dirty="0" smtClean="0">
                <a:latin typeface="Calibri" panose="020F0502020204030204" pitchFamily="34" charset="0"/>
                <a:cs typeface="Calibri" panose="020F0502020204030204" pitchFamily="34" charset="0"/>
              </a:rPr>
              <a:t>(Ministerium für Schule und Weiterbildung des Landes Nordrhein-Westfalen (2005).</a:t>
            </a:r>
            <a:r>
              <a:rPr lang="de-DE" sz="1200" b="1" dirty="0" smtClean="0">
                <a:latin typeface="Calibri" panose="020F0502020204030204" pitchFamily="34" charset="0"/>
                <a:cs typeface="Calibri" panose="020F0502020204030204" pitchFamily="34" charset="0"/>
              </a:rPr>
              <a:t> </a:t>
            </a:r>
            <a:r>
              <a:rPr lang="de-DE" sz="1200" i="1" dirty="0" smtClean="0">
                <a:latin typeface="Calibri" panose="020F0502020204030204" pitchFamily="34" charset="0"/>
                <a:cs typeface="Calibri" panose="020F0502020204030204" pitchFamily="34" charset="0"/>
              </a:rPr>
              <a:t>Schulgesetz für das Land Nordrhein-Westfalen - § 1 (1). </a:t>
            </a:r>
            <a:r>
              <a:rPr lang="de-DE" sz="1200" dirty="0" smtClean="0">
                <a:latin typeface="Calibri" panose="020F0502020204030204" pitchFamily="34" charset="0"/>
                <a:cs typeface="Calibri" panose="020F0502020204030204" pitchFamily="34" charset="0"/>
              </a:rPr>
              <a:t>Verfügbar unter  https://bass.schul-welt.de/6043.htm  </a:t>
            </a:r>
            <a:r>
              <a:rPr lang="de-DE" sz="1200" dirty="0" smtClean="0">
                <a:effectLst/>
                <a:latin typeface="Calibri" panose="020F0502020204030204" pitchFamily="34" charset="0"/>
                <a:cs typeface="Calibri" panose="020F0502020204030204" pitchFamily="34" charset="0"/>
              </a:rPr>
              <a:t>[</a:t>
            </a:r>
            <a:r>
              <a:rPr lang="de-DE" sz="1200" dirty="0" smtClean="0">
                <a:latin typeface="Calibri" panose="020F0502020204030204" pitchFamily="34" charset="0"/>
                <a:cs typeface="Calibri" panose="020F0502020204030204" pitchFamily="34" charset="0"/>
              </a:rPr>
              <a:t>04.05.2021])</a:t>
            </a:r>
          </a:p>
          <a:p>
            <a:endParaRPr lang="de-DE" b="1"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latin typeface="Calibri" panose="020F0502020204030204" pitchFamily="34" charset="0"/>
              </a:rPr>
              <a:t>Ministerium für Schule und Bildung des Landes Nordrhein-Westfalen (Hrsg.). (2020).</a:t>
            </a:r>
            <a:r>
              <a:rPr lang="de-DE" sz="1200" b="1" dirty="0" smtClean="0">
                <a:latin typeface="Calibri" panose="020F0502020204030204" pitchFamily="34" charset="0"/>
              </a:rPr>
              <a:t> </a:t>
            </a:r>
            <a:r>
              <a:rPr lang="de-DE" sz="1200" i="1" dirty="0" smtClean="0">
                <a:latin typeface="Calibri" panose="020F0502020204030204" pitchFamily="34" charset="0"/>
              </a:rPr>
              <a:t>Referenzrahmen Schulqualität NRW. Schule in NRW Nr. 9051.</a:t>
            </a:r>
          </a:p>
          <a:p>
            <a:endParaRPr lang="de-DE" b="1" dirty="0">
              <a:effectLst/>
            </a:endParaRPr>
          </a:p>
          <a:p>
            <a:r>
              <a:rPr lang="de-DE" b="0" dirty="0">
                <a:effectLst/>
              </a:rPr>
              <a:t>van </a:t>
            </a:r>
            <a:r>
              <a:rPr lang="de-DE" b="0" dirty="0" err="1">
                <a:effectLst/>
              </a:rPr>
              <a:t>Vorst</a:t>
            </a:r>
            <a:r>
              <a:rPr lang="de-DE" b="0" dirty="0">
                <a:effectLst/>
              </a:rPr>
              <a:t>, H. (2018a). Unterrichtsstrukturierung und Binnendifferenzierung durch Lernleitern. In C. Maurer (Hrsg.), </a:t>
            </a:r>
            <a:r>
              <a:rPr lang="de-DE" b="0" i="1" dirty="0">
                <a:effectLst/>
              </a:rPr>
              <a:t>Qualitätsvoller Chemie- und Physikunterricht – normative und empirische Dimensionen. Gesellschaft für Didaktik der Chemie und Physik</a:t>
            </a:r>
            <a:r>
              <a:rPr lang="de-DE" b="0" dirty="0">
                <a:effectLst/>
              </a:rPr>
              <a:t>. Jahrestagung in Regensburg. (Bd. 38, S. 126–129). </a:t>
            </a:r>
            <a:r>
              <a:rPr lang="de-DE" b="0" dirty="0" smtClean="0">
                <a:effectLst/>
              </a:rPr>
              <a:t>Aufgerufen am 25.05.2020. </a:t>
            </a:r>
            <a:r>
              <a:rPr lang="de-DE" dirty="0" smtClean="0">
                <a:effectLst/>
              </a:rPr>
              <a:t>Verfügbar </a:t>
            </a:r>
            <a:r>
              <a:rPr lang="de-DE" dirty="0">
                <a:effectLst/>
              </a:rPr>
              <a:t>unter: </a:t>
            </a:r>
            <a:r>
              <a:rPr lang="de-DE" dirty="0" smtClean="0">
                <a:effectLst/>
              </a:rPr>
              <a:t>https://www.pedocs.de/volltexte/2018/15495/pdf/Maurer_2017_Qualitaetsvoller_Chemie_und_Physikunterricht.pdf</a:t>
            </a:r>
          </a:p>
          <a:p>
            <a:endParaRPr lang="de-DE" sz="1200" kern="1200" baseline="0" dirty="0">
              <a:solidFill>
                <a:schemeClr val="tx1"/>
              </a:solidFill>
              <a:latin typeface="+mn-lt"/>
              <a:ea typeface="+mn-ea"/>
              <a:cs typeface="+mn-cs"/>
            </a:endParaRPr>
          </a:p>
          <a:p>
            <a:r>
              <a:rPr lang="de-DE" sz="1200" kern="1200" baseline="0" dirty="0" smtClean="0">
                <a:solidFill>
                  <a:schemeClr val="tx1"/>
                </a:solidFill>
                <a:latin typeface="+mn-lt"/>
                <a:ea typeface="+mn-ea"/>
                <a:cs typeface="+mn-cs"/>
              </a:rPr>
              <a:t>„</a:t>
            </a:r>
            <a:r>
              <a:rPr lang="de-DE" sz="1200" kern="1200" baseline="0" dirty="0">
                <a:solidFill>
                  <a:schemeClr val="tx1"/>
                </a:solidFill>
                <a:latin typeface="+mn-lt"/>
                <a:ea typeface="+mn-ea"/>
                <a:cs typeface="+mn-cs"/>
              </a:rPr>
              <a:t>Mit der Änderung des Schulgesetzes im Jahr 2005 hat die nordrhein-westfälische Landesregierung erstmals neben dem Recht auf Bildung und Erziehung auch das Recht </a:t>
            </a:r>
            <a:r>
              <a:rPr lang="de-DE" sz="1200" b="1" kern="1200" baseline="0" dirty="0">
                <a:solidFill>
                  <a:schemeClr val="tx1"/>
                </a:solidFill>
                <a:latin typeface="+mn-lt"/>
                <a:ea typeface="+mn-ea"/>
                <a:cs typeface="+mn-cs"/>
              </a:rPr>
              <a:t>auf individuelle Förderung</a:t>
            </a:r>
            <a:r>
              <a:rPr lang="de-DE" sz="1200" kern="1200" baseline="0" dirty="0">
                <a:solidFill>
                  <a:schemeClr val="tx1"/>
                </a:solidFill>
                <a:latin typeface="+mn-lt"/>
                <a:ea typeface="+mn-ea"/>
                <a:cs typeface="+mn-cs"/>
              </a:rPr>
              <a:t> in den ersten Paragraphen des Gesetzes aufgenommen und damit der Aktualität der bildungspolitischen Diskussion um Differenzierung und Individualisierung im Unterricht Rechnung getragen. Denn trotz aller Homogenisierungsansätze des deutschen Bildungssystems ist eine zunehmende Heterogenität der Schülerschaft im Klassenzimmer, vor allem an Gymnasien, festzustellen. Gleichzeitig zeigen u. a. Daten der aktuellen PISA-Studie für die naturwissenschaftlichen Fächer in Deutschland, dass mehr als die Hälfte der Fünfzehnjährigen über eine seltene oder gar keine Differenzierung im Unterricht berichtet (Schiepe-Tiska, Schmidtner, Müller, Heine, Neumann &amp; Lüdtke, 2016). Nach wie vor orientieren sich Lehrkräfte in ihrer Unterrichtsplanung häufig am mittleren Leistungsniveau und lassen dabei die besonderen Stärken und Schwächen der einzelnen Schülerinnen und Schüler außer Acht (Bönsch, 2012). Trautmann und Wischer (2007) kritisieren jedoch die nur unzureichende empirische Forschungslage hinsichtlich der Verbreitung und Effektivität von Differenzierung im Unterricht. In ihrem Übersichtsartikel stellen sie vor allem positive Effekte solcher Maßnahmen hinsichtlich affektiver Schülermerkmale fest. Ergebnisse der PISA-Erhebung 2015 bestätigen darüber hinaus auch positive Zusammenhänge zwischen der wahrgenommenen Differenzierung und den Schülerleistungen im Bereich der Naturwissenschaften (OECD, 2016). Es ist jedoch davon auszugehen, dass einzelne Differenzierungsmaßnahmen auf verschiedene Schülergruppen unterschiedlich wirken. So zeigen Befunde für leistungsschwache Schülerinnen und Schüler, dass sie durch die häufig offen angelegte Unterrichtsgestaltung, die mit differenzierendem Unterricht meist einhergeht, überfordert sind und stattdessen stärker von einem strukturierten und angeleiteten Unterrichtsgang profitieren (Bohl, Batzel &amp; Richey, 2012</a:t>
            </a:r>
            <a:r>
              <a:rPr lang="de-DE" sz="1200" kern="1200" baseline="0" dirty="0" smtClean="0">
                <a:solidFill>
                  <a:schemeClr val="tx1"/>
                </a:solidFill>
                <a:latin typeface="+mn-lt"/>
                <a:ea typeface="+mn-ea"/>
                <a:cs typeface="+mn-cs"/>
              </a:rPr>
              <a:t>)“ </a:t>
            </a:r>
            <a:r>
              <a:rPr lang="de-DE" sz="1200" kern="1200" baseline="0" dirty="0">
                <a:solidFill>
                  <a:schemeClr val="tx1"/>
                </a:solidFill>
                <a:latin typeface="+mn-lt"/>
                <a:ea typeface="+mn-ea"/>
                <a:cs typeface="+mn-cs"/>
              </a:rPr>
              <a:t>(ebd., S.126</a:t>
            </a:r>
            <a:r>
              <a:rPr lang="de-DE" sz="1200" kern="1200" baseline="0" dirty="0" smtClean="0">
                <a:solidFill>
                  <a:schemeClr val="tx1"/>
                </a:solidFill>
                <a:latin typeface="+mn-lt"/>
                <a:ea typeface="+mn-ea"/>
                <a:cs typeface="+mn-cs"/>
              </a:rPr>
              <a:t>).</a:t>
            </a:r>
            <a:endParaRPr lang="de-DE" sz="1200" kern="1200" baseline="0" dirty="0">
              <a:solidFill>
                <a:schemeClr val="tx1"/>
              </a:solidFill>
              <a:latin typeface="+mn-lt"/>
              <a:ea typeface="+mn-ea"/>
              <a:cs typeface="+mn-cs"/>
            </a:endParaRPr>
          </a:p>
          <a:p>
            <a:endParaRPr lang="de-DE" sz="1200" kern="1200" baseline="0" dirty="0">
              <a:solidFill>
                <a:schemeClr val="tx1"/>
              </a:solidFill>
              <a:latin typeface="+mn-lt"/>
              <a:ea typeface="+mn-ea"/>
              <a:cs typeface="+mn-cs"/>
            </a:endParaRPr>
          </a:p>
          <a:p>
            <a:endParaRPr lang="de-DE" sz="1200" b="0" i="0" u="none" strike="noStrike" kern="1200" baseline="0" dirty="0">
              <a:solidFill>
                <a:schemeClr val="tx1"/>
              </a:solidFill>
              <a:latin typeface="+mn-lt"/>
              <a:ea typeface="+mn-ea"/>
              <a:cs typeface="+mn-cs"/>
            </a:endParaRPr>
          </a:p>
          <a:p>
            <a:r>
              <a:rPr lang="de-DE" sz="1200" b="0" i="0" u="none" strike="noStrike" kern="1200" baseline="0" dirty="0" err="1" smtClean="0">
                <a:solidFill>
                  <a:schemeClr val="tx1"/>
                </a:solidFill>
                <a:latin typeface="+mn-lt"/>
                <a:ea typeface="+mn-ea"/>
                <a:cs typeface="+mn-cs"/>
              </a:rPr>
              <a:t>Schiepe-Tiska</a:t>
            </a:r>
            <a:r>
              <a:rPr lang="de-DE" sz="1200" b="0" i="0" u="none" strike="noStrike" kern="1200" baseline="0" dirty="0">
                <a:solidFill>
                  <a:schemeClr val="tx1"/>
                </a:solidFill>
                <a:latin typeface="+mn-lt"/>
                <a:ea typeface="+mn-ea"/>
                <a:cs typeface="+mn-cs"/>
              </a:rPr>
              <a:t>, A., </a:t>
            </a:r>
            <a:r>
              <a:rPr lang="de-DE" sz="1200" b="0" i="0" u="none" strike="noStrike" kern="1200" baseline="0" dirty="0" err="1">
                <a:solidFill>
                  <a:schemeClr val="tx1"/>
                </a:solidFill>
                <a:latin typeface="+mn-lt"/>
                <a:ea typeface="+mn-ea"/>
                <a:cs typeface="+mn-cs"/>
              </a:rPr>
              <a:t>Schmidtner</a:t>
            </a:r>
            <a:r>
              <a:rPr lang="de-DE" sz="1200" b="0" i="0" u="none" strike="noStrike" kern="1200" baseline="0" dirty="0">
                <a:solidFill>
                  <a:schemeClr val="tx1"/>
                </a:solidFill>
                <a:latin typeface="+mn-lt"/>
                <a:ea typeface="+mn-ea"/>
                <a:cs typeface="+mn-cs"/>
              </a:rPr>
              <a:t>, St., Müller, K., Heine, J.-H., </a:t>
            </a:r>
            <a:r>
              <a:rPr lang="de-DE" sz="1200" b="0" i="0" u="none" strike="noStrike" kern="1200" baseline="0" dirty="0" smtClean="0">
                <a:solidFill>
                  <a:schemeClr val="tx1"/>
                </a:solidFill>
                <a:latin typeface="+mn-lt"/>
                <a:ea typeface="+mn-ea"/>
                <a:cs typeface="+mn-cs"/>
              </a:rPr>
              <a:t>Neumann, </a:t>
            </a:r>
            <a:r>
              <a:rPr lang="de-DE" sz="1200" b="0" i="0" u="none" strike="noStrike" kern="1200" baseline="0" dirty="0">
                <a:solidFill>
                  <a:schemeClr val="tx1"/>
                </a:solidFill>
                <a:latin typeface="+mn-lt"/>
                <a:ea typeface="+mn-ea"/>
                <a:cs typeface="+mn-cs"/>
              </a:rPr>
              <a:t>K. &amp; </a:t>
            </a:r>
            <a:r>
              <a:rPr lang="de-DE" sz="1200" b="0" i="0" u="none" strike="noStrike" kern="1200" baseline="0" dirty="0" smtClean="0">
                <a:solidFill>
                  <a:schemeClr val="tx1"/>
                </a:solidFill>
                <a:latin typeface="+mn-lt"/>
                <a:ea typeface="+mn-ea"/>
                <a:cs typeface="+mn-cs"/>
              </a:rPr>
              <a:t>Lüdtke, </a:t>
            </a:r>
            <a:r>
              <a:rPr lang="de-DE" sz="1200" b="0" i="0" u="none" strike="noStrike" kern="1200" baseline="0" dirty="0">
                <a:solidFill>
                  <a:schemeClr val="tx1"/>
                </a:solidFill>
                <a:latin typeface="+mn-lt"/>
                <a:ea typeface="+mn-ea"/>
                <a:cs typeface="+mn-cs"/>
              </a:rPr>
              <a:t>O. (2016). Naturwissenschaftlicher Unterricht in Deutschland in PISA 2015 im internationalen Vergleich. In K. </a:t>
            </a:r>
            <a:r>
              <a:rPr lang="de-DE" sz="1200" b="0" i="0" u="none" strike="noStrike" kern="1200" baseline="0" dirty="0" err="1">
                <a:solidFill>
                  <a:schemeClr val="tx1"/>
                </a:solidFill>
                <a:latin typeface="+mn-lt"/>
                <a:ea typeface="+mn-ea"/>
                <a:cs typeface="+mn-cs"/>
              </a:rPr>
              <a:t>Reiss</a:t>
            </a:r>
            <a:r>
              <a:rPr lang="de-DE" sz="1200" b="0" i="0" u="none" strike="noStrike" kern="1200" baseline="0" dirty="0">
                <a:solidFill>
                  <a:schemeClr val="tx1"/>
                </a:solidFill>
                <a:latin typeface="+mn-lt"/>
                <a:ea typeface="+mn-ea"/>
                <a:cs typeface="+mn-cs"/>
              </a:rPr>
              <a:t>, C. Sälzer, A. </a:t>
            </a:r>
            <a:r>
              <a:rPr lang="de-DE" sz="1200" b="0" i="0" u="none" strike="noStrike" kern="1200" baseline="0" dirty="0" err="1">
                <a:solidFill>
                  <a:schemeClr val="tx1"/>
                </a:solidFill>
                <a:latin typeface="+mn-lt"/>
                <a:ea typeface="+mn-ea"/>
                <a:cs typeface="+mn-cs"/>
              </a:rPr>
              <a:t>Schiepe-Tiska</a:t>
            </a:r>
            <a:r>
              <a:rPr lang="de-DE" sz="1200" b="0" i="0" u="none" strike="noStrike" kern="1200" baseline="0" dirty="0">
                <a:solidFill>
                  <a:schemeClr val="tx1"/>
                </a:solidFill>
                <a:latin typeface="+mn-lt"/>
                <a:ea typeface="+mn-ea"/>
                <a:cs typeface="+mn-cs"/>
              </a:rPr>
              <a:t>, E. </a:t>
            </a:r>
            <a:r>
              <a:rPr lang="de-DE" sz="1200" b="0" i="0" u="none" strike="noStrike" kern="1200" baseline="0" dirty="0" err="1">
                <a:solidFill>
                  <a:schemeClr val="tx1"/>
                </a:solidFill>
                <a:latin typeface="+mn-lt"/>
                <a:ea typeface="+mn-ea"/>
                <a:cs typeface="+mn-cs"/>
              </a:rPr>
              <a:t>Klieme</a:t>
            </a:r>
            <a:r>
              <a:rPr lang="de-DE" sz="1200" b="0" i="0" u="none" strike="noStrike" kern="1200" baseline="0" dirty="0">
                <a:solidFill>
                  <a:schemeClr val="tx1"/>
                </a:solidFill>
                <a:latin typeface="+mn-lt"/>
                <a:ea typeface="+mn-ea"/>
                <a:cs typeface="+mn-cs"/>
              </a:rPr>
              <a:t> &amp; O. Köller (Hrsg.), </a:t>
            </a:r>
            <a:r>
              <a:rPr lang="de-DE" sz="1200" b="0" i="1" u="none" strike="noStrike" kern="1200" baseline="0" dirty="0">
                <a:solidFill>
                  <a:schemeClr val="tx1"/>
                </a:solidFill>
                <a:latin typeface="+mn-lt"/>
                <a:ea typeface="+mn-ea"/>
                <a:cs typeface="+mn-cs"/>
              </a:rPr>
              <a:t>PISA 2015. Eine Studie zwischen Kontinuität und Innovation </a:t>
            </a:r>
            <a:r>
              <a:rPr lang="de-DE" sz="1200" b="0" i="0" u="none" strike="noStrike" kern="1200" baseline="0" dirty="0">
                <a:solidFill>
                  <a:schemeClr val="tx1"/>
                </a:solidFill>
                <a:latin typeface="+mn-lt"/>
                <a:ea typeface="+mn-ea"/>
                <a:cs typeface="+mn-cs"/>
              </a:rPr>
              <a:t>(S. </a:t>
            </a:r>
            <a:r>
              <a:rPr lang="de-DE" sz="1200" b="0" i="0" u="none" strike="noStrike" kern="1200" baseline="0" dirty="0" smtClean="0">
                <a:solidFill>
                  <a:schemeClr val="tx1"/>
                </a:solidFill>
                <a:latin typeface="+mn-lt"/>
                <a:ea typeface="+mn-ea"/>
                <a:cs typeface="+mn-cs"/>
              </a:rPr>
              <a:t>133-175). </a:t>
            </a:r>
            <a:r>
              <a:rPr lang="de-DE" sz="1200" b="0" i="0" u="none" strike="noStrike" kern="1200" baseline="0" dirty="0">
                <a:solidFill>
                  <a:schemeClr val="tx1"/>
                </a:solidFill>
                <a:latin typeface="+mn-lt"/>
                <a:ea typeface="+mn-ea"/>
                <a:cs typeface="+mn-cs"/>
              </a:rPr>
              <a:t>Münster, New York: </a:t>
            </a:r>
            <a:r>
              <a:rPr lang="de-DE" sz="1200" b="0" i="0" u="none" strike="noStrike" kern="1200" baseline="0" dirty="0" err="1">
                <a:solidFill>
                  <a:schemeClr val="tx1"/>
                </a:solidFill>
                <a:latin typeface="+mn-lt"/>
                <a:ea typeface="+mn-ea"/>
                <a:cs typeface="+mn-cs"/>
              </a:rPr>
              <a:t>Waxmann</a:t>
            </a:r>
            <a:r>
              <a:rPr lang="de-DE" sz="1200" b="0" i="0" u="none" strike="noStrike" kern="1200" baseline="0" dirty="0">
                <a:solidFill>
                  <a:schemeClr val="tx1"/>
                </a:solidFill>
                <a:latin typeface="+mn-lt"/>
                <a:ea typeface="+mn-ea"/>
                <a:cs typeface="+mn-cs"/>
              </a:rPr>
              <a:t>.</a:t>
            </a:r>
            <a:endParaRPr lang="de-DE" sz="1200" b="0" kern="1200" baseline="0" dirty="0">
              <a:solidFill>
                <a:schemeClr val="tx1"/>
              </a:solidFill>
              <a:latin typeface="+mn-lt"/>
              <a:ea typeface="+mn-ea"/>
              <a:cs typeface="+mn-cs"/>
            </a:endParaRPr>
          </a:p>
          <a:p>
            <a:endParaRPr lang="de-DE" sz="1200" b="0" i="0" u="none" strike="noStrike" kern="1200" baseline="0" dirty="0">
              <a:solidFill>
                <a:schemeClr val="tx1"/>
              </a:solidFill>
              <a:latin typeface="+mn-lt"/>
              <a:ea typeface="+mn-ea"/>
              <a:cs typeface="+mn-cs"/>
            </a:endParaRPr>
          </a:p>
          <a:p>
            <a:r>
              <a:rPr lang="de-DE" sz="1200" kern="1200" baseline="0" dirty="0">
                <a:solidFill>
                  <a:schemeClr val="tx1"/>
                </a:solidFill>
                <a:latin typeface="+mn-lt"/>
                <a:ea typeface="+mn-ea"/>
                <a:cs typeface="+mn-cs"/>
              </a:rPr>
              <a:t>„</a:t>
            </a:r>
            <a:r>
              <a:rPr lang="de-DE" sz="1200" b="0" i="0" u="none" strike="noStrike" kern="1200" baseline="0" dirty="0">
                <a:solidFill>
                  <a:schemeClr val="tx1"/>
                </a:solidFill>
                <a:latin typeface="+mn-lt"/>
                <a:ea typeface="+mn-ea"/>
                <a:cs typeface="+mn-cs"/>
              </a:rPr>
              <a:t>Die Unterrichtsmerkmale </a:t>
            </a:r>
            <a:r>
              <a:rPr lang="de-DE" sz="1200" b="0" i="1" u="none" strike="noStrike" kern="1200" baseline="0" dirty="0">
                <a:solidFill>
                  <a:schemeClr val="tx1"/>
                </a:solidFill>
                <a:latin typeface="+mn-lt"/>
                <a:ea typeface="+mn-ea"/>
                <a:cs typeface="+mn-cs"/>
              </a:rPr>
              <a:t>Rückmeldung </a:t>
            </a:r>
            <a:r>
              <a:rPr lang="de-DE" sz="1200" b="0" i="0" u="none" strike="noStrike" kern="1200" baseline="0" dirty="0">
                <a:solidFill>
                  <a:schemeClr val="tx1"/>
                </a:solidFill>
                <a:latin typeface="+mn-lt"/>
                <a:ea typeface="+mn-ea"/>
                <a:cs typeface="+mn-cs"/>
              </a:rPr>
              <a:t>und </a:t>
            </a:r>
            <a:r>
              <a:rPr lang="de-DE" sz="1200" b="0" i="1" u="none" strike="noStrike" kern="1200" baseline="0" dirty="0">
                <a:solidFill>
                  <a:schemeClr val="tx1"/>
                </a:solidFill>
                <a:latin typeface="+mn-lt"/>
                <a:ea typeface="+mn-ea"/>
                <a:cs typeface="+mn-cs"/>
              </a:rPr>
              <a:t>Differenzierung </a:t>
            </a:r>
            <a:r>
              <a:rPr lang="de-DE" sz="1200" b="0" i="0" u="none" strike="noStrike" kern="1200" baseline="0" dirty="0">
                <a:solidFill>
                  <a:schemeClr val="tx1"/>
                </a:solidFill>
                <a:latin typeface="+mn-lt"/>
                <a:ea typeface="+mn-ea"/>
                <a:cs typeface="+mn-cs"/>
              </a:rPr>
              <a:t>liegen in Deutschland (..) unterhalb des OECD-Durchschnitts. Jugendliche in Deutschland nehmen weniger individuelle Rückmeldungen zu ihrer Leistung wahr. Nur ein Fünftel berichtet, dass ihnen die Lehrkraft im Naturwissenschaftsunterricht in allen oder den meisten Stunden Rückmeldung gibt, wie sie sich verbessern können. (…)</a:t>
            </a:r>
          </a:p>
          <a:p>
            <a:r>
              <a:rPr lang="de-DE" sz="1200" b="0" i="0" u="none" strike="noStrike" kern="1200" baseline="0" dirty="0">
                <a:solidFill>
                  <a:schemeClr val="tx1"/>
                </a:solidFill>
                <a:latin typeface="+mn-lt"/>
                <a:ea typeface="+mn-ea"/>
                <a:cs typeface="+mn-cs"/>
              </a:rPr>
              <a:t>Entsprechend verhält es sich bei der wahrgenommenen </a:t>
            </a:r>
            <a:r>
              <a:rPr lang="de-DE" sz="1200" b="0" i="1" u="none" strike="noStrike" kern="1200" baseline="0" dirty="0">
                <a:solidFill>
                  <a:schemeClr val="tx1"/>
                </a:solidFill>
                <a:latin typeface="+mn-lt"/>
                <a:ea typeface="+mn-ea"/>
                <a:cs typeface="+mn-cs"/>
              </a:rPr>
              <a:t>Differenzierung </a:t>
            </a:r>
            <a:r>
              <a:rPr lang="de-DE" sz="1200" b="0" i="0" u="none" strike="noStrike" kern="1200" baseline="0" dirty="0">
                <a:solidFill>
                  <a:schemeClr val="tx1"/>
                </a:solidFill>
                <a:latin typeface="+mn-lt"/>
                <a:ea typeface="+mn-ea"/>
                <a:cs typeface="+mn-cs"/>
              </a:rPr>
              <a:t>im naturwissenschaftlichen Unterricht, denn auch diese scheint an Schulen in Deutschland weniger verbreitet zu sein. Etwas mehr als die Hälfte der Fünfzehnjährigen gibt an, dass die Lehrkraft nur in einigen Stunden oder sogar nie den Unterricht an die Bedürfnisse und den Wissensstand der Klasse </a:t>
            </a:r>
            <a:r>
              <a:rPr lang="de-DE" sz="1200" b="0" i="0" u="none" strike="noStrike" kern="1200" baseline="0" dirty="0" smtClean="0">
                <a:solidFill>
                  <a:schemeClr val="tx1"/>
                </a:solidFill>
                <a:latin typeface="+mn-lt"/>
                <a:ea typeface="+mn-ea"/>
                <a:cs typeface="+mn-cs"/>
              </a:rPr>
              <a:t>anpasst.“ </a:t>
            </a:r>
            <a:r>
              <a:rPr lang="de-DE" sz="1200" b="0" i="0" u="none" strike="noStrike" kern="1200" baseline="0" dirty="0">
                <a:solidFill>
                  <a:schemeClr val="tx1"/>
                </a:solidFill>
                <a:latin typeface="+mn-lt"/>
                <a:ea typeface="+mn-ea"/>
                <a:cs typeface="+mn-cs"/>
              </a:rPr>
              <a:t>(ebd</a:t>
            </a:r>
            <a:r>
              <a:rPr lang="de-DE" sz="1200" b="0" i="0" u="none" strike="noStrike" kern="1200" baseline="0" dirty="0" smtClean="0">
                <a:solidFill>
                  <a:schemeClr val="tx1"/>
                </a:solidFill>
                <a:latin typeface="+mn-lt"/>
                <a:ea typeface="+mn-ea"/>
                <a:cs typeface="+mn-cs"/>
              </a:rPr>
              <a:t>., </a:t>
            </a:r>
            <a:r>
              <a:rPr lang="de-DE" sz="1200" b="0" i="0" u="none" strike="noStrike" kern="1200" baseline="0" dirty="0">
                <a:solidFill>
                  <a:schemeClr val="tx1"/>
                </a:solidFill>
                <a:latin typeface="+mn-lt"/>
                <a:ea typeface="+mn-ea"/>
                <a:cs typeface="+mn-cs"/>
              </a:rPr>
              <a:t>S. 144f</a:t>
            </a:r>
            <a:r>
              <a:rPr lang="de-DE" sz="1200" b="0" i="0" u="none" strike="noStrike" kern="1200" baseline="0" dirty="0" smtClean="0">
                <a:solidFill>
                  <a:schemeClr val="tx1"/>
                </a:solidFill>
                <a:latin typeface="+mn-lt"/>
                <a:ea typeface="+mn-ea"/>
                <a:cs typeface="+mn-cs"/>
              </a:rPr>
              <a:t>)</a:t>
            </a:r>
            <a:endParaRPr lang="de-DE" sz="1200" kern="1200" baseline="0" dirty="0">
              <a:solidFill>
                <a:schemeClr val="tx1"/>
              </a:solidFill>
              <a:latin typeface="+mn-lt"/>
              <a:ea typeface="+mn-ea"/>
              <a:cs typeface="+mn-cs"/>
            </a:endParaRPr>
          </a:p>
          <a:p>
            <a:endParaRPr lang="de-DE" sz="1200" b="0" i="0" u="none" strike="noStrike" kern="1200" baseline="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3</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850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a:solidFill>
                <a:schemeClr val="tx1"/>
              </a:solidFill>
              <a:latin typeface="+mn-lt"/>
              <a:ea typeface="+mn-ea"/>
              <a:cs typeface="+mn-cs"/>
            </a:endParaRPr>
          </a:p>
          <a:p>
            <a:r>
              <a:rPr lang="de-DE" sz="1200" b="1" i="0" u="none" strike="noStrike" kern="1200" baseline="0" dirty="0">
                <a:solidFill>
                  <a:schemeClr val="tx1"/>
                </a:solidFill>
                <a:latin typeface="+mn-lt"/>
                <a:ea typeface="+mn-ea"/>
                <a:cs typeface="+mn-cs"/>
              </a:rPr>
              <a:t>Literatur</a:t>
            </a:r>
            <a:r>
              <a:rPr lang="de-DE" sz="1200" b="0" i="0" u="none" strike="noStrike" kern="1200" baseline="0" dirty="0" smtClean="0">
                <a:solidFill>
                  <a:schemeClr val="tx1"/>
                </a:solidFill>
                <a:latin typeface="+mn-lt"/>
                <a:ea typeface="+mn-ea"/>
                <a:cs typeface="+mn-cs"/>
              </a:rPr>
              <a:t>:</a:t>
            </a:r>
          </a:p>
          <a:p>
            <a:endParaRPr lang="de-DE" sz="1200" kern="1200" baseline="0" dirty="0" smtClean="0">
              <a:solidFill>
                <a:schemeClr val="tx1"/>
              </a:solidFill>
              <a:latin typeface="Calibri" panose="020F050202020403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latin typeface="Calibri" panose="020F0502020204030204" pitchFamily="34" charset="0"/>
                <a:ea typeface="+mn-ea"/>
                <a:cs typeface="+mn-cs"/>
              </a:rPr>
              <a:t>Hinweise zur Förderung der Modellkompetenz enthält der Aufsatz „Systematische </a:t>
            </a:r>
            <a:r>
              <a:rPr lang="de-DE" sz="1200" kern="1200" dirty="0" smtClean="0">
                <a:solidFill>
                  <a:schemeClr val="tx1"/>
                </a:solidFill>
                <a:effectLst/>
                <a:latin typeface="+mn-lt"/>
                <a:ea typeface="+mn-ea"/>
                <a:cs typeface="+mn-cs"/>
              </a:rPr>
              <a:t>Förderung der Modellkompetenz mithilfe der Lernleiter“ </a:t>
            </a:r>
            <a:r>
              <a:rPr lang="de-DE" sz="1200" kern="1200" baseline="0" dirty="0" smtClean="0">
                <a:solidFill>
                  <a:schemeClr val="tx1"/>
                </a:solidFill>
                <a:latin typeface="Calibri" panose="020F0502020204030204" pitchFamily="34" charset="0"/>
                <a:ea typeface="+mn-ea"/>
                <a:cs typeface="+mn-cs"/>
              </a:rPr>
              <a:t>von </a:t>
            </a:r>
            <a:r>
              <a:rPr lang="de-DE" sz="1200" kern="1200" dirty="0" smtClean="0">
                <a:solidFill>
                  <a:schemeClr val="tx1"/>
                </a:solidFill>
                <a:effectLst/>
                <a:latin typeface="+mn-lt"/>
                <a:ea typeface="+mn-ea"/>
                <a:cs typeface="+mn-cs"/>
              </a:rPr>
              <a:t>Helena van Vorst</a:t>
            </a:r>
            <a:r>
              <a:rPr lang="de-DE" sz="1200" kern="1200" baseline="0" dirty="0" smtClean="0">
                <a:solidFill>
                  <a:schemeClr val="tx1"/>
                </a:solidFill>
                <a:effectLst/>
                <a:latin typeface="+mn-lt"/>
                <a:ea typeface="+mn-ea"/>
                <a:cs typeface="+mn-cs"/>
              </a:rPr>
              <a:t> und</a:t>
            </a:r>
            <a:r>
              <a:rPr lang="de-DE" sz="1200" kern="1200" dirty="0" smtClean="0">
                <a:solidFill>
                  <a:schemeClr val="tx1"/>
                </a:solidFill>
                <a:effectLst/>
                <a:latin typeface="+mn-lt"/>
                <a:ea typeface="+mn-ea"/>
                <a:cs typeface="+mn-cs"/>
              </a:rPr>
              <a:t> Martina </a:t>
            </a:r>
            <a:r>
              <a:rPr lang="de-DE" sz="1200" kern="1200" dirty="0" err="1" smtClean="0">
                <a:solidFill>
                  <a:schemeClr val="tx1"/>
                </a:solidFill>
                <a:effectLst/>
                <a:latin typeface="+mn-lt"/>
                <a:ea typeface="+mn-ea"/>
                <a:cs typeface="+mn-cs"/>
              </a:rPr>
              <a:t>Strübe</a:t>
            </a:r>
            <a:r>
              <a:rPr lang="de-DE" sz="1200" kern="1200" dirty="0" smtClean="0">
                <a:solidFill>
                  <a:schemeClr val="tx1"/>
                </a:solidFill>
                <a:effectLst/>
                <a:latin typeface="+mn-lt"/>
                <a:ea typeface="+mn-ea"/>
                <a:cs typeface="+mn-cs"/>
              </a:rPr>
              <a:t>.</a:t>
            </a:r>
            <a:r>
              <a:rPr lang="de-DE" sz="1200" kern="1200" baseline="0" dirty="0" smtClean="0">
                <a:solidFill>
                  <a:schemeClr val="tx1"/>
                </a:solidFill>
                <a:effectLst/>
                <a:latin typeface="+mn-lt"/>
                <a:ea typeface="+mn-ea"/>
                <a:cs typeface="+mn-cs"/>
              </a:rPr>
              <a:t> Er findet sich</a:t>
            </a:r>
            <a:r>
              <a:rPr lang="de-DE" sz="1200" kern="1200" dirty="0" smtClean="0">
                <a:solidFill>
                  <a:schemeClr val="tx1"/>
                </a:solidFill>
                <a:effectLst/>
                <a:latin typeface="+mn-lt"/>
                <a:ea typeface="+mn-ea"/>
                <a:cs typeface="+mn-cs"/>
              </a:rPr>
              <a:t> </a:t>
            </a:r>
            <a:r>
              <a:rPr lang="de-DE" sz="1200" kern="1200" baseline="0" dirty="0" smtClean="0">
                <a:solidFill>
                  <a:schemeClr val="tx1"/>
                </a:solidFill>
                <a:latin typeface="Calibri" panose="020F0502020204030204" pitchFamily="34" charset="0"/>
                <a:ea typeface="+mn-ea"/>
                <a:cs typeface="+mn-cs"/>
              </a:rPr>
              <a:t>in der Broschüre „Von Sprosse zu Sprosse“ auf den Seiten 23ff.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latin typeface="Calibri" panose="020F0502020204030204" pitchFamily="34" charset="0"/>
                <a:ea typeface="+mn-ea"/>
                <a:cs typeface="+mn-cs"/>
              </a:rPr>
              <a:t>Quelle: van </a:t>
            </a:r>
            <a:r>
              <a:rPr lang="de-DE" sz="1200" kern="1200" baseline="0" dirty="0" err="1" smtClean="0">
                <a:solidFill>
                  <a:schemeClr val="tx1"/>
                </a:solidFill>
                <a:latin typeface="Calibri" panose="020F0502020204030204" pitchFamily="34" charset="0"/>
                <a:ea typeface="+mn-ea"/>
                <a:cs typeface="+mn-cs"/>
              </a:rPr>
              <a:t>Vorst</a:t>
            </a:r>
            <a:r>
              <a:rPr lang="de-DE" sz="1200" kern="1200" baseline="0" dirty="0" smtClean="0">
                <a:solidFill>
                  <a:schemeClr val="tx1"/>
                </a:solidFill>
                <a:latin typeface="Calibri" panose="020F0502020204030204" pitchFamily="34" charset="0"/>
                <a:ea typeface="+mn-ea"/>
                <a:cs typeface="+mn-cs"/>
              </a:rPr>
              <a:t>, H. &amp; </a:t>
            </a:r>
            <a:r>
              <a:rPr lang="de-DE" sz="1200" kern="1200" baseline="0" dirty="0" err="1" smtClean="0">
                <a:solidFill>
                  <a:schemeClr val="tx1"/>
                </a:solidFill>
                <a:latin typeface="Calibri" panose="020F0502020204030204" pitchFamily="34" charset="0"/>
                <a:ea typeface="+mn-ea"/>
                <a:cs typeface="+mn-cs"/>
              </a:rPr>
              <a:t>Strübe</a:t>
            </a:r>
            <a:r>
              <a:rPr lang="de-DE" sz="1200" kern="1200" baseline="0" dirty="0" smtClean="0">
                <a:solidFill>
                  <a:schemeClr val="tx1"/>
                </a:solidFill>
                <a:latin typeface="Calibri" panose="020F0502020204030204" pitchFamily="34" charset="0"/>
                <a:ea typeface="+mn-ea"/>
                <a:cs typeface="+mn-cs"/>
              </a:rPr>
              <a:t>, M. (2020). Systematische </a:t>
            </a:r>
            <a:r>
              <a:rPr lang="de-DE" sz="1200" kern="1200" dirty="0" smtClean="0">
                <a:solidFill>
                  <a:schemeClr val="tx1"/>
                </a:solidFill>
                <a:effectLst/>
                <a:latin typeface="+mn-lt"/>
                <a:ea typeface="+mn-ea"/>
                <a:cs typeface="+mn-cs"/>
              </a:rPr>
              <a:t>Förderung der Modellkompetenz mithilfe der Lernleiter. In H. </a:t>
            </a:r>
            <a:r>
              <a:rPr lang="de-DE" sz="1200" b="0" dirty="0" smtClean="0">
                <a:effectLst/>
                <a:latin typeface="Calibri" panose="020F0502020204030204" pitchFamily="34" charset="0"/>
                <a:cs typeface="Calibri" panose="020F0502020204030204" pitchFamily="34" charset="0"/>
              </a:rPr>
              <a:t>van Vorst </a:t>
            </a:r>
            <a:r>
              <a:rPr lang="de-DE" sz="1200" dirty="0" smtClean="0">
                <a:latin typeface="Calibri" panose="020F0502020204030204" pitchFamily="34" charset="0"/>
                <a:cs typeface="Calibri" panose="020F0502020204030204" pitchFamily="34" charset="0"/>
              </a:rPr>
              <a:t>&amp; E. </a:t>
            </a:r>
            <a:r>
              <a:rPr lang="de-DE" sz="1200" b="0" dirty="0" smtClean="0">
                <a:effectLst/>
                <a:latin typeface="Calibri" panose="020F0502020204030204" pitchFamily="34" charset="0"/>
                <a:cs typeface="Calibri" panose="020F0502020204030204" pitchFamily="34" charset="0"/>
              </a:rPr>
              <a:t>Sumfleth</a:t>
            </a:r>
            <a:r>
              <a:rPr lang="de-DE" sz="1200" b="0" baseline="0" dirty="0" smtClean="0">
                <a:effectLst/>
                <a:latin typeface="Calibri" panose="020F0502020204030204" pitchFamily="34" charset="0"/>
                <a:cs typeface="Calibri" panose="020F0502020204030204" pitchFamily="34" charset="0"/>
              </a:rPr>
              <a:t> </a:t>
            </a:r>
            <a:r>
              <a:rPr lang="de-DE" sz="1200" b="0" dirty="0" smtClean="0">
                <a:effectLst/>
                <a:latin typeface="Calibri" panose="020F0502020204030204" pitchFamily="34" charset="0"/>
                <a:cs typeface="Calibri" panose="020F0502020204030204" pitchFamily="34" charset="0"/>
              </a:rPr>
              <a:t>(Hrsg.), </a:t>
            </a:r>
            <a:r>
              <a:rPr lang="de-DE" sz="1200" b="0" i="1" dirty="0" smtClean="0">
                <a:effectLst/>
                <a:latin typeface="Calibri" panose="020F0502020204030204" pitchFamily="34" charset="0"/>
                <a:cs typeface="Calibri" panose="020F0502020204030204" pitchFamily="34" charset="0"/>
              </a:rPr>
              <a:t>Von</a:t>
            </a:r>
            <a:r>
              <a:rPr lang="de-DE" sz="1200" b="0" i="1" baseline="0" dirty="0" smtClean="0">
                <a:effectLst/>
                <a:latin typeface="Calibri" panose="020F0502020204030204" pitchFamily="34" charset="0"/>
                <a:cs typeface="Calibri" panose="020F0502020204030204" pitchFamily="34" charset="0"/>
              </a:rPr>
              <a:t> Sprosse zu Sprosse. Innovative Erarbeitung des </a:t>
            </a:r>
            <a:r>
              <a:rPr lang="de-DE" sz="1200" b="0" i="1" baseline="0" dirty="0" err="1" smtClean="0">
                <a:effectLst/>
                <a:latin typeface="Calibri" panose="020F0502020204030204" pitchFamily="34" charset="0"/>
                <a:cs typeface="Calibri" panose="020F0502020204030204" pitchFamily="34" charset="0"/>
              </a:rPr>
              <a:t>Bohr´schen</a:t>
            </a:r>
            <a:r>
              <a:rPr lang="de-DE" sz="1200" b="0" i="1" baseline="0" dirty="0" smtClean="0">
                <a:effectLst/>
                <a:latin typeface="Calibri" panose="020F0502020204030204" pitchFamily="34" charset="0"/>
                <a:cs typeface="Calibri" panose="020F0502020204030204" pitchFamily="34" charset="0"/>
              </a:rPr>
              <a:t> Atomkonzepts mit der Lernleiter </a:t>
            </a:r>
            <a:r>
              <a:rPr lang="de-DE" sz="1200" b="0" i="0" baseline="0" dirty="0" smtClean="0">
                <a:effectLst/>
                <a:latin typeface="Calibri" panose="020F0502020204030204" pitchFamily="34" charset="0"/>
                <a:cs typeface="Calibri" panose="020F0502020204030204" pitchFamily="34" charset="0"/>
              </a:rPr>
              <a:t>(S. 21 – 27). Münster: </a:t>
            </a:r>
            <a:r>
              <a:rPr lang="de-DE" sz="1200" b="0" i="0" baseline="0" dirty="0" err="1" smtClean="0">
                <a:effectLst/>
                <a:latin typeface="Calibri" panose="020F0502020204030204" pitchFamily="34" charset="0"/>
                <a:cs typeface="Calibri" panose="020F0502020204030204" pitchFamily="34" charset="0"/>
              </a:rPr>
              <a:t>Waxmann</a:t>
            </a:r>
            <a:r>
              <a:rPr lang="de-DE" sz="1200" b="0" i="0" baseline="0" dirty="0" smtClean="0">
                <a:effectLst/>
                <a:latin typeface="Calibri" panose="020F0502020204030204" pitchFamily="34" charset="0"/>
                <a:cs typeface="Calibri" panose="020F0502020204030204" pitchFamily="34" charset="0"/>
              </a:rPr>
              <a:t>. Aufgerufen am 30.07.2020. Verfügbar unter: </a:t>
            </a:r>
            <a:r>
              <a:rPr lang="de-DE" sz="1200" b="0" i="0" baseline="0" dirty="0" smtClean="0">
                <a:effectLst/>
                <a:latin typeface="Calibri" panose="020F0502020204030204" pitchFamily="34" charset="0"/>
                <a:cs typeface="Calibri" panose="020F0502020204030204" pitchFamily="34" charset="0"/>
                <a:hlinkClick r:id="rId3"/>
              </a:rPr>
              <a:t>https://www.waxmann.com/index.php?eID=download&amp;buchnr=4093</a:t>
            </a:r>
            <a:endParaRPr lang="de-DE" sz="1200" b="0" i="0" baseline="0" dirty="0" smtClean="0">
              <a:effectLst/>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i="0" baseline="0" dirty="0" smtClean="0">
              <a:effectLst/>
              <a:latin typeface="Calibri" panose="020F0502020204030204" pitchFamily="34" charset="0"/>
              <a:cs typeface="Calibri" panose="020F0502020204030204" pitchFamily="34" charset="0"/>
            </a:endParaRPr>
          </a:p>
          <a:p>
            <a:r>
              <a:rPr lang="de-DE" sz="1200" b="0" i="0" u="none" strike="noStrike" kern="1200" baseline="0" dirty="0" smtClean="0">
                <a:solidFill>
                  <a:schemeClr val="tx1"/>
                </a:solidFill>
                <a:latin typeface="+mn-lt"/>
                <a:ea typeface="+mn-ea"/>
                <a:cs typeface="+mn-cs"/>
              </a:rPr>
              <a:t>Lange, D. (2012). </a:t>
            </a:r>
            <a:r>
              <a:rPr lang="de-DE" sz="1200" b="0" i="1" u="none" strike="noStrike" kern="1200" baseline="0" dirty="0" smtClean="0">
                <a:solidFill>
                  <a:schemeClr val="tx1"/>
                </a:solidFill>
                <a:latin typeface="+mn-lt"/>
                <a:ea typeface="+mn-ea"/>
                <a:cs typeface="+mn-cs"/>
              </a:rPr>
              <a:t>Steigerung selbstregulierten Lernens durch computerbasiertes Feedback beim Erwerb von Experimentierkompetenz im Fach Biologie.</a:t>
            </a:r>
            <a:r>
              <a:rPr lang="de-DE" sz="1200" b="0" i="0" u="none" strike="noStrike" kern="1200" baseline="0" dirty="0" smtClean="0">
                <a:solidFill>
                  <a:schemeClr val="tx1"/>
                </a:solidFill>
                <a:latin typeface="+mn-lt"/>
                <a:ea typeface="+mn-ea"/>
                <a:cs typeface="+mn-cs"/>
              </a:rPr>
              <a:t> </a:t>
            </a:r>
            <a:r>
              <a:rPr lang="de-DE" sz="1200" b="0" baseline="0" dirty="0" smtClean="0">
                <a:effectLst/>
                <a:latin typeface="Calibri" panose="020F0502020204030204" pitchFamily="34" charset="0"/>
                <a:cs typeface="Calibri" panose="020F0502020204030204" pitchFamily="34" charset="0"/>
              </a:rPr>
              <a:t>Aufgerufen am 07.07.2025. </a:t>
            </a:r>
            <a:r>
              <a:rPr lang="de-DE" sz="1200" b="0" i="0" u="none" strike="noStrike" kern="1200" baseline="0" dirty="0" smtClean="0">
                <a:solidFill>
                  <a:schemeClr val="tx1"/>
                </a:solidFill>
                <a:latin typeface="+mn-lt"/>
                <a:ea typeface="+mn-ea"/>
                <a:cs typeface="+mn-cs"/>
              </a:rPr>
              <a:t>Verfügbar unter </a:t>
            </a:r>
            <a:r>
              <a:rPr lang="de-DE" b="0" dirty="0" smtClean="0"/>
              <a:t>http://dx.doi.org/10.53846/goediss-3800</a:t>
            </a:r>
          </a:p>
          <a:p>
            <a:r>
              <a:rPr lang="de-DE" sz="1200" b="0" i="0" u="none" strike="noStrike" kern="1200" baseline="0" dirty="0" smtClean="0">
                <a:solidFill>
                  <a:schemeClr val="tx1"/>
                </a:solidFill>
                <a:latin typeface="+mn-lt"/>
                <a:ea typeface="+mn-ea"/>
                <a:cs typeface="+mn-cs"/>
              </a:rPr>
              <a:t>„Nach kognitionspsychologischen Aspekten erfolgt Lernen durch den Aufbau von Schemata und deren Automatisierung. Ein Schema ist als Konzept definiert, welches zu einem bestimmten Sachverhalt eine Struktur liefert, welche an verschiedene Situationen angepasst werden kann und keinen Anspruch auf Vollständigkeit hat. Dabei erfüllt die Schemakonstruktion zwei Hauptaufgaben: einerseits den Aufbau und die Speicherung von Wissen im Langzeitgedächtnis, andererseits die Reduzierung der Belastung des Arbeitsgedächtnisses im Rahmen von Informationsverarbeitungsprozessen (Anderson, 2001; Chi et al., 1982). Durch intensives Üben kann das Ausführen von Prozeduren automatisiert werden (Schemaautomatisierung). Diese automatisierten Prozeduren entlasten das Arbeitsgedächtnis und schaffen damit freie Kapazitäten für die Verarbeitung neuer Informationen. Dadurch werden Lern- und </a:t>
            </a:r>
            <a:r>
              <a:rPr lang="de-DE" sz="1200" b="0" i="0" u="none" strike="noStrike" kern="1200" baseline="0" dirty="0" err="1" smtClean="0">
                <a:solidFill>
                  <a:schemeClr val="tx1"/>
                </a:solidFill>
                <a:latin typeface="+mn-lt"/>
                <a:ea typeface="+mn-ea"/>
                <a:cs typeface="+mn-cs"/>
              </a:rPr>
              <a:t>Verstehensprozesse</a:t>
            </a:r>
            <a:r>
              <a:rPr lang="de-DE" sz="1200" b="0" i="0" u="none" strike="noStrike" kern="1200" baseline="0" dirty="0" smtClean="0">
                <a:solidFill>
                  <a:schemeClr val="tx1"/>
                </a:solidFill>
                <a:latin typeface="+mn-lt"/>
                <a:ea typeface="+mn-ea"/>
                <a:cs typeface="+mn-cs"/>
              </a:rPr>
              <a:t> ermöglicht, die ansonsten zu einer Überlastung des Arbeitsgedächtnisses geführt hätten. Somit dient die Schemaautomatisierung ebenso wie die Schemakonstruktion der Entlastung des Arbeitsgedächtnisses und erhöht somit dessen freie Kapazität für die Aneignung von neuen Inhalten und Strukturen“ (ebd., S. 74).</a:t>
            </a:r>
            <a:endParaRPr lang="de-DE"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latin typeface="+mn-lt"/>
                <a:ea typeface="+mn-ea"/>
                <a:cs typeface="+mn-cs"/>
              </a:rPr>
              <a:t>Ausführliche Informationen zum Thema „Schemainduktion“ finden sich darüber hinaus auf S. 33-35 in der Dissertation von E. </a:t>
            </a:r>
            <a:r>
              <a:rPr lang="de-DE" sz="1200" kern="1200" baseline="0" dirty="0" err="1" smtClean="0">
                <a:solidFill>
                  <a:schemeClr val="tx1"/>
                </a:solidFill>
                <a:latin typeface="+mn-lt"/>
                <a:ea typeface="+mn-ea"/>
                <a:cs typeface="+mn-cs"/>
              </a:rPr>
              <a:t>Kölbach</a:t>
            </a:r>
            <a:r>
              <a:rPr lang="de-DE"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b="0" kern="1200" dirty="0" smtClean="0">
                <a:solidFill>
                  <a:schemeClr val="tx1"/>
                </a:solidFill>
                <a:latin typeface="Calibri" panose="020F0502020204030204" pitchFamily="34" charset="0"/>
              </a:rPr>
              <a:t>Quelle: </a:t>
            </a:r>
            <a:r>
              <a:rPr lang="de-DE" sz="1200" b="0" kern="1200" dirty="0" err="1" smtClean="0">
                <a:solidFill>
                  <a:schemeClr val="tx1"/>
                </a:solidFill>
                <a:latin typeface="Calibri" panose="020F0502020204030204" pitchFamily="34" charset="0"/>
              </a:rPr>
              <a:t>Kölbach</a:t>
            </a:r>
            <a:r>
              <a:rPr lang="de-DE" sz="1200" b="0" kern="1200" dirty="0" smtClean="0">
                <a:solidFill>
                  <a:schemeClr val="tx1"/>
                </a:solidFill>
                <a:latin typeface="Calibri" panose="020F0502020204030204" pitchFamily="34" charset="0"/>
              </a:rPr>
              <a:t>, E. (2011). </a:t>
            </a:r>
            <a:r>
              <a:rPr lang="de-DE" sz="1200" b="0" i="1" dirty="0" smtClean="0">
                <a:latin typeface="Calibri" panose="020F0502020204030204" pitchFamily="34" charset="0"/>
              </a:rPr>
              <a:t>Kontexteinflüsse beim Lernen mit Lösungsbeispielen </a:t>
            </a:r>
            <a:r>
              <a:rPr lang="de-DE" sz="1200" b="0" dirty="0" smtClean="0">
                <a:latin typeface="Calibri" panose="020F0502020204030204" pitchFamily="34" charset="0"/>
              </a:rPr>
              <a:t>(Studien zum Physik- und Chemielernen, Band 123). Berlin: Logos-Verlag.</a:t>
            </a:r>
            <a:r>
              <a:rPr lang="de-DE" sz="1200" b="0" baseline="0" dirty="0" smtClean="0">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baseline="0" dirty="0" smtClean="0">
              <a:effectLst/>
              <a:latin typeface="Calibri" panose="020F0502020204030204" pitchFamily="34" charset="0"/>
              <a:cs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smtClean="0">
              <a:solidFill>
                <a:schemeClr val="tx1"/>
              </a:solidFill>
              <a:latin typeface="Calibri" panose="020F0502020204030204"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a:solidFill>
                <a:schemeClr val="tx1"/>
              </a:solidFill>
              <a:latin typeface="Calibri" panose="020F0502020204030204" pitchFamily="34" charset="0"/>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4</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5</a:t>
            </a:fld>
            <a:endParaRPr lang="de-DE" dirty="0"/>
          </a:p>
        </p:txBody>
      </p:sp>
    </p:spTree>
    <p:extLst>
      <p:ext uri="{BB962C8B-B14F-4D97-AF65-F5344CB8AC3E}">
        <p14:creationId xmlns:p14="http://schemas.microsoft.com/office/powerpoint/2010/main" val="3418827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effectLst/>
              </a:rPr>
              <a:t>Literatur: </a:t>
            </a:r>
            <a:endParaRPr lang="de-DE" b="1"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err="1" smtClean="0">
                <a:effectLst/>
              </a:rPr>
              <a:t>Hauerstein</a:t>
            </a:r>
            <a:r>
              <a:rPr lang="de-DE" b="0" dirty="0">
                <a:effectLst/>
              </a:rPr>
              <a:t>, M.-T., van Vorst, H. &amp; </a:t>
            </a:r>
            <a:r>
              <a:rPr lang="de-DE" b="0" dirty="0" err="1">
                <a:effectLst/>
              </a:rPr>
              <a:t>Sumfleth</a:t>
            </a:r>
            <a:r>
              <a:rPr lang="de-DE" b="0" dirty="0">
                <a:effectLst/>
              </a:rPr>
              <a:t>, E. (2017). Effektivität von Lernleitern im Chemieunterricht der Sekundarstufe I. In C. Maurer (Hrsg.),</a:t>
            </a:r>
            <a:r>
              <a:rPr lang="de-DE" b="0" i="1" dirty="0">
                <a:effectLst/>
              </a:rPr>
              <a:t> Implementation fachdidaktischer Innovation im Spiegel von Forschung und Praxis. Gesellschaft für Didaktik der Chemie und Physik</a:t>
            </a:r>
            <a:r>
              <a:rPr lang="de-DE" b="0" dirty="0">
                <a:effectLst/>
              </a:rPr>
              <a:t>. Jahrestagung in Zürich 2016 (Bd. 37, S. 792–795). </a:t>
            </a:r>
            <a:r>
              <a:rPr lang="de-DE" sz="1200" kern="1200" dirty="0" smtClean="0">
                <a:solidFill>
                  <a:schemeClr val="tx1"/>
                </a:solidFill>
                <a:latin typeface="Calibri" panose="020F0502020204030204" pitchFamily="34" charset="0"/>
                <a:cs typeface="Calibri" panose="020F0502020204030204" pitchFamily="34" charset="0"/>
              </a:rPr>
              <a:t>Aufgerufen am 21.03.2019. </a:t>
            </a:r>
            <a:r>
              <a:rPr lang="de-DE" dirty="0" smtClean="0">
                <a:effectLst/>
              </a:rPr>
              <a:t>Verfügbar </a:t>
            </a:r>
            <a:r>
              <a:rPr lang="de-DE" dirty="0">
                <a:effectLst/>
              </a:rPr>
              <a:t>unter: </a:t>
            </a:r>
            <a:r>
              <a:rPr lang="de-DE" dirty="0" smtClean="0">
                <a:effectLst/>
              </a:rPr>
              <a:t>https://</a:t>
            </a:r>
            <a:r>
              <a:rPr lang="de-DE" dirty="0" err="1" smtClean="0">
                <a:effectLst/>
              </a:rPr>
              <a:t>www.gdcp-ev.de</a:t>
            </a:r>
            <a:r>
              <a:rPr lang="de-DE" dirty="0" smtClean="0">
                <a:effectLst/>
              </a:rPr>
              <a:t>/</a:t>
            </a:r>
            <a:r>
              <a:rPr lang="de-DE" dirty="0" err="1" smtClean="0">
                <a:effectLst/>
              </a:rPr>
              <a:t>wp</a:t>
            </a:r>
            <a:r>
              <a:rPr lang="de-DE" dirty="0" smtClean="0">
                <a:effectLst/>
              </a:rPr>
              <a:t>-content/</a:t>
            </a:r>
            <a:r>
              <a:rPr lang="de-DE" dirty="0" err="1" smtClean="0">
                <a:effectLst/>
              </a:rPr>
              <a:t>tagungsbaende</a:t>
            </a:r>
            <a:r>
              <a:rPr lang="de-DE" dirty="0" smtClean="0">
                <a:effectLst/>
              </a:rPr>
              <a:t>/</a:t>
            </a:r>
            <a:r>
              <a:rPr lang="de-DE" dirty="0" err="1" smtClean="0">
                <a:effectLst/>
              </a:rPr>
              <a:t>GDCP_Band37.pdf</a:t>
            </a:r>
            <a:endParaRPr lang="de-DE"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latin typeface="+mn-lt"/>
              <a:ea typeface="+mn-ea"/>
              <a:cs typeface="+mn-cs"/>
            </a:endParaRPr>
          </a:p>
          <a:p>
            <a:pPr algn="just"/>
            <a:r>
              <a:rPr lang="de-DE" sz="1200" kern="1200" dirty="0" smtClean="0">
                <a:solidFill>
                  <a:schemeClr val="tx1"/>
                </a:solidFill>
                <a:latin typeface="+mn-lt"/>
                <a:ea typeface="+mn-ea"/>
                <a:cs typeface="+mn-cs"/>
              </a:rPr>
              <a:t>„Bei </a:t>
            </a:r>
            <a:r>
              <a:rPr lang="de-DE" sz="1200" kern="1200" dirty="0">
                <a:solidFill>
                  <a:schemeClr val="tx1"/>
                </a:solidFill>
                <a:latin typeface="+mn-lt"/>
                <a:ea typeface="+mn-ea"/>
                <a:cs typeface="+mn-cs"/>
              </a:rPr>
              <a:t>der Lernleiter handelt es sich um eine Strukturierungshilfe, die den Schülerinnen und Schülern den inhaltlichen Aufbau des Themas „Atombau“ transparent macht, dabei den Unterrichtsgang strukturiert und darüber hinaus </a:t>
            </a:r>
            <a:r>
              <a:rPr lang="de-DE" sz="1200" dirty="0">
                <a:latin typeface="Calibri" panose="020F0502020204030204" pitchFamily="34" charset="0"/>
              </a:rPr>
              <a:t>Bausteine für individualisierte Übungsphasen enthält, in denen die Schülerinnen und Schüler Aufgaben bearbeiten können, die zu dem jeweiligen Leistungsstand und den individuellen Lernvoraussetzungen</a:t>
            </a:r>
            <a:r>
              <a:rPr lang="de-DE" sz="1200" baseline="0" dirty="0">
                <a:latin typeface="Calibri" panose="020F0502020204030204" pitchFamily="34" charset="0"/>
              </a:rPr>
              <a:t> </a:t>
            </a:r>
            <a:r>
              <a:rPr lang="de-DE" sz="1200" dirty="0">
                <a:latin typeface="Calibri" panose="020F0502020204030204" pitchFamily="34" charset="0"/>
              </a:rPr>
              <a:t>der Kinder </a:t>
            </a:r>
            <a:r>
              <a:rPr lang="de-DE" sz="1200" dirty="0" smtClean="0">
                <a:latin typeface="Calibri" panose="020F0502020204030204" pitchFamily="34" charset="0"/>
              </a:rPr>
              <a:t>passen“ </a:t>
            </a:r>
            <a:r>
              <a:rPr lang="de-DE" sz="1200" dirty="0">
                <a:latin typeface="Calibri" panose="020F0502020204030204" pitchFamily="34" charset="0"/>
              </a:rPr>
              <a:t>(ebd., S. 792).</a:t>
            </a:r>
          </a:p>
          <a:p>
            <a:pPr algn="just"/>
            <a:endParaRPr lang="de-DE" sz="1200" dirty="0">
              <a:latin typeface="Calibri" panose="020F0502020204030204" pitchFamily="34" charset="0"/>
            </a:endParaRPr>
          </a:p>
          <a:p>
            <a:pPr algn="just"/>
            <a:endParaRPr lang="de-DE" sz="1200" dirty="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smtClean="0">
                <a:effectLst/>
              </a:rPr>
              <a:t>van </a:t>
            </a:r>
            <a:r>
              <a:rPr lang="de-DE" sz="1200" b="0" dirty="0">
                <a:effectLst/>
              </a:rPr>
              <a:t>Vorst, H. (2018b). Zum </a:t>
            </a:r>
            <a:r>
              <a:rPr lang="de-DE" sz="1200" b="0" dirty="0" err="1">
                <a:effectLst/>
              </a:rPr>
              <a:t>Bohr’schen</a:t>
            </a:r>
            <a:r>
              <a:rPr lang="de-DE" sz="1200" b="0" dirty="0">
                <a:effectLst/>
              </a:rPr>
              <a:t> Atomkonzept mit der Lernleiter. Ein Ansatz zur Unterrichtsstrukturierung und </a:t>
            </a:r>
            <a:r>
              <a:rPr lang="de-DE" sz="1200" b="0" dirty="0" smtClean="0">
                <a:effectLst/>
              </a:rPr>
              <a:t>Differenzierung. </a:t>
            </a:r>
            <a:r>
              <a:rPr lang="de-DE" sz="1200" b="0" i="1" dirty="0">
                <a:effectLst/>
              </a:rPr>
              <a:t>MNU, </a:t>
            </a:r>
            <a:r>
              <a:rPr lang="de-DE" sz="1200" b="0" kern="1200" dirty="0">
                <a:solidFill>
                  <a:schemeClr val="tx1"/>
                </a:solidFill>
              </a:rPr>
              <a:t>5, </a:t>
            </a:r>
            <a:r>
              <a:rPr lang="de-DE" sz="1200" b="0" kern="1200" dirty="0" smtClean="0">
                <a:solidFill>
                  <a:schemeClr val="tx1"/>
                </a:solidFill>
              </a:rPr>
              <a:t>S. 317-324.</a:t>
            </a:r>
            <a:endParaRPr lang="de-DE"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latin typeface="+mn-lt"/>
                <a:ea typeface="+mn-ea"/>
                <a:cs typeface="+mn-cs"/>
              </a:rPr>
              <a:t>Ziel ist es u.a., leistungsschwache Lernende durch ein strukturiertes Vorgehen zu unterstützen, gleichzeitig leistungsstarke Schülerinnen und Schüler durch Transferaufgaben zu fördern und auch den durchschnittlichen Lernenden durch passgenaue Aufgaben gerecht zu werden</a:t>
            </a:r>
            <a:r>
              <a:rPr lang="de-DE" sz="1200" b="1" kern="1200" baseline="0" dirty="0">
                <a:solidFill>
                  <a:schemeClr val="tx1"/>
                </a:solidFill>
                <a:latin typeface="+mn-lt"/>
                <a:ea typeface="+mn-ea"/>
                <a:cs typeface="+mn-cs"/>
              </a:rPr>
              <a:t> </a:t>
            </a:r>
            <a:r>
              <a:rPr lang="de-DE" sz="1200" b="0" kern="1200" baseline="0" dirty="0">
                <a:solidFill>
                  <a:schemeClr val="tx1"/>
                </a:solidFill>
                <a:latin typeface="+mn-lt"/>
                <a:ea typeface="+mn-ea"/>
                <a:cs typeface="+mn-cs"/>
              </a:rPr>
              <a:t>(ebd., S. 317).</a:t>
            </a:r>
            <a:endParaRPr lang="de-DE" sz="1200" b="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6</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effectLst/>
              </a:rPr>
              <a:t>Literatur: </a:t>
            </a:r>
            <a:endParaRPr lang="de-DE" b="1"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err="1" smtClean="0">
                <a:effectLst/>
              </a:rPr>
              <a:t>Hauerstein</a:t>
            </a:r>
            <a:r>
              <a:rPr lang="de-DE" b="0" dirty="0">
                <a:effectLst/>
              </a:rPr>
              <a:t>, M.-T., van Vorst, H. &amp; </a:t>
            </a:r>
            <a:r>
              <a:rPr lang="de-DE" b="0" dirty="0" err="1">
                <a:effectLst/>
              </a:rPr>
              <a:t>Sumfleth</a:t>
            </a:r>
            <a:r>
              <a:rPr lang="de-DE" b="0" dirty="0">
                <a:effectLst/>
              </a:rPr>
              <a:t>, E. (2017). Effektivität von Lernleitern im Chemieunterricht der Sekundarstufe I. In C. Maurer (Hrsg.),</a:t>
            </a:r>
            <a:r>
              <a:rPr lang="de-DE" b="0" i="1" dirty="0">
                <a:effectLst/>
              </a:rPr>
              <a:t> Implementation fachdidaktischer Innovation im Spiegel von Forschung und Praxis. Gesellschaft für Didaktik der Chemie und Physik</a:t>
            </a:r>
            <a:r>
              <a:rPr lang="de-DE" b="0" dirty="0">
                <a:effectLst/>
              </a:rPr>
              <a:t>. Jahrestagung in Zürich 2016 (Bd. 37, S. </a:t>
            </a:r>
            <a:r>
              <a:rPr lang="de-DE" b="0" dirty="0" smtClean="0">
                <a:effectLst/>
              </a:rPr>
              <a:t>792-795). </a:t>
            </a:r>
            <a:r>
              <a:rPr lang="de-DE" sz="1200" kern="1200" dirty="0" smtClean="0">
                <a:solidFill>
                  <a:schemeClr val="tx1"/>
                </a:solidFill>
                <a:latin typeface="Calibri" panose="020F0502020204030204" pitchFamily="34" charset="0"/>
                <a:cs typeface="Calibri" panose="020F0502020204030204" pitchFamily="34" charset="0"/>
              </a:rPr>
              <a:t>Aufgerufen am 21.03.2019. </a:t>
            </a:r>
            <a:r>
              <a:rPr lang="de-DE" dirty="0" smtClean="0">
                <a:effectLst/>
              </a:rPr>
              <a:t>Verfügbar </a:t>
            </a:r>
            <a:r>
              <a:rPr lang="de-DE" dirty="0">
                <a:effectLst/>
              </a:rPr>
              <a:t>unter: </a:t>
            </a:r>
            <a:r>
              <a:rPr lang="de-DE" dirty="0" smtClean="0">
                <a:effectLst/>
              </a:rPr>
              <a:t>https://</a:t>
            </a:r>
            <a:r>
              <a:rPr lang="de-DE" dirty="0" err="1" smtClean="0">
                <a:effectLst/>
              </a:rPr>
              <a:t>www.gdcp-ev.de</a:t>
            </a:r>
            <a:r>
              <a:rPr lang="de-DE" dirty="0" smtClean="0">
                <a:effectLst/>
              </a:rPr>
              <a:t>/</a:t>
            </a:r>
            <a:r>
              <a:rPr lang="de-DE" dirty="0" err="1" smtClean="0">
                <a:effectLst/>
              </a:rPr>
              <a:t>wp</a:t>
            </a:r>
            <a:r>
              <a:rPr lang="de-DE" dirty="0" smtClean="0">
                <a:effectLst/>
              </a:rPr>
              <a:t>-content/</a:t>
            </a:r>
            <a:r>
              <a:rPr lang="de-DE" dirty="0" err="1" smtClean="0">
                <a:effectLst/>
              </a:rPr>
              <a:t>tagungsbaende</a:t>
            </a:r>
            <a:r>
              <a:rPr lang="de-DE" dirty="0" smtClean="0">
                <a:effectLst/>
              </a:rPr>
              <a:t>/</a:t>
            </a:r>
            <a:r>
              <a:rPr lang="de-DE" dirty="0" err="1" smtClean="0">
                <a:effectLst/>
              </a:rPr>
              <a:t>GDCP_Band37.pdf</a:t>
            </a:r>
            <a:endParaRPr lang="de-DE"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b="0" i="0" u="none" strike="noStrike" kern="1200" baseline="0" dirty="0">
              <a:solidFill>
                <a:schemeClr val="tx1"/>
              </a:solidFill>
              <a:latin typeface="+mn-lt"/>
              <a:ea typeface="+mn-ea"/>
              <a:cs typeface="+mn-cs"/>
            </a:endParaRPr>
          </a:p>
          <a:p>
            <a:r>
              <a:rPr lang="de-DE" sz="1200" b="0" i="0" u="none" strike="noStrike" kern="1200" baseline="0" dirty="0" smtClean="0">
                <a:solidFill>
                  <a:schemeClr val="tx1"/>
                </a:solidFill>
                <a:latin typeface="+mn-lt"/>
                <a:ea typeface="+mn-ea"/>
                <a:cs typeface="+mn-cs"/>
              </a:rPr>
              <a:t>Die </a:t>
            </a:r>
            <a:r>
              <a:rPr lang="de-DE" sz="1200" b="0" i="0" u="none" strike="noStrike" kern="1200" baseline="0" dirty="0">
                <a:solidFill>
                  <a:schemeClr val="tx1"/>
                </a:solidFill>
                <a:latin typeface="+mn-lt"/>
                <a:ea typeface="+mn-ea"/>
                <a:cs typeface="+mn-cs"/>
              </a:rPr>
              <a:t>hier vorgestellte Lernleiter zum Thema Atombau „(…) umfasst insgesamt drei </a:t>
            </a:r>
            <a:r>
              <a:rPr lang="de-DE" sz="1200" b="0" i="1" u="none" strike="noStrike" kern="1200" baseline="0" dirty="0">
                <a:solidFill>
                  <a:schemeClr val="tx1"/>
                </a:solidFill>
                <a:latin typeface="+mn-lt"/>
                <a:ea typeface="+mn-ea"/>
                <a:cs typeface="+mn-cs"/>
              </a:rPr>
              <a:t>Milestones</a:t>
            </a:r>
            <a:r>
              <a:rPr lang="de-DE" sz="1200" b="0" i="0" u="none" strike="noStrike" kern="1200" baseline="0" dirty="0">
                <a:solidFill>
                  <a:schemeClr val="tx1"/>
                </a:solidFill>
                <a:latin typeface="+mn-lt"/>
                <a:ea typeface="+mn-ea"/>
                <a:cs typeface="+mn-cs"/>
              </a:rPr>
              <a:t>, wobei jeder </a:t>
            </a:r>
            <a:r>
              <a:rPr lang="de-DE" sz="1200" b="0" i="1" u="none" strike="noStrike" kern="1200" baseline="0" dirty="0">
                <a:solidFill>
                  <a:schemeClr val="tx1"/>
                </a:solidFill>
                <a:latin typeface="+mn-lt"/>
                <a:ea typeface="+mn-ea"/>
                <a:cs typeface="+mn-cs"/>
              </a:rPr>
              <a:t>Milestone </a:t>
            </a:r>
            <a:r>
              <a:rPr lang="de-DE" sz="1200" b="0" i="0" u="none" strike="noStrike" kern="1200" baseline="0" dirty="0">
                <a:solidFill>
                  <a:schemeClr val="tx1"/>
                </a:solidFill>
                <a:latin typeface="+mn-lt"/>
                <a:ea typeface="+mn-ea"/>
                <a:cs typeface="+mn-cs"/>
              </a:rPr>
              <a:t>aus fünf Bausteinen besteht, die nacheinander durchlaufen werden. </a:t>
            </a:r>
          </a:p>
          <a:p>
            <a:r>
              <a:rPr lang="de-DE" sz="1200" b="0" i="0" u="none" strike="noStrike" kern="1200" baseline="0" dirty="0">
                <a:solidFill>
                  <a:schemeClr val="tx1"/>
                </a:solidFill>
                <a:latin typeface="+mn-lt"/>
                <a:ea typeface="+mn-ea"/>
                <a:cs typeface="+mn-cs"/>
              </a:rPr>
              <a:t>Jeder </a:t>
            </a:r>
            <a:r>
              <a:rPr lang="de-DE" sz="1200" b="0" i="1" u="none" strike="noStrike" kern="1200" baseline="0" dirty="0">
                <a:solidFill>
                  <a:schemeClr val="tx1"/>
                </a:solidFill>
                <a:latin typeface="+mn-lt"/>
                <a:ea typeface="+mn-ea"/>
                <a:cs typeface="+mn-cs"/>
              </a:rPr>
              <a:t>Milestone </a:t>
            </a:r>
            <a:r>
              <a:rPr lang="de-DE" sz="1200" b="0" i="0" u="none" strike="noStrike" kern="1200" baseline="0" dirty="0">
                <a:solidFill>
                  <a:schemeClr val="tx1"/>
                </a:solidFill>
                <a:latin typeface="+mn-lt"/>
                <a:ea typeface="+mn-ea"/>
                <a:cs typeface="+mn-cs"/>
              </a:rPr>
              <a:t>beginnt mit einer „Aneignungsphase“, in der in einen neuen Lerninhalt eingeführt wird. </a:t>
            </a:r>
          </a:p>
          <a:p>
            <a:r>
              <a:rPr lang="de-DE" sz="1200" b="0" i="0" u="none" strike="noStrike" kern="1200" baseline="0" dirty="0">
                <a:solidFill>
                  <a:schemeClr val="tx1"/>
                </a:solidFill>
                <a:latin typeface="+mn-lt"/>
                <a:ea typeface="+mn-ea"/>
                <a:cs typeface="+mn-cs"/>
              </a:rPr>
              <a:t>Es schließt sich eine „Basisübung“ an, in der die Inhalte der Aneignung in Aufgaben angewendet werden sollen.</a:t>
            </a:r>
          </a:p>
          <a:p>
            <a:r>
              <a:rPr lang="de-DE" sz="1200" b="0" i="0" u="none" strike="noStrike" kern="1200" baseline="0" dirty="0">
                <a:solidFill>
                  <a:schemeClr val="tx1"/>
                </a:solidFill>
                <a:latin typeface="+mn-lt"/>
                <a:ea typeface="+mn-ea"/>
                <a:cs typeface="+mn-cs"/>
              </a:rPr>
              <a:t>Auf die Basisübung folgt eine „Selbsteinschätzung“, bei der die Schülerinnen und Schüler ihre eigenen Fähigkeiten mit Hilfe eines Selbsteinschätzungsbogens selbstständig beurteilen (vgl. </a:t>
            </a:r>
            <a:r>
              <a:rPr lang="de-DE" sz="1200" b="0" i="0" u="none" strike="noStrike" kern="1200" baseline="0" dirty="0" err="1">
                <a:solidFill>
                  <a:schemeClr val="tx1"/>
                </a:solidFill>
                <a:latin typeface="+mn-lt"/>
                <a:ea typeface="+mn-ea"/>
                <a:cs typeface="+mn-cs"/>
              </a:rPr>
              <a:t>Kallweit</a:t>
            </a:r>
            <a:r>
              <a:rPr lang="de-DE" sz="1200" b="0" i="0" u="none" strike="noStrike" kern="1200" baseline="0" dirty="0">
                <a:solidFill>
                  <a:schemeClr val="tx1"/>
                </a:solidFill>
                <a:latin typeface="+mn-lt"/>
                <a:ea typeface="+mn-ea"/>
                <a:cs typeface="+mn-cs"/>
              </a:rPr>
              <a:t>, 2014). Abhängig von ihrer Selbsteinschätzung wird den Schülerinnen und Schülern ein Arbeitsblatt zugeordnet, dessen Aufgaben an das jeweilige Leistungsniveau angepasst sind. </a:t>
            </a:r>
          </a:p>
          <a:p>
            <a:r>
              <a:rPr lang="de-DE" sz="1200" b="0" i="0" u="none" strike="noStrike" kern="1200" baseline="0" dirty="0">
                <a:solidFill>
                  <a:schemeClr val="tx1"/>
                </a:solidFill>
                <a:latin typeface="+mn-lt"/>
                <a:ea typeface="+mn-ea"/>
                <a:cs typeface="+mn-cs"/>
              </a:rPr>
              <a:t>In der sich anschließenden „Individuellen Übungsphase“ bearbeiten die Schülerinnen und Schüler das zugeordnete Arbeitsblatt. </a:t>
            </a:r>
          </a:p>
          <a:p>
            <a:r>
              <a:rPr lang="de-DE" sz="1200" b="0" i="0" u="none" strike="noStrike" kern="1200" baseline="0" dirty="0">
                <a:solidFill>
                  <a:schemeClr val="tx1"/>
                </a:solidFill>
                <a:latin typeface="+mn-lt"/>
                <a:ea typeface="+mn-ea"/>
                <a:cs typeface="+mn-cs"/>
              </a:rPr>
              <a:t>Jeder </a:t>
            </a:r>
            <a:r>
              <a:rPr lang="de-DE" sz="1200" b="0" i="1" u="none" strike="noStrike" kern="1200" baseline="0" dirty="0">
                <a:solidFill>
                  <a:schemeClr val="tx1"/>
                </a:solidFill>
                <a:latin typeface="+mn-lt"/>
                <a:ea typeface="+mn-ea"/>
                <a:cs typeface="+mn-cs"/>
              </a:rPr>
              <a:t>Milestone </a:t>
            </a:r>
            <a:r>
              <a:rPr lang="de-DE" sz="1200" b="0" i="0" u="none" strike="noStrike" kern="1200" baseline="0" dirty="0">
                <a:solidFill>
                  <a:schemeClr val="tx1"/>
                </a:solidFill>
                <a:latin typeface="+mn-lt"/>
                <a:ea typeface="+mn-ea"/>
                <a:cs typeface="+mn-cs"/>
              </a:rPr>
              <a:t>schließt mit einer „Evaluation“, in der ein Multiple-Choice-Test im Single-Select-Format eingesetzt wird.</a:t>
            </a:r>
          </a:p>
          <a:p>
            <a:r>
              <a:rPr lang="de-DE" sz="1200" b="0" i="0" u="none" strike="noStrike" kern="1200" baseline="0" dirty="0">
                <a:solidFill>
                  <a:schemeClr val="tx1"/>
                </a:solidFill>
                <a:latin typeface="+mn-lt"/>
                <a:ea typeface="+mn-ea"/>
                <a:cs typeface="+mn-cs"/>
              </a:rPr>
              <a:t>Dieser Fachwissenstest enthält Items zu den Inhalten des jeweiligen </a:t>
            </a:r>
            <a:r>
              <a:rPr lang="de-DE" sz="1200" b="0" i="1" u="none" strike="noStrike" kern="1200" baseline="0" dirty="0">
                <a:solidFill>
                  <a:schemeClr val="tx1"/>
                </a:solidFill>
                <a:latin typeface="+mn-lt"/>
                <a:ea typeface="+mn-ea"/>
                <a:cs typeface="+mn-cs"/>
              </a:rPr>
              <a:t>Milestones </a:t>
            </a:r>
            <a:r>
              <a:rPr lang="de-DE" sz="1200" b="0" i="0" u="none" strike="noStrike" kern="1200" baseline="0" dirty="0">
                <a:solidFill>
                  <a:schemeClr val="tx1"/>
                </a:solidFill>
                <a:latin typeface="+mn-lt"/>
                <a:ea typeface="+mn-ea"/>
                <a:cs typeface="+mn-cs"/>
              </a:rPr>
              <a:t>und dient einerseits als Leistungskontrolle für Lehrende und Lernende, andererseits soll auf diese Weise die Lernprogression im Verlauf der Bearbeitung der Lernleiter nachvollzogen werden.</a:t>
            </a:r>
          </a:p>
          <a:p>
            <a:r>
              <a:rPr lang="de-DE" sz="1200" b="0" i="0" u="none" strike="noStrike" kern="1200" baseline="0" dirty="0">
                <a:solidFill>
                  <a:schemeClr val="tx1"/>
                </a:solidFill>
                <a:latin typeface="+mn-lt"/>
                <a:ea typeface="+mn-ea"/>
                <a:cs typeface="+mn-cs"/>
              </a:rPr>
              <a:t>Der Baustein der individualisierten Übungsphase ermöglicht die Kopplung der Strukturierung mit der Binnendifferenzierung (…).“ (ebd. S. 792f.)</a:t>
            </a:r>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7</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8</a:t>
            </a:fld>
            <a:endParaRPr lang="de-DE" dirty="0"/>
          </a:p>
        </p:txBody>
      </p:sp>
    </p:spTree>
    <p:extLst>
      <p:ext uri="{BB962C8B-B14F-4D97-AF65-F5344CB8AC3E}">
        <p14:creationId xmlns:p14="http://schemas.microsoft.com/office/powerpoint/2010/main" val="3465255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a:t>
            </a:r>
            <a:r>
              <a:rPr lang="de-DE" baseline="0" dirty="0" smtClean="0"/>
              <a:t> </a:t>
            </a:r>
            <a:r>
              <a:rPr lang="de-DE" sz="1200" dirty="0" smtClean="0">
                <a:latin typeface="Calibri" panose="020F0502020204030204" pitchFamily="34" charset="0"/>
              </a:rPr>
              <a:t>Ministerium für Schule und Bildung des Landes Nordrhein-Westfalen (</a:t>
            </a:r>
            <a:r>
              <a:rPr lang="de-DE" sz="1200" dirty="0" err="1" smtClean="0">
                <a:latin typeface="Calibri" panose="020F0502020204030204" pitchFamily="34" charset="0"/>
              </a:rPr>
              <a:t>Hrsg</a:t>
            </a:r>
            <a:r>
              <a:rPr lang="de-DE" sz="1200" dirty="0" smtClean="0">
                <a:latin typeface="Calibri" panose="020F0502020204030204" pitchFamily="34" charset="0"/>
              </a:rPr>
              <a:t>). (2019).</a:t>
            </a:r>
            <a:r>
              <a:rPr lang="de-DE" sz="1200" b="1" dirty="0" smtClean="0">
                <a:latin typeface="Calibri" panose="020F0502020204030204" pitchFamily="34" charset="0"/>
              </a:rPr>
              <a:t> </a:t>
            </a:r>
            <a:r>
              <a:rPr lang="de-DE" sz="1200" i="1" dirty="0" smtClean="0">
                <a:latin typeface="Calibri" panose="020F0502020204030204" pitchFamily="34" charset="0"/>
              </a:rPr>
              <a:t>Kernlehrplan für</a:t>
            </a:r>
            <a:r>
              <a:rPr lang="de-DE" sz="1200" i="0" baseline="0" dirty="0" smtClean="0">
                <a:latin typeface="Calibri" panose="020F0502020204030204" pitchFamily="34" charset="0"/>
              </a:rPr>
              <a:t> </a:t>
            </a:r>
            <a:r>
              <a:rPr lang="de-DE" sz="1200" i="1" baseline="0" dirty="0" smtClean="0">
                <a:latin typeface="Calibri" panose="020F0502020204030204" pitchFamily="34" charset="0"/>
              </a:rPr>
              <a:t>die</a:t>
            </a:r>
            <a:r>
              <a:rPr lang="de-DE" sz="1200" i="1" dirty="0" smtClean="0">
                <a:latin typeface="Calibri" panose="020F0502020204030204" pitchFamily="34" charset="0"/>
              </a:rPr>
              <a:t> Sekundarstufe I Gymnasium in Nordrhein-Westfalen</a:t>
            </a:r>
            <a:r>
              <a:rPr lang="de-DE" sz="1200" i="1" baseline="0" dirty="0" smtClean="0">
                <a:latin typeface="Calibri" panose="020F0502020204030204" pitchFamily="34" charset="0"/>
              </a:rPr>
              <a:t> - </a:t>
            </a:r>
            <a:r>
              <a:rPr lang="de-DE" sz="1200" i="1" dirty="0" smtClean="0">
                <a:latin typeface="Calibri" panose="020F0502020204030204" pitchFamily="34" charset="0"/>
              </a:rPr>
              <a:t>Chemie. </a:t>
            </a:r>
            <a:r>
              <a:rPr lang="de-DE" sz="1200" dirty="0" smtClean="0">
                <a:latin typeface="Calibri" panose="020F0502020204030204" pitchFamily="34" charset="0"/>
              </a:rPr>
              <a:t>Düsseldorf: Ritterbach. Aufgerufen am 07.07.2025.</a:t>
            </a:r>
          </a:p>
          <a:p>
            <a:r>
              <a:rPr lang="de-DE" sz="1200" kern="1200" baseline="0" dirty="0" smtClean="0">
                <a:solidFill>
                  <a:schemeClr val="tx1"/>
                </a:solidFill>
                <a:effectLst/>
                <a:latin typeface="+mn-lt"/>
                <a:ea typeface="+mn-ea"/>
                <a:cs typeface="+mn-cs"/>
              </a:rPr>
              <a:t>Verfügbar unter: </a:t>
            </a:r>
            <a:r>
              <a:rPr lang="de-DE" baseline="0" dirty="0" smtClean="0"/>
              <a:t>https://www.schulentwicklung.nrw.de/lehrplaene/lehrplan/198/g9_ch_klp_%203415_2019_06_23.pdf</a:t>
            </a:r>
            <a:endParaRPr lang="de-DE" dirty="0" smtClean="0"/>
          </a:p>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9</a:t>
            </a:fld>
            <a:endParaRPr lang="de-DE" dirty="0"/>
          </a:p>
        </p:txBody>
      </p:sp>
    </p:spTree>
    <p:extLst>
      <p:ext uri="{BB962C8B-B14F-4D97-AF65-F5344CB8AC3E}">
        <p14:creationId xmlns:p14="http://schemas.microsoft.com/office/powerpoint/2010/main" val="2558717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a:t>
            </a:r>
            <a:r>
              <a:rPr lang="de-DE" baseline="0" dirty="0" smtClean="0"/>
              <a:t> </a:t>
            </a:r>
            <a:r>
              <a:rPr lang="de-DE" sz="1200" dirty="0" smtClean="0">
                <a:latin typeface="Calibri" panose="020F0502020204030204" pitchFamily="34" charset="0"/>
              </a:rPr>
              <a:t>Ministerium für Schule und Bildung des Landes Nordrhein-Westfalen (</a:t>
            </a:r>
            <a:r>
              <a:rPr lang="de-DE" sz="1200" dirty="0" err="1" smtClean="0">
                <a:latin typeface="Calibri" panose="020F0502020204030204" pitchFamily="34" charset="0"/>
              </a:rPr>
              <a:t>Hrsg</a:t>
            </a:r>
            <a:r>
              <a:rPr lang="de-DE" sz="1200" dirty="0" smtClean="0">
                <a:latin typeface="Calibri" panose="020F0502020204030204" pitchFamily="34" charset="0"/>
              </a:rPr>
              <a:t>). (2019).</a:t>
            </a:r>
            <a:r>
              <a:rPr lang="de-DE" sz="1200" b="1" dirty="0" smtClean="0">
                <a:latin typeface="Calibri" panose="020F0502020204030204" pitchFamily="34" charset="0"/>
              </a:rPr>
              <a:t> </a:t>
            </a:r>
            <a:r>
              <a:rPr lang="de-DE" sz="1200" i="1" dirty="0" smtClean="0">
                <a:latin typeface="Calibri" panose="020F0502020204030204" pitchFamily="34" charset="0"/>
              </a:rPr>
              <a:t>Kernlehrplan für</a:t>
            </a:r>
            <a:r>
              <a:rPr lang="de-DE" sz="1200" i="0" baseline="0" dirty="0" smtClean="0">
                <a:latin typeface="Calibri" panose="020F0502020204030204" pitchFamily="34" charset="0"/>
              </a:rPr>
              <a:t> </a:t>
            </a:r>
            <a:r>
              <a:rPr lang="de-DE" sz="1200" i="1" baseline="0" dirty="0" smtClean="0">
                <a:latin typeface="Calibri" panose="020F0502020204030204" pitchFamily="34" charset="0"/>
              </a:rPr>
              <a:t>die</a:t>
            </a:r>
            <a:r>
              <a:rPr lang="de-DE" sz="1200" i="1" dirty="0" smtClean="0">
                <a:latin typeface="Calibri" panose="020F0502020204030204" pitchFamily="34" charset="0"/>
              </a:rPr>
              <a:t> Sekundarstufe I Gymnasium in Nordrhein-Westfalen</a:t>
            </a:r>
            <a:r>
              <a:rPr lang="de-DE" sz="1200" i="1" baseline="0" dirty="0" smtClean="0">
                <a:latin typeface="Calibri" panose="020F0502020204030204" pitchFamily="34" charset="0"/>
              </a:rPr>
              <a:t> - </a:t>
            </a:r>
            <a:r>
              <a:rPr lang="de-DE" sz="1200" i="1" dirty="0" smtClean="0">
                <a:latin typeface="Calibri" panose="020F0502020204030204" pitchFamily="34" charset="0"/>
              </a:rPr>
              <a:t>Chemie. </a:t>
            </a:r>
            <a:r>
              <a:rPr lang="de-DE" sz="1200" dirty="0" smtClean="0">
                <a:latin typeface="Calibri" panose="020F0502020204030204" pitchFamily="34" charset="0"/>
              </a:rPr>
              <a:t>Düsseldorf: Ritterbach. Aufgerufen am 07.07.2025.</a:t>
            </a:r>
          </a:p>
          <a:p>
            <a:r>
              <a:rPr lang="de-DE" sz="1200" kern="1200" baseline="0" dirty="0" smtClean="0">
                <a:solidFill>
                  <a:schemeClr val="tx1"/>
                </a:solidFill>
                <a:effectLst/>
                <a:latin typeface="+mn-lt"/>
                <a:ea typeface="+mn-ea"/>
                <a:cs typeface="+mn-cs"/>
              </a:rPr>
              <a:t>Verfügbar unter: </a:t>
            </a:r>
            <a:r>
              <a:rPr lang="de-DE" baseline="0" dirty="0" smtClean="0"/>
              <a:t>https://www.schulentwicklung.nrw.de/lehrplaene/lehrplan/198/g9_ch_klp_%203415_2019_06_23.pdf</a:t>
            </a:r>
            <a:endParaRPr lang="de-DE" dirty="0" smtClean="0"/>
          </a:p>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10</a:t>
            </a:fld>
            <a:endParaRPr lang="de-DE" dirty="0"/>
          </a:p>
        </p:txBody>
      </p:sp>
    </p:spTree>
    <p:extLst>
      <p:ext uri="{BB962C8B-B14F-4D97-AF65-F5344CB8AC3E}">
        <p14:creationId xmlns:p14="http://schemas.microsoft.com/office/powerpoint/2010/main" val="326241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a:t>
            </a:r>
            <a:r>
              <a:rPr lang="de-DE" baseline="0" dirty="0" smtClean="0"/>
              <a:t> </a:t>
            </a:r>
            <a:r>
              <a:rPr lang="de-DE" sz="1200" dirty="0" smtClean="0">
                <a:latin typeface="Calibri" panose="020F0502020204030204" pitchFamily="34" charset="0"/>
              </a:rPr>
              <a:t>Ministerium für Schule und Bildung des Landes Nordrhein-Westfalen (</a:t>
            </a:r>
            <a:r>
              <a:rPr lang="de-DE" sz="1200" dirty="0" err="1" smtClean="0">
                <a:latin typeface="Calibri" panose="020F0502020204030204" pitchFamily="34" charset="0"/>
              </a:rPr>
              <a:t>Hrsg</a:t>
            </a:r>
            <a:r>
              <a:rPr lang="de-DE" sz="1200" dirty="0" smtClean="0">
                <a:latin typeface="Calibri" panose="020F0502020204030204" pitchFamily="34" charset="0"/>
              </a:rPr>
              <a:t>). (2019).</a:t>
            </a:r>
            <a:r>
              <a:rPr lang="de-DE" sz="1200" b="1" dirty="0" smtClean="0">
                <a:latin typeface="Calibri" panose="020F0502020204030204" pitchFamily="34" charset="0"/>
              </a:rPr>
              <a:t> </a:t>
            </a:r>
            <a:r>
              <a:rPr lang="de-DE" sz="1200" i="1" dirty="0" smtClean="0">
                <a:latin typeface="Calibri" panose="020F0502020204030204" pitchFamily="34" charset="0"/>
              </a:rPr>
              <a:t>Kernlehrplan für</a:t>
            </a:r>
            <a:r>
              <a:rPr lang="de-DE" sz="1200" i="0" baseline="0" dirty="0" smtClean="0">
                <a:latin typeface="Calibri" panose="020F0502020204030204" pitchFamily="34" charset="0"/>
              </a:rPr>
              <a:t> </a:t>
            </a:r>
            <a:r>
              <a:rPr lang="de-DE" sz="1200" i="1" baseline="0" dirty="0" smtClean="0">
                <a:latin typeface="Calibri" panose="020F0502020204030204" pitchFamily="34" charset="0"/>
              </a:rPr>
              <a:t>die</a:t>
            </a:r>
            <a:r>
              <a:rPr lang="de-DE" sz="1200" i="1" dirty="0" smtClean="0">
                <a:latin typeface="Calibri" panose="020F0502020204030204" pitchFamily="34" charset="0"/>
              </a:rPr>
              <a:t> Sekundarstufe I Gymnasium in Nordrhein-Westfalen</a:t>
            </a:r>
            <a:r>
              <a:rPr lang="de-DE" sz="1200" i="1" baseline="0" dirty="0" smtClean="0">
                <a:latin typeface="Calibri" panose="020F0502020204030204" pitchFamily="34" charset="0"/>
              </a:rPr>
              <a:t> - </a:t>
            </a:r>
            <a:r>
              <a:rPr lang="de-DE" sz="1200" i="1" dirty="0" smtClean="0">
                <a:latin typeface="Calibri" panose="020F0502020204030204" pitchFamily="34" charset="0"/>
              </a:rPr>
              <a:t>Chemie. </a:t>
            </a:r>
            <a:r>
              <a:rPr lang="de-DE" sz="1200" dirty="0" smtClean="0">
                <a:latin typeface="Calibri" panose="020F0502020204030204" pitchFamily="34" charset="0"/>
              </a:rPr>
              <a:t>Düsseldorf: Ritterbach. Aufgerufen am 07.07.2025.</a:t>
            </a:r>
          </a:p>
          <a:p>
            <a:r>
              <a:rPr lang="de-DE" sz="1200" kern="1200" baseline="0" dirty="0" smtClean="0">
                <a:solidFill>
                  <a:schemeClr val="tx1"/>
                </a:solidFill>
                <a:effectLst/>
                <a:latin typeface="+mn-lt"/>
                <a:ea typeface="+mn-ea"/>
                <a:cs typeface="+mn-cs"/>
              </a:rPr>
              <a:t>Verfügbar unter: </a:t>
            </a:r>
            <a:r>
              <a:rPr lang="de-DE" baseline="0" dirty="0" smtClean="0"/>
              <a:t>https://www.schulentwicklung.nrw.de/lehrplaene/lehrplan/198/g9_ch_klp_%203415_2019_06_23.pdf</a:t>
            </a:r>
            <a:endParaRPr lang="de-DE" dirty="0" smtClean="0"/>
          </a:p>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11</a:t>
            </a:fld>
            <a:endParaRPr lang="de-DE" dirty="0"/>
          </a:p>
        </p:txBody>
      </p:sp>
    </p:spTree>
    <p:extLst>
      <p:ext uri="{BB962C8B-B14F-4D97-AF65-F5344CB8AC3E}">
        <p14:creationId xmlns:p14="http://schemas.microsoft.com/office/powerpoint/2010/main" val="326241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a:t>
            </a:r>
            <a:r>
              <a:rPr lang="de-DE" baseline="0" dirty="0" smtClean="0"/>
              <a:t> </a:t>
            </a:r>
            <a:r>
              <a:rPr lang="de-DE" sz="1200" dirty="0" smtClean="0">
                <a:latin typeface="Calibri" panose="020F0502020204030204" pitchFamily="34" charset="0"/>
              </a:rPr>
              <a:t>Ministerium für Schule und Bildung des Landes Nordrhein-Westfalen (</a:t>
            </a:r>
            <a:r>
              <a:rPr lang="de-DE" sz="1200" dirty="0" err="1" smtClean="0">
                <a:latin typeface="Calibri" panose="020F0502020204030204" pitchFamily="34" charset="0"/>
              </a:rPr>
              <a:t>Hrsg</a:t>
            </a:r>
            <a:r>
              <a:rPr lang="de-DE" sz="1200" dirty="0" smtClean="0">
                <a:latin typeface="Calibri" panose="020F0502020204030204" pitchFamily="34" charset="0"/>
              </a:rPr>
              <a:t>). (2019).</a:t>
            </a:r>
            <a:r>
              <a:rPr lang="de-DE" sz="1200" b="1" dirty="0" smtClean="0">
                <a:latin typeface="Calibri" panose="020F0502020204030204" pitchFamily="34" charset="0"/>
              </a:rPr>
              <a:t> </a:t>
            </a:r>
            <a:r>
              <a:rPr lang="de-DE" sz="1200" i="1" dirty="0" smtClean="0">
                <a:latin typeface="Calibri" panose="020F0502020204030204" pitchFamily="34" charset="0"/>
              </a:rPr>
              <a:t>Kernlehrplan für</a:t>
            </a:r>
            <a:r>
              <a:rPr lang="de-DE" sz="1200" i="0" baseline="0" dirty="0" smtClean="0">
                <a:latin typeface="Calibri" panose="020F0502020204030204" pitchFamily="34" charset="0"/>
              </a:rPr>
              <a:t> </a:t>
            </a:r>
            <a:r>
              <a:rPr lang="de-DE" sz="1200" i="1" baseline="0" dirty="0" smtClean="0">
                <a:latin typeface="Calibri" panose="020F0502020204030204" pitchFamily="34" charset="0"/>
              </a:rPr>
              <a:t>die</a:t>
            </a:r>
            <a:r>
              <a:rPr lang="de-DE" sz="1200" i="1" dirty="0" smtClean="0">
                <a:latin typeface="Calibri" panose="020F0502020204030204" pitchFamily="34" charset="0"/>
              </a:rPr>
              <a:t> Sekundarstufe I Gymnasium in Nordrhein-Westfalen</a:t>
            </a:r>
            <a:r>
              <a:rPr lang="de-DE" sz="1200" i="1" baseline="0" dirty="0" smtClean="0">
                <a:latin typeface="Calibri" panose="020F0502020204030204" pitchFamily="34" charset="0"/>
              </a:rPr>
              <a:t> - </a:t>
            </a:r>
            <a:r>
              <a:rPr lang="de-DE" sz="1200" i="1" dirty="0" smtClean="0">
                <a:latin typeface="Calibri" panose="020F0502020204030204" pitchFamily="34" charset="0"/>
              </a:rPr>
              <a:t>Chemie. </a:t>
            </a:r>
            <a:r>
              <a:rPr lang="de-DE" sz="1200" dirty="0" smtClean="0">
                <a:latin typeface="Calibri" panose="020F0502020204030204" pitchFamily="34" charset="0"/>
              </a:rPr>
              <a:t>Düsseldorf: Ritterbach. Aufgerufen am 07.07.2025.</a:t>
            </a:r>
          </a:p>
          <a:p>
            <a:r>
              <a:rPr lang="de-DE" sz="1200" kern="1200" baseline="0" dirty="0" smtClean="0">
                <a:solidFill>
                  <a:schemeClr val="tx1"/>
                </a:solidFill>
                <a:effectLst/>
                <a:latin typeface="+mn-lt"/>
                <a:ea typeface="+mn-ea"/>
                <a:cs typeface="+mn-cs"/>
              </a:rPr>
              <a:t>Verfügbar unter: </a:t>
            </a:r>
            <a:r>
              <a:rPr lang="de-DE" baseline="0" dirty="0" smtClean="0"/>
              <a:t>https://www.schulentwicklung.nrw.de/lehrplaene/lehrplan/198/g9_ch_klp_%203415_2019_06_23.pdf</a:t>
            </a:r>
            <a:endParaRPr lang="de-DE" dirty="0" smtClean="0"/>
          </a:p>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12</a:t>
            </a:fld>
            <a:endParaRPr lang="de-DE" dirty="0"/>
          </a:p>
        </p:txBody>
      </p:sp>
    </p:spTree>
    <p:extLst>
      <p:ext uri="{BB962C8B-B14F-4D97-AF65-F5344CB8AC3E}">
        <p14:creationId xmlns:p14="http://schemas.microsoft.com/office/powerpoint/2010/main" val="326241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a:t>
            </a:r>
            <a:r>
              <a:rPr lang="de-DE" baseline="0" dirty="0" smtClean="0"/>
              <a:t> </a:t>
            </a:r>
            <a:r>
              <a:rPr lang="de-DE" sz="1200" dirty="0" smtClean="0">
                <a:latin typeface="Calibri" panose="020F0502020204030204" pitchFamily="34" charset="0"/>
              </a:rPr>
              <a:t>Ministerium für Schule und Bildung des Landes Nordrhein-Westfalen (</a:t>
            </a:r>
            <a:r>
              <a:rPr lang="de-DE" sz="1200" dirty="0" err="1" smtClean="0">
                <a:latin typeface="Calibri" panose="020F0502020204030204" pitchFamily="34" charset="0"/>
              </a:rPr>
              <a:t>Hrsg</a:t>
            </a:r>
            <a:r>
              <a:rPr lang="de-DE" sz="1200" dirty="0" smtClean="0">
                <a:latin typeface="Calibri" panose="020F0502020204030204" pitchFamily="34" charset="0"/>
              </a:rPr>
              <a:t>). (2019).</a:t>
            </a:r>
            <a:r>
              <a:rPr lang="de-DE" sz="1200" b="1" dirty="0" smtClean="0">
                <a:latin typeface="Calibri" panose="020F0502020204030204" pitchFamily="34" charset="0"/>
              </a:rPr>
              <a:t> </a:t>
            </a:r>
            <a:r>
              <a:rPr lang="de-DE" sz="1200" i="1" dirty="0" smtClean="0">
                <a:latin typeface="Calibri" panose="020F0502020204030204" pitchFamily="34" charset="0"/>
              </a:rPr>
              <a:t>Kernlehrplan für</a:t>
            </a:r>
            <a:r>
              <a:rPr lang="de-DE" sz="1200" i="0" baseline="0" dirty="0" smtClean="0">
                <a:latin typeface="Calibri" panose="020F0502020204030204" pitchFamily="34" charset="0"/>
              </a:rPr>
              <a:t> </a:t>
            </a:r>
            <a:r>
              <a:rPr lang="de-DE" sz="1200" i="1" baseline="0" dirty="0" smtClean="0">
                <a:latin typeface="Calibri" panose="020F0502020204030204" pitchFamily="34" charset="0"/>
              </a:rPr>
              <a:t>die</a:t>
            </a:r>
            <a:r>
              <a:rPr lang="de-DE" sz="1200" i="1" dirty="0" smtClean="0">
                <a:latin typeface="Calibri" panose="020F0502020204030204" pitchFamily="34" charset="0"/>
              </a:rPr>
              <a:t> Sekundarstufe I Gymnasium in Nordrhein-Westfalen</a:t>
            </a:r>
            <a:r>
              <a:rPr lang="de-DE" sz="1200" i="1" baseline="0" dirty="0" smtClean="0">
                <a:latin typeface="Calibri" panose="020F0502020204030204" pitchFamily="34" charset="0"/>
              </a:rPr>
              <a:t> - </a:t>
            </a:r>
            <a:r>
              <a:rPr lang="de-DE" sz="1200" i="1" dirty="0" smtClean="0">
                <a:latin typeface="Calibri" panose="020F0502020204030204" pitchFamily="34" charset="0"/>
              </a:rPr>
              <a:t>Chemie. </a:t>
            </a:r>
            <a:r>
              <a:rPr lang="de-DE" sz="1200" dirty="0" smtClean="0">
                <a:latin typeface="Calibri" panose="020F0502020204030204" pitchFamily="34" charset="0"/>
              </a:rPr>
              <a:t>Düsseldorf: Ritterbach. Aufgerufen am 07.07.2025.</a:t>
            </a:r>
          </a:p>
          <a:p>
            <a:r>
              <a:rPr lang="de-DE" sz="1200" kern="1200" baseline="0" dirty="0" smtClean="0">
                <a:solidFill>
                  <a:schemeClr val="tx1"/>
                </a:solidFill>
                <a:effectLst/>
                <a:latin typeface="+mn-lt"/>
                <a:ea typeface="+mn-ea"/>
                <a:cs typeface="+mn-cs"/>
              </a:rPr>
              <a:t>Verfügbar unter: </a:t>
            </a:r>
            <a:r>
              <a:rPr lang="de-DE" baseline="0" dirty="0" smtClean="0"/>
              <a:t>https://www.schulentwicklung.nrw.de/lehrplaene/lehrplan/198/g9_ch_klp_%203415_2019_06_23.pdf</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13</a:t>
            </a:fld>
            <a:endParaRPr lang="de-DE" dirty="0"/>
          </a:p>
        </p:txBody>
      </p:sp>
    </p:spTree>
    <p:extLst>
      <p:ext uri="{BB962C8B-B14F-4D97-AF65-F5344CB8AC3E}">
        <p14:creationId xmlns:p14="http://schemas.microsoft.com/office/powerpoint/2010/main" val="326241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a:t>
            </a:r>
            <a:r>
              <a:rPr lang="de-DE" baseline="0" dirty="0" smtClean="0"/>
              <a:t> </a:t>
            </a:r>
            <a:r>
              <a:rPr lang="de-DE" sz="1200" dirty="0" smtClean="0">
                <a:latin typeface="Calibri" panose="020F0502020204030204" pitchFamily="34" charset="0"/>
              </a:rPr>
              <a:t>Ministerium für Schule und Bildung des Landes Nordrhein-Westfalen (</a:t>
            </a:r>
            <a:r>
              <a:rPr lang="de-DE" sz="1200" dirty="0" err="1" smtClean="0">
                <a:latin typeface="Calibri" panose="020F0502020204030204" pitchFamily="34" charset="0"/>
              </a:rPr>
              <a:t>Hrsg</a:t>
            </a:r>
            <a:r>
              <a:rPr lang="de-DE" sz="1200" dirty="0" smtClean="0">
                <a:latin typeface="Calibri" panose="020F0502020204030204" pitchFamily="34" charset="0"/>
              </a:rPr>
              <a:t>). (2019).</a:t>
            </a:r>
            <a:r>
              <a:rPr lang="de-DE" sz="1200" b="1" dirty="0" smtClean="0">
                <a:latin typeface="Calibri" panose="020F0502020204030204" pitchFamily="34" charset="0"/>
              </a:rPr>
              <a:t> </a:t>
            </a:r>
            <a:r>
              <a:rPr lang="de-DE" sz="1200" i="1" dirty="0" smtClean="0">
                <a:latin typeface="Calibri" panose="020F0502020204030204" pitchFamily="34" charset="0"/>
              </a:rPr>
              <a:t>Kernlehrplan für</a:t>
            </a:r>
            <a:r>
              <a:rPr lang="de-DE" sz="1200" i="0" baseline="0" dirty="0" smtClean="0">
                <a:latin typeface="Calibri" panose="020F0502020204030204" pitchFamily="34" charset="0"/>
              </a:rPr>
              <a:t> </a:t>
            </a:r>
            <a:r>
              <a:rPr lang="de-DE" sz="1200" i="1" baseline="0" dirty="0" smtClean="0">
                <a:latin typeface="Calibri" panose="020F0502020204030204" pitchFamily="34" charset="0"/>
              </a:rPr>
              <a:t>die</a:t>
            </a:r>
            <a:r>
              <a:rPr lang="de-DE" sz="1200" i="1" dirty="0" smtClean="0">
                <a:latin typeface="Calibri" panose="020F0502020204030204" pitchFamily="34" charset="0"/>
              </a:rPr>
              <a:t> Sekundarstufe I Gymnasium in Nordrhein-Westfalen</a:t>
            </a:r>
            <a:r>
              <a:rPr lang="de-DE" sz="1200" i="1" baseline="0" dirty="0" smtClean="0">
                <a:latin typeface="Calibri" panose="020F0502020204030204" pitchFamily="34" charset="0"/>
              </a:rPr>
              <a:t> - </a:t>
            </a:r>
            <a:r>
              <a:rPr lang="de-DE" sz="1200" i="1" dirty="0" smtClean="0">
                <a:latin typeface="Calibri" panose="020F0502020204030204" pitchFamily="34" charset="0"/>
              </a:rPr>
              <a:t>Chemie. </a:t>
            </a:r>
            <a:r>
              <a:rPr lang="de-DE" sz="1200" dirty="0" smtClean="0">
                <a:latin typeface="Calibri" panose="020F0502020204030204" pitchFamily="34" charset="0"/>
              </a:rPr>
              <a:t>Düsseldorf: Ritterbach. Aufgerufen am 07.07.2025.</a:t>
            </a:r>
          </a:p>
          <a:p>
            <a:r>
              <a:rPr lang="de-DE" sz="1200" kern="1200" baseline="0" dirty="0" smtClean="0">
                <a:solidFill>
                  <a:schemeClr val="tx1"/>
                </a:solidFill>
                <a:effectLst/>
                <a:latin typeface="+mn-lt"/>
                <a:ea typeface="+mn-ea"/>
                <a:cs typeface="+mn-cs"/>
              </a:rPr>
              <a:t>Verfügbar unter: </a:t>
            </a:r>
            <a:r>
              <a:rPr lang="de-DE" baseline="0" dirty="0" smtClean="0"/>
              <a:t>https://www.schulentwicklung.nrw.de/lehrplaene/lehrplan/198/g9_ch_klp_%203415_2019_06_23.pdf</a:t>
            </a:r>
            <a:endParaRPr lang="de-DE" dirty="0" smtClean="0"/>
          </a:p>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14</a:t>
            </a:fld>
            <a:endParaRPr lang="de-DE" dirty="0"/>
          </a:p>
        </p:txBody>
      </p:sp>
    </p:spTree>
    <p:extLst>
      <p:ext uri="{BB962C8B-B14F-4D97-AF65-F5344CB8AC3E}">
        <p14:creationId xmlns:p14="http://schemas.microsoft.com/office/powerpoint/2010/main" val="326241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15</a:t>
            </a:fld>
            <a:endParaRPr lang="de-DE" dirty="0"/>
          </a:p>
        </p:txBody>
      </p:sp>
    </p:spTree>
    <p:extLst>
      <p:ext uri="{BB962C8B-B14F-4D97-AF65-F5344CB8AC3E}">
        <p14:creationId xmlns:p14="http://schemas.microsoft.com/office/powerpoint/2010/main" val="45319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600"/>
              </a:spcBef>
              <a:spcAft>
                <a:spcPts val="600"/>
              </a:spcAft>
              <a:buClrTx/>
              <a:buSzTx/>
              <a:buFont typeface="Arial" pitchFamily="34" charset="0"/>
              <a:buNone/>
              <a:tabLst/>
              <a:defRPr/>
            </a:pPr>
            <a:r>
              <a:rPr lang="de-DE" sz="1200" kern="1200" baseline="0" dirty="0" smtClean="0">
                <a:solidFill>
                  <a:schemeClr val="tx1"/>
                </a:solidFill>
                <a:latin typeface="+mn-lt"/>
                <a:ea typeface="+mn-ea"/>
                <a:cs typeface="+mn-cs"/>
              </a:rPr>
              <a:t>Die Grafik der Folie 16 ist entnommen aus: </a:t>
            </a:r>
            <a:r>
              <a:rPr lang="de-DE" sz="1200" b="0" dirty="0" smtClean="0">
                <a:effectLst/>
              </a:rPr>
              <a:t>van Vorst, H. (2018b). Zum </a:t>
            </a:r>
            <a:r>
              <a:rPr lang="de-DE" sz="1200" b="0" dirty="0" err="1" smtClean="0">
                <a:effectLst/>
              </a:rPr>
              <a:t>Bohr’schen</a:t>
            </a:r>
            <a:r>
              <a:rPr lang="de-DE" sz="1200" b="0" dirty="0" smtClean="0">
                <a:effectLst/>
              </a:rPr>
              <a:t> Atomkonzept mit der Lernleiter. Ein Ansatz zur Unterrichtsstrukturierung und Differenzierung. </a:t>
            </a:r>
            <a:r>
              <a:rPr lang="de-DE" sz="1200" b="0" i="1" dirty="0" smtClean="0">
                <a:effectLst/>
              </a:rPr>
              <a:t>MNU, </a:t>
            </a:r>
            <a:r>
              <a:rPr lang="de-DE" sz="1200" b="0" kern="1200" dirty="0" smtClean="0">
                <a:solidFill>
                  <a:schemeClr val="tx1"/>
                </a:solidFill>
              </a:rPr>
              <a:t>5, S. 317-324.</a:t>
            </a:r>
            <a:endParaRPr lang="de-DE" sz="1200" b="0" dirty="0" smtClean="0"/>
          </a:p>
          <a:p>
            <a:pPr marL="0" marR="0" indent="0" algn="l" defTabSz="914400" rtl="0" eaLnBrk="1" fontAlgn="auto" latinLnBrk="0" hangingPunct="1">
              <a:lnSpc>
                <a:spcPct val="100000"/>
              </a:lnSpc>
              <a:spcBef>
                <a:spcPts val="600"/>
              </a:spcBef>
              <a:spcAft>
                <a:spcPts val="600"/>
              </a:spcAft>
              <a:buClrTx/>
              <a:buSzTx/>
              <a:buFont typeface="Arial" pitchFamily="34" charset="0"/>
              <a:buNone/>
              <a:tabLst/>
              <a:defRPr/>
            </a:pPr>
            <a:endParaRPr lang="de-DE" sz="1200" kern="1200" baseline="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16</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2614127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0000"/>
              </a:lnSpc>
              <a:spcBef>
                <a:spcPts val="600"/>
              </a:spcBef>
              <a:spcAft>
                <a:spcPts val="600"/>
              </a:spcAft>
              <a:buFont typeface="Arial" pitchFamily="34" charset="0"/>
              <a:buNone/>
            </a:pPr>
            <a:r>
              <a:rPr lang="de-DE" sz="1400" b="1" i="0" kern="1200" baseline="0" dirty="0">
                <a:solidFill>
                  <a:schemeClr val="tx1"/>
                </a:solidFill>
                <a:latin typeface="+mn-lt"/>
                <a:ea typeface="+mn-ea"/>
                <a:cs typeface="+mn-cs"/>
              </a:rPr>
              <a:t>Aufbau der Lernleiter</a:t>
            </a:r>
          </a:p>
          <a:p>
            <a:pPr>
              <a:lnSpc>
                <a:spcPct val="100000"/>
              </a:lnSpc>
              <a:spcBef>
                <a:spcPts val="600"/>
              </a:spcBef>
              <a:spcAft>
                <a:spcPts val="600"/>
              </a:spcAft>
              <a:buFont typeface="Arial" pitchFamily="34" charset="0"/>
              <a:buNone/>
            </a:pPr>
            <a:endParaRPr lang="de-DE" sz="1400" b="1" i="0" kern="1200" baseline="0" dirty="0">
              <a:solidFill>
                <a:schemeClr val="tx1"/>
              </a:solidFill>
              <a:latin typeface="+mn-lt"/>
              <a:ea typeface="+mn-ea"/>
              <a:cs typeface="+mn-cs"/>
            </a:endParaRPr>
          </a:p>
          <a:p>
            <a:pPr>
              <a:lnSpc>
                <a:spcPct val="100000"/>
              </a:lnSpc>
              <a:spcBef>
                <a:spcPts val="600"/>
              </a:spcBef>
              <a:spcAft>
                <a:spcPts val="600"/>
              </a:spcAft>
              <a:buFont typeface="Arial" pitchFamily="34" charset="0"/>
              <a:buNone/>
            </a:pPr>
            <a:r>
              <a:rPr lang="de-DE" sz="1400" b="0" i="1" kern="1200" baseline="0" dirty="0" smtClean="0">
                <a:solidFill>
                  <a:srgbClr val="C00000"/>
                </a:solidFill>
                <a:latin typeface="+mn-lt"/>
                <a:ea typeface="+mn-ea"/>
                <a:cs typeface="+mn-cs"/>
              </a:rPr>
              <a:t>Grundlegende Hinweise zum Lernleiter-Konzept </a:t>
            </a:r>
            <a:r>
              <a:rPr lang="de-DE" sz="1400" i="0" kern="1200" baseline="0" dirty="0" smtClean="0">
                <a:solidFill>
                  <a:schemeClr val="tx1"/>
                </a:solidFill>
                <a:latin typeface="+mn-lt"/>
                <a:ea typeface="+mn-ea"/>
                <a:cs typeface="+mn-cs"/>
              </a:rPr>
              <a:t>sowie </a:t>
            </a:r>
            <a:r>
              <a:rPr lang="de-DE" sz="1400" b="0" i="1" kern="1200" baseline="0" dirty="0" smtClean="0">
                <a:solidFill>
                  <a:schemeClr val="tx1"/>
                </a:solidFill>
                <a:latin typeface="+mn-lt"/>
                <a:ea typeface="+mn-ea"/>
                <a:cs typeface="+mn-cs"/>
              </a:rPr>
              <a:t>Anleitungsvideo,</a:t>
            </a:r>
            <a:r>
              <a:rPr lang="de-DE" sz="1400" b="0" i="0" kern="1200" baseline="0" dirty="0" smtClean="0">
                <a:solidFill>
                  <a:schemeClr val="tx1"/>
                </a:solidFill>
                <a:latin typeface="+mn-lt"/>
                <a:ea typeface="+mn-ea"/>
                <a:cs typeface="+mn-cs"/>
              </a:rPr>
              <a:t> </a:t>
            </a:r>
            <a:r>
              <a:rPr lang="de-DE" sz="1400" b="0" i="1" kern="1200" baseline="0" dirty="0" smtClean="0">
                <a:solidFill>
                  <a:schemeClr val="tx1"/>
                </a:solidFill>
                <a:latin typeface="+mn-lt"/>
                <a:ea typeface="+mn-ea"/>
                <a:cs typeface="+mn-cs"/>
              </a:rPr>
              <a:t>Handout und Poster zur Lernleiter </a:t>
            </a:r>
            <a:r>
              <a:rPr lang="de-DE" sz="1400" i="1" kern="1200" baseline="0" dirty="0" smtClean="0">
                <a:solidFill>
                  <a:schemeClr val="tx1"/>
                </a:solidFill>
                <a:latin typeface="+mn-lt"/>
                <a:ea typeface="+mn-ea"/>
                <a:cs typeface="+mn-cs"/>
              </a:rPr>
              <a:t>für Schülerinnen und Schüler </a:t>
            </a:r>
            <a:r>
              <a:rPr lang="de-DE" sz="1400" i="0" kern="1200" baseline="0" dirty="0" smtClean="0">
                <a:solidFill>
                  <a:schemeClr val="tx1"/>
                </a:solidFill>
                <a:latin typeface="+mn-lt"/>
                <a:ea typeface="+mn-ea"/>
                <a:cs typeface="+mn-cs"/>
              </a:rPr>
              <a:t>sind</a:t>
            </a:r>
            <a:r>
              <a:rPr lang="de-DE" sz="1400" i="1" kern="1200" baseline="0" dirty="0" smtClean="0">
                <a:solidFill>
                  <a:schemeClr val="tx1"/>
                </a:solidFill>
                <a:latin typeface="+mn-lt"/>
                <a:ea typeface="+mn-ea"/>
                <a:cs typeface="+mn-cs"/>
              </a:rPr>
              <a:t> </a:t>
            </a:r>
            <a:r>
              <a:rPr lang="de-DE" sz="1400" i="0" kern="1200" baseline="0" dirty="0" smtClean="0">
                <a:solidFill>
                  <a:schemeClr val="tx1"/>
                </a:solidFill>
                <a:latin typeface="+mn-lt"/>
                <a:ea typeface="+mn-ea"/>
                <a:cs typeface="+mn-cs"/>
              </a:rPr>
              <a:t>in den </a:t>
            </a:r>
            <a:r>
              <a:rPr lang="de-DE" sz="1400" b="1" i="0" kern="1200" baseline="0" dirty="0" smtClean="0">
                <a:solidFill>
                  <a:schemeClr val="tx1"/>
                </a:solidFill>
                <a:latin typeface="+mn-lt"/>
                <a:ea typeface="+mn-ea"/>
                <a:cs typeface="+mn-cs"/>
              </a:rPr>
              <a:t>Unterrichtsmaterialien zu den Milestones der Lernleiter-Vorhaben </a:t>
            </a:r>
            <a:r>
              <a:rPr lang="de-DE" sz="1400" i="0" kern="1200" baseline="0" dirty="0" smtClean="0">
                <a:solidFill>
                  <a:schemeClr val="tx1"/>
                </a:solidFill>
                <a:latin typeface="+mn-lt"/>
                <a:ea typeface="+mn-ea"/>
                <a:cs typeface="+mn-cs"/>
              </a:rPr>
              <a:t>zu finden (unter </a:t>
            </a:r>
            <a:r>
              <a:rPr lang="de-DE" sz="1400" i="1" kern="1200" baseline="0" dirty="0" smtClean="0">
                <a:solidFill>
                  <a:schemeClr val="tx1"/>
                </a:solidFill>
                <a:latin typeface="+mn-lt"/>
                <a:ea typeface="+mn-ea"/>
                <a:cs typeface="+mn-cs"/>
              </a:rPr>
              <a:t>Aus der Praxis für die Beratung und Fortbildung</a:t>
            </a:r>
            <a:r>
              <a:rPr lang="de-DE" sz="1400" i="0" kern="1200" baseline="0" dirty="0" smtClean="0">
                <a:solidFill>
                  <a:schemeClr val="tx1"/>
                </a:solidFill>
                <a:latin typeface="+mn-lt"/>
                <a:ea typeface="+mn-ea"/>
                <a:cs typeface="+mn-cs"/>
              </a:rPr>
              <a:t>). </a:t>
            </a:r>
          </a:p>
          <a:p>
            <a:pPr>
              <a:lnSpc>
                <a:spcPct val="100000"/>
              </a:lnSpc>
              <a:spcBef>
                <a:spcPts val="600"/>
              </a:spcBef>
              <a:spcAft>
                <a:spcPts val="600"/>
              </a:spcAft>
              <a:buFont typeface="Arial" pitchFamily="34" charset="0"/>
              <a:buNone/>
            </a:pPr>
            <a:endParaRPr lang="de-DE" sz="1400" i="0" kern="1200" baseline="0" dirty="0">
              <a:solidFill>
                <a:schemeClr val="tx1"/>
              </a:solidFill>
              <a:latin typeface="+mn-lt"/>
              <a:ea typeface="+mn-ea"/>
              <a:cs typeface="+mn-cs"/>
            </a:endParaRPr>
          </a:p>
          <a:p>
            <a:pPr>
              <a:lnSpc>
                <a:spcPct val="100000"/>
              </a:lnSpc>
              <a:spcBef>
                <a:spcPts val="600"/>
              </a:spcBef>
              <a:spcAft>
                <a:spcPts val="600"/>
              </a:spcAft>
              <a:buFont typeface="Arial" pitchFamily="34" charset="0"/>
              <a:buNone/>
            </a:pPr>
            <a:r>
              <a:rPr lang="de-DE" sz="1400" b="1" i="0" kern="1200" baseline="0" dirty="0" smtClean="0">
                <a:solidFill>
                  <a:schemeClr val="tx1"/>
                </a:solidFill>
                <a:latin typeface="+mn-lt"/>
                <a:ea typeface="+mn-ea"/>
                <a:cs typeface="+mn-cs"/>
              </a:rPr>
              <a:t>Thematische </a:t>
            </a:r>
            <a:r>
              <a:rPr lang="de-DE" sz="1400" b="1" i="0" kern="1200" baseline="0" dirty="0">
                <a:solidFill>
                  <a:schemeClr val="tx1"/>
                </a:solidFill>
                <a:latin typeface="+mn-lt"/>
                <a:ea typeface="+mn-ea"/>
                <a:cs typeface="+mn-cs"/>
              </a:rPr>
              <a:t>Struktur </a:t>
            </a:r>
            <a:r>
              <a:rPr lang="de-DE" sz="1400" i="0" kern="1200" baseline="0" dirty="0">
                <a:solidFill>
                  <a:schemeClr val="tx1"/>
                </a:solidFill>
                <a:latin typeface="+mn-lt"/>
                <a:ea typeface="+mn-ea"/>
                <a:cs typeface="+mn-cs"/>
              </a:rPr>
              <a:t>der Lernleiter: Zu erarbeitende Inhalte werden in drei </a:t>
            </a:r>
            <a:r>
              <a:rPr lang="de-DE" sz="1400" b="1" i="0" kern="1200" baseline="0" dirty="0">
                <a:solidFill>
                  <a:schemeClr val="tx1"/>
                </a:solidFill>
                <a:latin typeface="+mn-lt"/>
                <a:ea typeface="+mn-ea"/>
                <a:cs typeface="+mn-cs"/>
              </a:rPr>
              <a:t>Milestones</a:t>
            </a:r>
            <a:r>
              <a:rPr lang="de-DE" sz="1400" i="0" kern="1200" baseline="0" dirty="0">
                <a:solidFill>
                  <a:schemeClr val="tx1"/>
                </a:solidFill>
                <a:latin typeface="+mn-lt"/>
                <a:ea typeface="+mn-ea"/>
                <a:cs typeface="+mn-cs"/>
              </a:rPr>
              <a:t> </a:t>
            </a:r>
            <a:r>
              <a:rPr lang="de-DE" sz="1400" kern="1200" baseline="0" dirty="0">
                <a:solidFill>
                  <a:schemeClr val="tx1"/>
                </a:solidFill>
                <a:latin typeface="+mn-lt"/>
                <a:ea typeface="+mn-ea"/>
                <a:cs typeface="+mn-cs"/>
              </a:rPr>
              <a:t>(Sprossen der Lernleiter) unterteilt. Ein Milestone beinhaltet kleinschrittige Lernsequenzen, die den Lerninhalt gliedern.</a:t>
            </a:r>
          </a:p>
          <a:p>
            <a:r>
              <a:rPr lang="de-DE" sz="1200" b="1" kern="1200" baseline="0" dirty="0">
                <a:solidFill>
                  <a:schemeClr val="tx1"/>
                </a:solidFill>
                <a:latin typeface="+mn-lt"/>
                <a:ea typeface="+mn-ea"/>
                <a:cs typeface="+mn-cs"/>
              </a:rPr>
              <a:t>	</a:t>
            </a:r>
          </a:p>
          <a:p>
            <a:r>
              <a:rPr lang="de-DE" sz="1400" b="1" kern="1200" baseline="0" dirty="0">
                <a:solidFill>
                  <a:schemeClr val="tx1"/>
                </a:solidFill>
                <a:latin typeface="+mn-lt"/>
                <a:ea typeface="+mn-ea"/>
                <a:cs typeface="+mn-cs"/>
              </a:rPr>
              <a:t>Thema  (Zentrale Begriffe/Konzepte)</a:t>
            </a:r>
          </a:p>
          <a:p>
            <a:r>
              <a:rPr lang="de-DE" sz="1200" kern="1200" baseline="0" dirty="0">
                <a:solidFill>
                  <a:schemeClr val="tx1"/>
                </a:solidFill>
                <a:latin typeface="+mn-lt"/>
                <a:ea typeface="+mn-ea"/>
                <a:cs typeface="+mn-cs"/>
              </a:rPr>
              <a:t>Milestone 1	Kern-Hülle-Modell, Elementarteilchen/Atomsymbole (Streuversuch, Atomkern, Atomhülle, Masse, </a:t>
            </a:r>
            <a:r>
              <a:rPr lang="de-DE" sz="1200" kern="1200" baseline="0" dirty="0" smtClean="0">
                <a:solidFill>
                  <a:schemeClr val="tx1"/>
                </a:solidFill>
                <a:latin typeface="+mn-lt"/>
                <a:ea typeface="+mn-ea"/>
                <a:cs typeface="+mn-cs"/>
              </a:rPr>
              <a:t>Protonen, Neutronen</a:t>
            </a:r>
            <a:r>
              <a:rPr lang="de-DE" sz="1200" kern="1200" baseline="0" dirty="0">
                <a:solidFill>
                  <a:schemeClr val="tx1"/>
                </a:solidFill>
                <a:latin typeface="+mn-lt"/>
                <a:ea typeface="+mn-ea"/>
                <a:cs typeface="+mn-cs"/>
              </a:rPr>
              <a:t>, Massenzahl, Kernladungszahl, Ordnungszahl, Isotope)</a:t>
            </a:r>
          </a:p>
          <a:p>
            <a:r>
              <a:rPr lang="de-DE" sz="1200" kern="1200" baseline="0" dirty="0">
                <a:solidFill>
                  <a:schemeClr val="tx1"/>
                </a:solidFill>
                <a:latin typeface="+mn-lt"/>
                <a:ea typeface="+mn-ea"/>
                <a:cs typeface="+mn-cs"/>
              </a:rPr>
              <a:t>Milestone 2 	Schalenmodell (Elektronen, Schalenmodell, Bohr, Ionisierungsenergie, Energiestufen)</a:t>
            </a:r>
          </a:p>
          <a:p>
            <a:r>
              <a:rPr lang="de-DE" sz="1200" kern="1200" baseline="0" dirty="0">
                <a:solidFill>
                  <a:schemeClr val="tx1"/>
                </a:solidFill>
                <a:latin typeface="+mn-lt"/>
                <a:ea typeface="+mn-ea"/>
                <a:cs typeface="+mn-cs"/>
              </a:rPr>
              <a:t>Milestone 3 	Schalenmodell/PSE (PSE, Hauptgruppe, Nebengruppe, Oktett-Regel)</a:t>
            </a:r>
          </a:p>
          <a:p>
            <a:endParaRPr lang="de-DE" sz="1200" kern="1200" baseline="0" dirty="0">
              <a:solidFill>
                <a:schemeClr val="tx1"/>
              </a:solidFill>
              <a:latin typeface="+mn-lt"/>
              <a:ea typeface="+mn-ea"/>
              <a:cs typeface="+mn-cs"/>
            </a:endParaRPr>
          </a:p>
          <a:p>
            <a:r>
              <a:rPr lang="de-DE" sz="1200" b="1" kern="1200" baseline="0" dirty="0">
                <a:solidFill>
                  <a:schemeClr val="tx1"/>
                </a:solidFill>
                <a:latin typeface="+mn-lt"/>
                <a:ea typeface="+mn-ea"/>
                <a:cs typeface="+mn-cs"/>
              </a:rPr>
              <a:t>Tipp: </a:t>
            </a:r>
            <a:r>
              <a:rPr lang="de-DE" sz="1200" kern="1200" baseline="0" dirty="0">
                <a:solidFill>
                  <a:schemeClr val="tx1"/>
                </a:solidFill>
                <a:latin typeface="+mn-lt"/>
                <a:ea typeface="+mn-ea"/>
                <a:cs typeface="+mn-cs"/>
              </a:rPr>
              <a:t>Um die Teilnehmenden mit dieser Form der eigenständigen Arbeit im Unterricht vertraut zu machen, kann hier das Video zur Einführung zur Lernleiter für die </a:t>
            </a:r>
            <a:r>
              <a:rPr lang="de-DE" sz="1200" kern="1200" baseline="0" dirty="0" err="1">
                <a:solidFill>
                  <a:schemeClr val="tx1"/>
                </a:solidFill>
                <a:latin typeface="+mn-lt"/>
                <a:ea typeface="+mn-ea"/>
                <a:cs typeface="+mn-cs"/>
              </a:rPr>
              <a:t>SuS</a:t>
            </a:r>
            <a:r>
              <a:rPr lang="de-DE" sz="1200" kern="1200" baseline="0" dirty="0">
                <a:solidFill>
                  <a:schemeClr val="tx1"/>
                </a:solidFill>
                <a:latin typeface="+mn-lt"/>
                <a:ea typeface="+mn-ea"/>
                <a:cs typeface="+mn-cs"/>
              </a:rPr>
              <a:t> angesehen werden. Auch sollte den Teilnehmenden das Handout dazu ausgedruckt vorliegen.</a:t>
            </a:r>
          </a:p>
          <a:p>
            <a:pPr lvl="0">
              <a:lnSpc>
                <a:spcPct val="100000"/>
              </a:lnSpc>
              <a:spcBef>
                <a:spcPts val="600"/>
              </a:spcBef>
              <a:spcAft>
                <a:spcPts val="600"/>
              </a:spcAft>
              <a:buFont typeface="Wingdings" pitchFamily="2" charset="2"/>
              <a:buNone/>
            </a:pPr>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17</a:t>
            </a:fld>
            <a:endParaRPr lang="de-DE" dirty="0"/>
          </a:p>
        </p:txBody>
      </p:sp>
    </p:spTree>
    <p:extLst>
      <p:ext uri="{BB962C8B-B14F-4D97-AF65-F5344CB8AC3E}">
        <p14:creationId xmlns:p14="http://schemas.microsoft.com/office/powerpoint/2010/main" val="1435849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dirty="0">
                <a:latin typeface="Calibri" pitchFamily="34" charset="0"/>
              </a:rPr>
              <a:t>Zur weiteren Information der Teilnehmenden sollte auch das </a:t>
            </a:r>
            <a:r>
              <a:rPr lang="de-DE" sz="1200" b="0" dirty="0" smtClean="0">
                <a:latin typeface="Calibri" pitchFamily="34" charset="0"/>
              </a:rPr>
              <a:t>Handout ausgeteilt werden. </a:t>
            </a:r>
          </a:p>
          <a:p>
            <a:r>
              <a:rPr lang="de-DE" sz="1200" kern="1200" baseline="0" dirty="0" smtClean="0">
                <a:solidFill>
                  <a:schemeClr val="tx1"/>
                </a:solidFill>
                <a:latin typeface="+mn-lt"/>
                <a:ea typeface="+mn-ea"/>
                <a:cs typeface="+mn-cs"/>
              </a:rPr>
              <a:t>In dem Video wird nicht nur der Aufbau der Lernleiter erklärt, sondern auch </a:t>
            </a:r>
            <a:r>
              <a:rPr lang="de-DE" sz="1200" i="0" kern="1200" baseline="0" dirty="0" smtClean="0">
                <a:solidFill>
                  <a:schemeClr val="tx1"/>
                </a:solidFill>
                <a:latin typeface="+mn-lt"/>
                <a:ea typeface="+mn-ea"/>
                <a:cs typeface="+mn-cs"/>
              </a:rPr>
              <a:t>der Umgang mit der Lernleiter-Methodik erläutert. </a:t>
            </a:r>
          </a:p>
          <a:p>
            <a:r>
              <a:rPr lang="de-DE" sz="1200" i="0" kern="1200" baseline="0" dirty="0" smtClean="0">
                <a:solidFill>
                  <a:schemeClr val="tx1"/>
                </a:solidFill>
                <a:latin typeface="+mn-lt"/>
                <a:ea typeface="+mn-ea"/>
                <a:cs typeface="+mn-cs"/>
              </a:rPr>
              <a:t>Erst nachdem die </a:t>
            </a:r>
            <a:r>
              <a:rPr lang="de-DE" sz="1200" kern="1200" baseline="0" dirty="0" smtClean="0">
                <a:solidFill>
                  <a:schemeClr val="tx1"/>
                </a:solidFill>
                <a:latin typeface="+mn-lt"/>
                <a:ea typeface="+mn-ea"/>
                <a:cs typeface="+mn-cs"/>
              </a:rPr>
              <a:t>Handhabung und Kodierung der Piktogramme und Zahlen entschlüsselt worden sind, kann mit der Erarbeitung der Inhalte begonnen werden.</a:t>
            </a:r>
            <a:endParaRPr lang="de-DE" sz="1200" dirty="0" smtClean="0"/>
          </a:p>
          <a:p>
            <a:pPr lvl="0">
              <a:lnSpc>
                <a:spcPct val="100000"/>
              </a:lnSpc>
              <a:spcBef>
                <a:spcPts val="600"/>
              </a:spcBef>
              <a:spcAft>
                <a:spcPts val="600"/>
              </a:spcAft>
              <a:buFont typeface="Wingdings" pitchFamily="2" charset="2"/>
              <a:buNone/>
            </a:pPr>
            <a:r>
              <a:rPr lang="de-DE" sz="1200" kern="1200" dirty="0" smtClean="0">
                <a:solidFill>
                  <a:schemeClr val="tx1"/>
                </a:solidFill>
                <a:latin typeface="+mn-lt"/>
                <a:ea typeface="+mn-ea"/>
                <a:cs typeface="+mn-cs"/>
              </a:rPr>
              <a:t>Integraler Bestandteil der Lernleiter ist das sehr umfangreiche und </a:t>
            </a:r>
            <a:r>
              <a:rPr lang="de-DE" sz="1200" b="1" kern="1200" dirty="0" smtClean="0">
                <a:solidFill>
                  <a:schemeClr val="tx1"/>
                </a:solidFill>
                <a:latin typeface="+mn-lt"/>
                <a:ea typeface="+mn-ea"/>
                <a:cs typeface="+mn-cs"/>
              </a:rPr>
              <a:t>handlungsorientierte Material</a:t>
            </a:r>
            <a:r>
              <a:rPr lang="de-DE" sz="1200" kern="1200" dirty="0" smtClean="0">
                <a:solidFill>
                  <a:schemeClr val="tx1"/>
                </a:solidFill>
                <a:latin typeface="+mn-lt"/>
                <a:ea typeface="+mn-ea"/>
                <a:cs typeface="+mn-cs"/>
              </a:rPr>
              <a:t>, z.B. selbstgebaute Modelle und Spiele</a:t>
            </a:r>
            <a:r>
              <a:rPr lang="de-DE" sz="1200" kern="1200" dirty="0" smtClean="0">
                <a:solidFill>
                  <a:schemeClr val="tx1"/>
                </a:solidFill>
                <a:latin typeface="+mn-lt"/>
                <a:ea typeface="+mn-ea"/>
                <a:cs typeface="+mn-cs"/>
              </a:rPr>
              <a:t>.</a:t>
            </a:r>
          </a:p>
          <a:p>
            <a:pPr lvl="0">
              <a:lnSpc>
                <a:spcPct val="100000"/>
              </a:lnSpc>
              <a:spcBef>
                <a:spcPts val="600"/>
              </a:spcBef>
              <a:spcAft>
                <a:spcPts val="600"/>
              </a:spcAft>
              <a:buFont typeface="Wingdings" pitchFamily="2" charset="2"/>
              <a:buNone/>
            </a:pPr>
            <a:endParaRPr lang="de-DE" sz="1200" kern="1200" dirty="0" smtClean="0">
              <a:solidFill>
                <a:schemeClr val="tx1"/>
              </a:solidFill>
              <a:latin typeface="+mn-lt"/>
              <a:ea typeface="+mn-ea"/>
              <a:cs typeface="+mn-cs"/>
            </a:endParaRPr>
          </a:p>
          <a:p>
            <a:pPr lvl="0">
              <a:lnSpc>
                <a:spcPct val="100000"/>
              </a:lnSpc>
              <a:spcBef>
                <a:spcPts val="600"/>
              </a:spcBef>
              <a:spcAft>
                <a:spcPts val="600"/>
              </a:spcAft>
              <a:buFont typeface="Wingdings" pitchFamily="2" charset="2"/>
              <a:buNone/>
            </a:pPr>
            <a:r>
              <a:rPr lang="de-DE" sz="1200" kern="1200" dirty="0" smtClean="0">
                <a:solidFill>
                  <a:schemeClr val="tx1"/>
                </a:solidFill>
                <a:latin typeface="+mn-lt"/>
                <a:ea typeface="+mn-ea"/>
                <a:cs typeface="+mn-cs"/>
              </a:rPr>
              <a:t>Die Materialien sind auf folgender Webseite der QUA-LiS hinterlegt: https://www.qua-lis.nrw.de/schulentwicklung-nrw/professionalisierung/fortbildung/materialien-aus-netzwerkprojekten-18</a:t>
            </a:r>
          </a:p>
          <a:p>
            <a:pPr lvl="0">
              <a:lnSpc>
                <a:spcPct val="100000"/>
              </a:lnSpc>
              <a:spcBef>
                <a:spcPts val="600"/>
              </a:spcBef>
              <a:spcAft>
                <a:spcPts val="600"/>
              </a:spcAft>
              <a:buFont typeface="Wingdings" pitchFamily="2" charset="2"/>
              <a:buNone/>
            </a:pPr>
            <a:r>
              <a:rPr lang="de-DE" sz="1200" kern="1200" dirty="0" smtClean="0">
                <a:solidFill>
                  <a:schemeClr val="tx1"/>
                </a:solidFill>
                <a:latin typeface="+mn-lt"/>
                <a:ea typeface="+mn-ea"/>
                <a:cs typeface="+mn-cs"/>
              </a:rPr>
              <a:t>Auf dieser Seite gelangt man ganz unten über die Karteikarte „Video, Handout, Poster“ zu </a:t>
            </a:r>
            <a:r>
              <a:rPr lang="de-DE" sz="1200" kern="1200" smtClean="0">
                <a:solidFill>
                  <a:schemeClr val="tx1"/>
                </a:solidFill>
                <a:latin typeface="+mn-lt"/>
                <a:ea typeface="+mn-ea"/>
                <a:cs typeface="+mn-cs"/>
              </a:rPr>
              <a:t>den Materialien.</a:t>
            </a:r>
            <a:endParaRPr lang="de-DE" sz="1200" kern="1200" dirty="0" smtClean="0">
              <a:solidFill>
                <a:schemeClr val="tx1"/>
              </a:solidFill>
              <a:latin typeface="+mn-lt"/>
              <a:ea typeface="+mn-ea"/>
              <a:cs typeface="+mn-cs"/>
            </a:endParaRPr>
          </a:p>
          <a:p>
            <a:pPr lvl="0">
              <a:lnSpc>
                <a:spcPct val="100000"/>
              </a:lnSpc>
              <a:spcBef>
                <a:spcPts val="600"/>
              </a:spcBef>
              <a:spcAft>
                <a:spcPts val="600"/>
              </a:spcAft>
              <a:buFont typeface="Wingdings" pitchFamily="2" charset="2"/>
              <a:buNone/>
            </a:pPr>
            <a:endParaRPr lang="de-DE" sz="1200" kern="1200" baseline="0" dirty="0" smtClean="0">
              <a:solidFill>
                <a:schemeClr val="tx1"/>
              </a:solidFill>
              <a:latin typeface="+mn-lt"/>
              <a:ea typeface="+mn-ea"/>
              <a:cs typeface="+mn-cs"/>
            </a:endParaRPr>
          </a:p>
          <a:p>
            <a:endParaRPr lang="de-DE" sz="1200" b="0" dirty="0">
              <a:latin typeface="Calibri" pitchFamily="34" charset="0"/>
            </a:endParaRPr>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18</a:t>
            </a:fld>
            <a:endParaRPr lang="de-DE" dirty="0"/>
          </a:p>
        </p:txBody>
      </p:sp>
    </p:spTree>
    <p:extLst>
      <p:ext uri="{BB962C8B-B14F-4D97-AF65-F5344CB8AC3E}">
        <p14:creationId xmlns:p14="http://schemas.microsoft.com/office/powerpoint/2010/main" val="3930372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55000" lnSpcReduction="20000"/>
          </a:bodyPr>
          <a:lstStyle/>
          <a:p>
            <a:endParaRPr lang="de-DE" dirty="0" smtClean="0"/>
          </a:p>
          <a:p>
            <a:r>
              <a:rPr lang="de-DE" sz="1200" kern="1200" baseline="0" dirty="0" smtClean="0">
                <a:solidFill>
                  <a:schemeClr val="tx1"/>
                </a:solidFill>
                <a:latin typeface="+mn-lt"/>
                <a:ea typeface="+mn-ea"/>
                <a:cs typeface="+mn-cs"/>
              </a:rPr>
              <a:t>Die Grafik der Folie 19 ist entnommen aus: </a:t>
            </a:r>
            <a:r>
              <a:rPr lang="de-DE" sz="1200" b="0" dirty="0" smtClean="0">
                <a:effectLst/>
              </a:rPr>
              <a:t>van Vorst, H. (2018b). Zum </a:t>
            </a:r>
            <a:r>
              <a:rPr lang="de-DE" sz="1200" b="0" dirty="0" err="1" smtClean="0">
                <a:effectLst/>
              </a:rPr>
              <a:t>Bohr’schen</a:t>
            </a:r>
            <a:r>
              <a:rPr lang="de-DE" sz="1200" b="0" dirty="0" smtClean="0">
                <a:effectLst/>
              </a:rPr>
              <a:t> Atomkonzept mit der Lernleiter. Ein Ansatz zur Unterrichtsstrukturierung und Differenzierung. </a:t>
            </a:r>
            <a:r>
              <a:rPr lang="de-DE" sz="1200" b="0" i="1" dirty="0" smtClean="0">
                <a:effectLst/>
              </a:rPr>
              <a:t>MNU, </a:t>
            </a:r>
            <a:r>
              <a:rPr lang="de-DE" sz="1200" b="0" kern="1200" dirty="0" smtClean="0">
                <a:solidFill>
                  <a:schemeClr val="tx1"/>
                </a:solidFill>
              </a:rPr>
              <a:t>5, S. 317-324.</a:t>
            </a:r>
            <a:endParaRPr lang="de-DE" dirty="0" smtClean="0"/>
          </a:p>
          <a:p>
            <a:endParaRPr lang="de-DE" dirty="0" smtClean="0"/>
          </a:p>
          <a:p>
            <a:r>
              <a:rPr lang="de-DE" dirty="0" smtClean="0"/>
              <a:t>Erläuterung </a:t>
            </a:r>
            <a:r>
              <a:rPr lang="de-DE" dirty="0"/>
              <a:t>des Aufbaus am Beispiel des </a:t>
            </a:r>
            <a:r>
              <a:rPr lang="de-DE" b="1" dirty="0"/>
              <a:t>1.</a:t>
            </a:r>
            <a:r>
              <a:rPr lang="de-DE" dirty="0"/>
              <a:t> Milestones</a:t>
            </a:r>
          </a:p>
          <a:p>
            <a:endParaRPr lang="de-DE" dirty="0"/>
          </a:p>
          <a:p>
            <a:pPr>
              <a:buFont typeface="Arial" pitchFamily="34" charset="0"/>
              <a:buNone/>
            </a:pPr>
            <a:r>
              <a:rPr lang="de-DE" sz="1200" b="1" kern="1200" baseline="0" dirty="0">
                <a:solidFill>
                  <a:schemeClr val="tx1"/>
                </a:solidFill>
                <a:latin typeface="+mn-lt"/>
                <a:ea typeface="+mn-ea"/>
                <a:cs typeface="+mn-cs"/>
              </a:rPr>
              <a:t>Prozessstruktur </a:t>
            </a:r>
            <a:r>
              <a:rPr lang="de-DE" sz="1200" kern="1200" baseline="0" dirty="0">
                <a:solidFill>
                  <a:schemeClr val="tx1"/>
                </a:solidFill>
                <a:latin typeface="+mn-lt"/>
                <a:ea typeface="+mn-ea"/>
                <a:cs typeface="+mn-cs"/>
              </a:rPr>
              <a:t>eines Milestones: </a:t>
            </a:r>
            <a:r>
              <a:rPr lang="de-DE" sz="1200" b="1" kern="1200" baseline="0" dirty="0">
                <a:solidFill>
                  <a:schemeClr val="tx1"/>
                </a:solidFill>
                <a:latin typeface="+mn-lt"/>
                <a:ea typeface="+mn-ea"/>
                <a:cs typeface="+mn-cs"/>
              </a:rPr>
              <a:t>fünf unterschiedliche Bausteine </a:t>
            </a:r>
            <a:r>
              <a:rPr lang="de-DE" sz="1200" kern="1200" baseline="0" dirty="0">
                <a:solidFill>
                  <a:schemeClr val="tx1"/>
                </a:solidFill>
                <a:latin typeface="+mn-lt"/>
                <a:ea typeface="+mn-ea"/>
                <a:cs typeface="+mn-cs"/>
              </a:rPr>
              <a:t>(</a:t>
            </a:r>
            <a:r>
              <a:rPr lang="de-DE" sz="1200" b="1" kern="1200" baseline="0" dirty="0">
                <a:solidFill>
                  <a:schemeClr val="tx1"/>
                </a:solidFill>
                <a:latin typeface="+mn-lt"/>
                <a:ea typeface="+mn-ea"/>
                <a:cs typeface="+mn-cs"/>
              </a:rPr>
              <a:t>Lernleiterfelder</a:t>
            </a:r>
            <a:r>
              <a:rPr lang="de-DE" sz="1200" kern="1200" baseline="0" dirty="0">
                <a:solidFill>
                  <a:schemeClr val="tx1"/>
                </a:solidFill>
                <a:latin typeface="+mn-lt"/>
                <a:ea typeface="+mn-ea"/>
                <a:cs typeface="+mn-cs"/>
              </a:rPr>
              <a:t>) in fester und stets identischer Abfolge</a:t>
            </a:r>
          </a:p>
          <a:p>
            <a:pPr>
              <a:buFont typeface="Arial" pitchFamily="34" charset="0"/>
              <a:buChar char="•"/>
            </a:pPr>
            <a:endParaRPr lang="de-DE" sz="1200" kern="1200" baseline="0" dirty="0">
              <a:solidFill>
                <a:schemeClr val="tx1"/>
              </a:solidFill>
              <a:latin typeface="+mn-lt"/>
              <a:ea typeface="+mn-ea"/>
              <a:cs typeface="+mn-cs"/>
            </a:endParaRPr>
          </a:p>
          <a:p>
            <a:pPr lvl="1">
              <a:lnSpc>
                <a:spcPct val="100000"/>
              </a:lnSpc>
              <a:spcBef>
                <a:spcPts val="600"/>
              </a:spcBef>
              <a:spcAft>
                <a:spcPts val="600"/>
              </a:spcAft>
              <a:buFont typeface="Wingdings" pitchFamily="2" charset="2"/>
              <a:buChar char="Ø"/>
            </a:pPr>
            <a:r>
              <a:rPr lang="de-DE" sz="1200" b="1" kern="1200" baseline="0" dirty="0">
                <a:solidFill>
                  <a:schemeClr val="tx1"/>
                </a:solidFill>
                <a:latin typeface="+mn-lt"/>
                <a:ea typeface="+mn-ea"/>
                <a:cs typeface="+mn-cs"/>
              </a:rPr>
              <a:t>Aneignung:</a:t>
            </a:r>
            <a:r>
              <a:rPr lang="de-DE" sz="1200" kern="1200" baseline="0" dirty="0">
                <a:solidFill>
                  <a:schemeClr val="tx1"/>
                </a:solidFill>
                <a:latin typeface="+mn-lt"/>
                <a:ea typeface="+mn-ea"/>
                <a:cs typeface="+mn-cs"/>
              </a:rPr>
              <a:t> Erarbeitung neuer fachlicher Inhalte (im 1. Milestone ist die Aneignungsphase in 2 Blöcke aufgeteilt)</a:t>
            </a:r>
          </a:p>
          <a:p>
            <a:pPr lvl="2">
              <a:lnSpc>
                <a:spcPct val="100000"/>
              </a:lnSpc>
              <a:spcBef>
                <a:spcPts val="600"/>
              </a:spcBef>
              <a:spcAft>
                <a:spcPts val="600"/>
              </a:spcAft>
              <a:buFont typeface="Wingdings" pitchFamily="2" charset="2"/>
              <a:buNone/>
            </a:pPr>
            <a:endParaRPr lang="de-DE" sz="1200" kern="1200" baseline="0" dirty="0">
              <a:solidFill>
                <a:schemeClr val="tx1"/>
              </a:solidFill>
              <a:latin typeface="+mn-lt"/>
              <a:ea typeface="+mn-ea"/>
              <a:cs typeface="+mn-cs"/>
            </a:endParaRPr>
          </a:p>
          <a:p>
            <a:pPr lvl="1">
              <a:lnSpc>
                <a:spcPct val="100000"/>
              </a:lnSpc>
              <a:spcBef>
                <a:spcPts val="600"/>
              </a:spcBef>
              <a:spcAft>
                <a:spcPts val="600"/>
              </a:spcAft>
              <a:buFont typeface="Wingdings" pitchFamily="2" charset="2"/>
              <a:buChar char="Ø"/>
            </a:pPr>
            <a:r>
              <a:rPr lang="de-DE" sz="1200" b="1" kern="1200" baseline="0" dirty="0">
                <a:solidFill>
                  <a:schemeClr val="tx1"/>
                </a:solidFill>
                <a:latin typeface="+mn-lt"/>
                <a:ea typeface="+mn-ea"/>
                <a:cs typeface="+mn-cs"/>
              </a:rPr>
              <a:t>Basisübung:</a:t>
            </a:r>
            <a:r>
              <a:rPr lang="de-DE" sz="1200" kern="1200" baseline="0" dirty="0">
                <a:solidFill>
                  <a:schemeClr val="tx1"/>
                </a:solidFill>
                <a:latin typeface="+mn-lt"/>
                <a:ea typeface="+mn-ea"/>
                <a:cs typeface="+mn-cs"/>
              </a:rPr>
              <a:t> Erste eigenständige Anwendung des grundlegenden Wissens</a:t>
            </a:r>
          </a:p>
          <a:p>
            <a:pPr lvl="2">
              <a:lnSpc>
                <a:spcPct val="100000"/>
              </a:lnSpc>
              <a:spcBef>
                <a:spcPts val="600"/>
              </a:spcBef>
              <a:spcAft>
                <a:spcPts val="600"/>
              </a:spcAft>
              <a:buFont typeface="Wingdings" pitchFamily="2" charset="2"/>
              <a:buNone/>
            </a:pPr>
            <a:endParaRPr lang="de-DE" sz="1200" kern="1200" baseline="0" dirty="0">
              <a:solidFill>
                <a:schemeClr val="tx1"/>
              </a:solidFill>
              <a:latin typeface="+mn-lt"/>
              <a:ea typeface="+mn-ea"/>
              <a:cs typeface="+mn-cs"/>
            </a:endParaRPr>
          </a:p>
          <a:p>
            <a:pPr lvl="1">
              <a:lnSpc>
                <a:spcPct val="100000"/>
              </a:lnSpc>
              <a:spcBef>
                <a:spcPts val="600"/>
              </a:spcBef>
              <a:spcAft>
                <a:spcPts val="600"/>
              </a:spcAft>
              <a:buFont typeface="Wingdings" pitchFamily="2" charset="2"/>
              <a:buChar char="Ø"/>
            </a:pPr>
            <a:r>
              <a:rPr lang="de-DE" sz="1200" b="1" kern="1200" baseline="0" dirty="0">
                <a:solidFill>
                  <a:schemeClr val="tx1"/>
                </a:solidFill>
                <a:latin typeface="+mn-lt"/>
                <a:ea typeface="+mn-ea"/>
                <a:cs typeface="+mn-cs"/>
              </a:rPr>
              <a:t>Selbsteinschätzung:</a:t>
            </a:r>
            <a:r>
              <a:rPr lang="de-DE" sz="1200" kern="1200" baseline="0" dirty="0">
                <a:solidFill>
                  <a:schemeClr val="tx1"/>
                </a:solidFill>
                <a:latin typeface="+mn-lt"/>
                <a:ea typeface="+mn-ea"/>
                <a:cs typeface="+mn-cs"/>
              </a:rPr>
              <a:t> Beurteilung der eigenen Kompetenzen mithilfe eines Selbsteinschätzungsbogens und Grundlage für </a:t>
            </a:r>
            <a:r>
              <a:rPr lang="de-DE" sz="1200" kern="1200" dirty="0">
                <a:solidFill>
                  <a:schemeClr val="tx1"/>
                </a:solidFill>
                <a:latin typeface="+mn-lt"/>
                <a:ea typeface="+mn-ea"/>
                <a:cs typeface="+mn-cs"/>
              </a:rPr>
              <a:t>die Auswahl der passenden Lernaufgaben der anschließenden binnendifferenzierten Übungsphase auf drei Niveaustufen. Der</a:t>
            </a:r>
            <a:r>
              <a:rPr lang="de-DE" sz="1200" kern="1200" baseline="0" dirty="0">
                <a:solidFill>
                  <a:schemeClr val="tx1"/>
                </a:solidFill>
                <a:latin typeface="+mn-lt"/>
                <a:ea typeface="+mn-ea"/>
                <a:cs typeface="+mn-cs"/>
              </a:rPr>
              <a:t> </a:t>
            </a:r>
            <a:r>
              <a:rPr lang="de-DE" sz="1200" kern="1200" dirty="0">
                <a:solidFill>
                  <a:schemeClr val="tx1"/>
                </a:solidFill>
                <a:latin typeface="+mn-lt"/>
                <a:ea typeface="+mn-ea"/>
                <a:cs typeface="+mn-cs"/>
              </a:rPr>
              <a:t>Selbsteinschätzungsbogen stärkt die Eigenverantwortung und die Selbstregulation der SuS im </a:t>
            </a:r>
            <a:r>
              <a:rPr lang="de-DE" sz="1200" kern="1200" dirty="0" smtClean="0">
                <a:solidFill>
                  <a:schemeClr val="tx1"/>
                </a:solidFill>
                <a:latin typeface="+mn-lt"/>
                <a:ea typeface="+mn-ea"/>
                <a:cs typeface="+mn-cs"/>
              </a:rPr>
              <a:t>Lernprozess.</a:t>
            </a:r>
            <a:endParaRPr lang="de-DE" sz="1200" kern="1200" dirty="0">
              <a:solidFill>
                <a:schemeClr val="tx1"/>
              </a:solidFill>
              <a:latin typeface="+mn-lt"/>
              <a:ea typeface="+mn-ea"/>
              <a:cs typeface="+mn-cs"/>
            </a:endParaRPr>
          </a:p>
          <a:p>
            <a:pPr lvl="2">
              <a:lnSpc>
                <a:spcPct val="100000"/>
              </a:lnSpc>
              <a:spcBef>
                <a:spcPts val="600"/>
              </a:spcBef>
              <a:spcAft>
                <a:spcPts val="600"/>
              </a:spcAft>
              <a:buFont typeface="Wingdings" pitchFamily="2" charset="2"/>
              <a:buNone/>
            </a:pPr>
            <a:endParaRPr lang="de-DE" sz="1200" kern="1200" baseline="0" dirty="0">
              <a:solidFill>
                <a:schemeClr val="tx1"/>
              </a:solidFill>
              <a:latin typeface="+mn-lt"/>
              <a:ea typeface="+mn-ea"/>
              <a:cs typeface="+mn-cs"/>
            </a:endParaRPr>
          </a:p>
          <a:p>
            <a:pPr lvl="1">
              <a:lnSpc>
                <a:spcPct val="100000"/>
              </a:lnSpc>
              <a:spcBef>
                <a:spcPts val="600"/>
              </a:spcBef>
              <a:spcAft>
                <a:spcPts val="600"/>
              </a:spcAft>
              <a:buFont typeface="Wingdings" pitchFamily="2" charset="2"/>
              <a:buChar char="Ø"/>
            </a:pPr>
            <a:r>
              <a:rPr lang="de-DE" sz="1200" b="1" kern="1200" baseline="0" dirty="0">
                <a:solidFill>
                  <a:schemeClr val="tx1"/>
                </a:solidFill>
                <a:latin typeface="+mn-lt"/>
                <a:ea typeface="+mn-ea"/>
                <a:cs typeface="+mn-cs"/>
              </a:rPr>
              <a:t>individuelle Übung: </a:t>
            </a:r>
            <a:r>
              <a:rPr lang="de-DE" sz="1200" kern="1200" baseline="0" dirty="0">
                <a:solidFill>
                  <a:schemeClr val="tx1"/>
                </a:solidFill>
                <a:latin typeface="+mn-lt"/>
                <a:ea typeface="+mn-ea"/>
                <a:cs typeface="+mn-cs"/>
              </a:rPr>
              <a:t>Bearbeitung von Übungsaufgaben mit unterschiedlichen </a:t>
            </a:r>
            <a:r>
              <a:rPr lang="de-DE" sz="1200" kern="1200" dirty="0">
                <a:solidFill>
                  <a:schemeClr val="tx1"/>
                </a:solidFill>
                <a:latin typeface="+mn-lt"/>
                <a:ea typeface="+mn-ea"/>
                <a:cs typeface="+mn-cs"/>
              </a:rPr>
              <a:t>Niveaustufen</a:t>
            </a:r>
            <a:r>
              <a:rPr lang="de-DE" sz="1200" kern="1200" baseline="0" dirty="0">
                <a:solidFill>
                  <a:schemeClr val="tx1"/>
                </a:solidFill>
                <a:latin typeface="+mn-lt"/>
                <a:ea typeface="+mn-ea"/>
                <a:cs typeface="+mn-cs"/>
              </a:rPr>
              <a:t>. </a:t>
            </a:r>
            <a:r>
              <a:rPr lang="de-DE" sz="1200" kern="1200" dirty="0">
                <a:solidFill>
                  <a:schemeClr val="tx1"/>
                </a:solidFill>
                <a:latin typeface="+mn-lt"/>
                <a:ea typeface="+mn-ea"/>
                <a:cs typeface="+mn-cs"/>
              </a:rPr>
              <a:t>Die Lernaufgaben der Niveaustufen A und B fördern die SuS mit unterschiedlichen Schwerpunkten im Bereich der Lerninhalte der Aneignungsphase. Die Lernaufgaben der Niveaustufe C haben Transfercharakter und gehen über die Lerninhalte der Aneignungsphase hinaus, ohne jedoch Inhalte des nächsten Milestones vorwegzunehmen.</a:t>
            </a:r>
          </a:p>
          <a:p>
            <a:pPr lvl="2">
              <a:lnSpc>
                <a:spcPct val="100000"/>
              </a:lnSpc>
              <a:spcBef>
                <a:spcPts val="600"/>
              </a:spcBef>
              <a:spcAft>
                <a:spcPts val="600"/>
              </a:spcAft>
              <a:buFont typeface="Wingdings" pitchFamily="2" charset="2"/>
              <a:buChar char="Ø"/>
            </a:pPr>
            <a:endParaRPr lang="de-DE"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600"/>
              </a:spcBef>
              <a:spcAft>
                <a:spcPts val="600"/>
              </a:spcAft>
              <a:buClrTx/>
              <a:buSzTx/>
              <a:buFont typeface="Wingdings" pitchFamily="2" charset="2"/>
              <a:buNone/>
              <a:tabLst/>
              <a:defRPr/>
            </a:pPr>
            <a:r>
              <a:rPr lang="de-DE" sz="1200" kern="1200" dirty="0">
                <a:solidFill>
                  <a:schemeClr val="tx1"/>
                </a:solidFill>
                <a:latin typeface="+mn-lt"/>
                <a:ea typeface="+mn-ea"/>
                <a:cs typeface="+mn-cs"/>
              </a:rPr>
              <a:t>Die wichtigen Inhalte des bereits Gelernten werden anhand einer Powerpoint-</a:t>
            </a:r>
            <a:r>
              <a:rPr lang="de-DE" sz="1200" b="1" kern="1200" dirty="0">
                <a:solidFill>
                  <a:schemeClr val="tx1"/>
                </a:solidFill>
                <a:latin typeface="+mn-lt"/>
                <a:ea typeface="+mn-ea"/>
                <a:cs typeface="+mn-cs"/>
              </a:rPr>
              <a:t>Präsentation</a:t>
            </a:r>
            <a:r>
              <a:rPr lang="de-DE" sz="1200" kern="1200" dirty="0">
                <a:solidFill>
                  <a:schemeClr val="tx1"/>
                </a:solidFill>
                <a:latin typeface="+mn-lt"/>
                <a:ea typeface="+mn-ea"/>
                <a:cs typeface="+mn-cs"/>
              </a:rPr>
              <a:t> zum Abschluss jedes Milestones zusammengefasst, so dass das bisher Gelernte wiederholt und gefestigt </a:t>
            </a:r>
            <a:r>
              <a:rPr lang="de-DE" sz="1200" kern="1200" dirty="0" smtClean="0">
                <a:solidFill>
                  <a:schemeClr val="tx1"/>
                </a:solidFill>
                <a:latin typeface="+mn-lt"/>
                <a:ea typeface="+mn-ea"/>
                <a:cs typeface="+mn-cs"/>
              </a:rPr>
              <a:t>wird.</a:t>
            </a:r>
            <a:r>
              <a:rPr lang="de-DE" sz="1200" kern="1200" baseline="0" dirty="0" smtClean="0">
                <a:solidFill>
                  <a:schemeClr val="tx1"/>
                </a:solidFill>
                <a:latin typeface="+mn-lt"/>
                <a:ea typeface="+mn-ea"/>
                <a:cs typeface="+mn-cs"/>
              </a:rPr>
              <a:t> </a:t>
            </a:r>
            <a:r>
              <a:rPr lang="de-DE" sz="1200" kern="1200" dirty="0" smtClean="0">
                <a:solidFill>
                  <a:schemeClr val="tx1"/>
                </a:solidFill>
                <a:latin typeface="+mn-lt"/>
                <a:ea typeface="+mn-ea"/>
                <a:cs typeface="+mn-cs"/>
              </a:rPr>
              <a:t>Es </a:t>
            </a:r>
            <a:r>
              <a:rPr lang="de-DE" sz="1200" kern="1200" dirty="0">
                <a:solidFill>
                  <a:schemeClr val="tx1"/>
                </a:solidFill>
                <a:latin typeface="+mn-lt"/>
                <a:ea typeface="+mn-ea"/>
                <a:cs typeface="+mn-cs"/>
              </a:rPr>
              <a:t>stellt damit die Grundlage für die Lernerfolgsüberprüfung dar. </a:t>
            </a:r>
          </a:p>
          <a:p>
            <a:pPr marL="0" marR="0" lvl="0" indent="0" algn="l" defTabSz="914400" rtl="0" eaLnBrk="1" fontAlgn="auto" latinLnBrk="0" hangingPunct="1">
              <a:lnSpc>
                <a:spcPct val="100000"/>
              </a:lnSpc>
              <a:spcBef>
                <a:spcPts val="600"/>
              </a:spcBef>
              <a:spcAft>
                <a:spcPts val="600"/>
              </a:spcAft>
              <a:buClrTx/>
              <a:buSzTx/>
              <a:buFont typeface="Wingdings" pitchFamily="2" charset="2"/>
              <a:buNone/>
              <a:tabLst/>
              <a:defRPr/>
            </a:pPr>
            <a:endParaRPr lang="de-DE" sz="1200" b="1" kern="1200" baseline="0" dirty="0">
              <a:solidFill>
                <a:schemeClr val="tx1"/>
              </a:solidFill>
              <a:latin typeface="+mn-lt"/>
              <a:ea typeface="+mn-ea"/>
              <a:cs typeface="+mn-cs"/>
            </a:endParaRPr>
          </a:p>
          <a:p>
            <a:pPr marL="628650" marR="0" lvl="1" indent="-171450" algn="l" defTabSz="914400" rtl="0" eaLnBrk="1" fontAlgn="auto" latinLnBrk="0" hangingPunct="1">
              <a:lnSpc>
                <a:spcPct val="100000"/>
              </a:lnSpc>
              <a:spcBef>
                <a:spcPts val="600"/>
              </a:spcBef>
              <a:spcAft>
                <a:spcPts val="600"/>
              </a:spcAft>
              <a:buClrTx/>
              <a:buSzTx/>
              <a:buFont typeface="Wingdings" pitchFamily="2" charset="2"/>
              <a:buChar char="Ø"/>
              <a:tabLst/>
              <a:defRPr/>
            </a:pPr>
            <a:r>
              <a:rPr lang="de-DE" sz="1200" b="1" kern="1200" baseline="0" dirty="0">
                <a:solidFill>
                  <a:schemeClr val="tx1"/>
                </a:solidFill>
                <a:latin typeface="+mn-lt"/>
                <a:ea typeface="+mn-ea"/>
                <a:cs typeface="+mn-cs"/>
              </a:rPr>
              <a:t>Evaluation:</a:t>
            </a:r>
            <a:r>
              <a:rPr lang="de-DE" sz="1200" kern="1200" baseline="0" dirty="0">
                <a:solidFill>
                  <a:schemeClr val="tx1"/>
                </a:solidFill>
                <a:latin typeface="+mn-lt"/>
                <a:ea typeface="+mn-ea"/>
                <a:cs typeface="+mn-cs"/>
              </a:rPr>
              <a:t> </a:t>
            </a:r>
            <a:r>
              <a:rPr lang="de-DE" sz="1200" b="1" kern="1200" dirty="0">
                <a:solidFill>
                  <a:schemeClr val="tx1"/>
                </a:solidFill>
                <a:latin typeface="+mn-lt"/>
                <a:ea typeface="+mn-ea"/>
                <a:cs typeface="+mn-cs"/>
              </a:rPr>
              <a:t>Lernerfolgsüberprüfung</a:t>
            </a:r>
            <a:r>
              <a:rPr lang="de-DE" sz="1200" kern="1200" baseline="0" dirty="0">
                <a:solidFill>
                  <a:schemeClr val="tx1"/>
                </a:solidFill>
                <a:latin typeface="+mn-lt"/>
                <a:ea typeface="+mn-ea"/>
                <a:cs typeface="+mn-cs"/>
              </a:rPr>
              <a:t> − Schriftliche Überprüfung des Leistungsstandes, die nach jedem </a:t>
            </a:r>
            <a:r>
              <a:rPr lang="de-DE" sz="1200" kern="1200" dirty="0">
                <a:solidFill>
                  <a:schemeClr val="tx1"/>
                </a:solidFill>
                <a:latin typeface="+mn-lt"/>
                <a:ea typeface="+mn-ea"/>
                <a:cs typeface="+mn-cs"/>
              </a:rPr>
              <a:t>Milestone von den Schülerinnen und Schülern bearbeitet wird. Einerseits gibt diese eine Rückmeldung über den aktuellen Lernstand, andererseits stellt sie eine Hilfe für weiteres Lernen dar. Das Testverfahren der Lernerfolgsüberprüfungen ist immer als „</a:t>
            </a:r>
            <a:r>
              <a:rPr lang="de-DE" sz="1200" b="1" kern="1200" dirty="0">
                <a:solidFill>
                  <a:schemeClr val="tx1"/>
                </a:solidFill>
                <a:latin typeface="+mn-lt"/>
                <a:ea typeface="+mn-ea"/>
                <a:cs typeface="+mn-cs"/>
              </a:rPr>
              <a:t>multiple </a:t>
            </a:r>
            <a:r>
              <a:rPr lang="de-DE" sz="1200" b="1" kern="1200" dirty="0" err="1">
                <a:solidFill>
                  <a:schemeClr val="tx1"/>
                </a:solidFill>
                <a:latin typeface="+mn-lt"/>
                <a:ea typeface="+mn-ea"/>
                <a:cs typeface="+mn-cs"/>
              </a:rPr>
              <a:t>choice</a:t>
            </a:r>
            <a:r>
              <a:rPr lang="de-DE" sz="1200" b="1" kern="1200" dirty="0">
                <a:solidFill>
                  <a:schemeClr val="tx1"/>
                </a:solidFill>
                <a:latin typeface="+mn-lt"/>
                <a:ea typeface="+mn-ea"/>
                <a:cs typeface="+mn-cs"/>
              </a:rPr>
              <a:t> test</a:t>
            </a:r>
            <a:r>
              <a:rPr lang="de-DE" sz="1200" kern="1200" dirty="0">
                <a:solidFill>
                  <a:schemeClr val="tx1"/>
                </a:solidFill>
                <a:latin typeface="+mn-lt"/>
                <a:ea typeface="+mn-ea"/>
                <a:cs typeface="+mn-cs"/>
              </a:rPr>
              <a:t>“ angelegt, bei dem immer nur eine gültige Antwort aus mehreren zutreffend ist. Dazu muss als Hilfsmittel ein Periodensystem ausgeteilt werden. Zu jedem Fragebogen findet sich in der jeweiligen Fußzeile ein möglicher </a:t>
            </a:r>
            <a:r>
              <a:rPr lang="de-DE" sz="1200" b="1" kern="1200" dirty="0">
                <a:solidFill>
                  <a:schemeClr val="tx1"/>
                </a:solidFill>
                <a:latin typeface="+mn-lt"/>
                <a:ea typeface="+mn-ea"/>
                <a:cs typeface="+mn-cs"/>
              </a:rPr>
              <a:t>Bewertungsmaßstab</a:t>
            </a:r>
            <a:r>
              <a:rPr lang="de-DE" sz="1200" b="0" kern="1200" dirty="0">
                <a:solidFill>
                  <a:schemeClr val="tx1"/>
                </a:solidFill>
                <a:latin typeface="+mn-lt"/>
                <a:ea typeface="+mn-ea"/>
                <a:cs typeface="+mn-cs"/>
              </a:rPr>
              <a:t>.</a:t>
            </a:r>
            <a:r>
              <a:rPr lang="de-DE" sz="1200" b="0" kern="1200" baseline="0" dirty="0">
                <a:solidFill>
                  <a:schemeClr val="tx1"/>
                </a:solidFill>
                <a:latin typeface="+mn-lt"/>
                <a:ea typeface="+mn-ea"/>
                <a:cs typeface="+mn-cs"/>
              </a:rPr>
              <a:t> </a:t>
            </a:r>
            <a:endParaRPr lang="de-DE" sz="1200" kern="1200" dirty="0">
              <a:solidFill>
                <a:schemeClr val="tx1"/>
              </a:solidFill>
              <a:latin typeface="+mn-lt"/>
              <a:ea typeface="+mn-ea"/>
              <a:cs typeface="+mn-cs"/>
            </a:endParaRPr>
          </a:p>
          <a:p>
            <a:pPr lvl="2">
              <a:lnSpc>
                <a:spcPct val="100000"/>
              </a:lnSpc>
              <a:spcBef>
                <a:spcPts val="600"/>
              </a:spcBef>
              <a:spcAft>
                <a:spcPts val="600"/>
              </a:spcAft>
              <a:buFont typeface="Wingdings" pitchFamily="2" charset="2"/>
              <a:buNone/>
            </a:pPr>
            <a:endParaRPr lang="de-DE" sz="1200" kern="1200" baseline="0" dirty="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19</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latin typeface="+mn-lt"/>
                <a:ea typeface="+mn-ea"/>
                <a:cs typeface="+mn-cs"/>
              </a:rPr>
              <a:t>Die Grafik der Folie 20 ist entnommen aus: </a:t>
            </a:r>
            <a:r>
              <a:rPr lang="de-DE" sz="1200" b="0" dirty="0" smtClean="0">
                <a:effectLst/>
              </a:rPr>
              <a:t>van Vorst, H. (2018b). Zum </a:t>
            </a:r>
            <a:r>
              <a:rPr lang="de-DE" sz="1200" b="0" dirty="0" err="1" smtClean="0">
                <a:effectLst/>
              </a:rPr>
              <a:t>Bohr’schen</a:t>
            </a:r>
            <a:r>
              <a:rPr lang="de-DE" sz="1200" b="0" dirty="0" smtClean="0">
                <a:effectLst/>
              </a:rPr>
              <a:t> Atomkonzept mit der Lernleiter. Ein Ansatz zur Unterrichtsstrukturierung und Differenzierung. </a:t>
            </a:r>
            <a:r>
              <a:rPr lang="de-DE" sz="1200" b="0" i="1" dirty="0" smtClean="0">
                <a:effectLst/>
              </a:rPr>
              <a:t>MNU, </a:t>
            </a:r>
            <a:r>
              <a:rPr lang="de-DE" sz="1200" b="0" kern="1200" dirty="0" smtClean="0">
                <a:solidFill>
                  <a:schemeClr val="tx1"/>
                </a:solidFill>
              </a:rPr>
              <a:t>5, S. 319.</a:t>
            </a:r>
            <a:endParaRPr lang="de-DE" dirty="0" smtClean="0"/>
          </a:p>
          <a:p>
            <a:endParaRPr lang="de-DE" dirty="0" smtClean="0"/>
          </a:p>
          <a:p>
            <a:endParaRPr lang="de-DE" dirty="0" smtClean="0"/>
          </a:p>
          <a:p>
            <a:r>
              <a:rPr lang="de-DE" dirty="0" smtClean="0"/>
              <a:t>Aufbau </a:t>
            </a:r>
            <a:r>
              <a:rPr lang="de-DE" dirty="0"/>
              <a:t>des Lernleiterfeldes (alle </a:t>
            </a:r>
            <a:r>
              <a:rPr lang="de-DE" sz="1200" kern="1200" baseline="0" dirty="0">
                <a:solidFill>
                  <a:schemeClr val="tx1"/>
                </a:solidFill>
                <a:latin typeface="+mn-lt"/>
                <a:ea typeface="+mn-ea"/>
                <a:cs typeface="+mn-cs"/>
              </a:rPr>
              <a:t>Piktogramme und Zahlen werden einheitlich auf den Arbeitsblättern verwendet)</a:t>
            </a:r>
          </a:p>
          <a:p>
            <a:endParaRPr lang="de-DE" dirty="0"/>
          </a:p>
          <a:p>
            <a:pPr lvl="1">
              <a:buFont typeface="Arial" pitchFamily="34" charset="0"/>
              <a:buNone/>
            </a:pPr>
            <a:r>
              <a:rPr lang="de-DE" dirty="0"/>
              <a:t>Integriertes</a:t>
            </a:r>
            <a:r>
              <a:rPr lang="de-DE" baseline="0" dirty="0"/>
              <a:t> Feld</a:t>
            </a:r>
            <a:r>
              <a:rPr lang="de-DE" dirty="0"/>
              <a:t>: </a:t>
            </a:r>
            <a:r>
              <a:rPr lang="de-DE" b="1" dirty="0"/>
              <a:t>Nummer und Bezeichnung</a:t>
            </a:r>
            <a:r>
              <a:rPr lang="de-DE" dirty="0"/>
              <a:t> des Milestones, hier: </a:t>
            </a:r>
            <a:r>
              <a:rPr lang="de-DE" b="1" dirty="0">
                <a:solidFill>
                  <a:srgbClr val="00B0F0"/>
                </a:solidFill>
              </a:rPr>
              <a:t>1 </a:t>
            </a:r>
            <a:r>
              <a:rPr lang="de-DE" b="1" dirty="0">
                <a:solidFill>
                  <a:schemeClr val="tx1"/>
                </a:solidFill>
              </a:rPr>
              <a:t>Aneignung</a:t>
            </a:r>
          </a:p>
          <a:p>
            <a:pPr lvl="1">
              <a:buFont typeface="Arial" pitchFamily="34" charset="0"/>
              <a:buNone/>
            </a:pPr>
            <a:endParaRPr lang="de-DE" b="0" dirty="0">
              <a:solidFill>
                <a:schemeClr val="tx1"/>
              </a:solidFill>
            </a:endParaRPr>
          </a:p>
          <a:p>
            <a:pPr lvl="1">
              <a:buFont typeface="Arial" pitchFamily="34" charset="0"/>
              <a:buNone/>
            </a:pPr>
            <a:r>
              <a:rPr lang="de-DE" b="0" dirty="0">
                <a:solidFill>
                  <a:schemeClr val="tx1"/>
                </a:solidFill>
              </a:rPr>
              <a:t>Zentrales</a:t>
            </a:r>
            <a:r>
              <a:rPr lang="de-DE" b="0" baseline="0" dirty="0">
                <a:solidFill>
                  <a:schemeClr val="tx1"/>
                </a:solidFill>
              </a:rPr>
              <a:t> Feld</a:t>
            </a:r>
            <a:r>
              <a:rPr lang="de-DE" dirty="0"/>
              <a:t>:</a:t>
            </a:r>
          </a:p>
          <a:p>
            <a:pPr lvl="1">
              <a:buFont typeface="Arial" pitchFamily="34" charset="0"/>
              <a:buChar char="•"/>
            </a:pPr>
            <a:r>
              <a:rPr lang="de-DE" b="1" dirty="0"/>
              <a:t>Thema</a:t>
            </a:r>
            <a:r>
              <a:rPr lang="de-DE" dirty="0"/>
              <a:t> des Milestones,</a:t>
            </a:r>
            <a:r>
              <a:rPr lang="de-DE" baseline="0" dirty="0"/>
              <a:t> hier:</a:t>
            </a:r>
            <a:r>
              <a:rPr lang="de-DE" dirty="0"/>
              <a:t> Elementarteilchen/Atomsymbole</a:t>
            </a:r>
          </a:p>
          <a:p>
            <a:pPr lvl="1">
              <a:buFont typeface="Arial" pitchFamily="34" charset="0"/>
              <a:buChar char="•"/>
            </a:pPr>
            <a:r>
              <a:rPr lang="de-DE" dirty="0" smtClean="0"/>
              <a:t>Piktogramme</a:t>
            </a:r>
            <a:endParaRPr lang="de-DE" baseline="0" dirty="0"/>
          </a:p>
          <a:p>
            <a:pPr lvl="1">
              <a:buFont typeface="Arial" pitchFamily="34" charset="0"/>
              <a:buChar char="•"/>
            </a:pPr>
            <a:r>
              <a:rPr lang="de-DE" baseline="0" dirty="0"/>
              <a:t>Unter den Piktogrammen: Zentrale Begriffe und Konzepte des Milestones, hier: Protonen, Neutronen, Massenzahl </a:t>
            </a:r>
            <a:r>
              <a:rPr lang="de-DE" baseline="0" dirty="0" smtClean="0"/>
              <a:t>…</a:t>
            </a:r>
          </a:p>
          <a:p>
            <a:pPr lvl="1">
              <a:buFont typeface="Arial" pitchFamily="34" charset="0"/>
              <a:buChar char="•"/>
            </a:pPr>
            <a:endParaRPr lang="de-DE" baseline="0" dirty="0" smtClean="0"/>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lang="de-DE" sz="1200" dirty="0" smtClean="0">
                <a:latin typeface="Calibri" panose="020F0502020204030204" pitchFamily="34" charset="0"/>
              </a:rPr>
              <a:t>van Vorst, H. &amp; </a:t>
            </a:r>
            <a:r>
              <a:rPr lang="de-DE" sz="1200" dirty="0" err="1" smtClean="0">
                <a:latin typeface="Calibri" panose="020F0502020204030204" pitchFamily="34" charset="0"/>
              </a:rPr>
              <a:t>Hauerstein</a:t>
            </a:r>
            <a:r>
              <a:rPr lang="de-DE" sz="1200" dirty="0" smtClean="0">
                <a:latin typeface="Calibri" panose="020F0502020204030204" pitchFamily="34" charset="0"/>
              </a:rPr>
              <a:t>, M.-T. (2020). Strukturierung von Unterricht mit dem Lernleiterkonzept. </a:t>
            </a:r>
            <a:r>
              <a:rPr lang="de-DE" sz="1200" dirty="0" smtClean="0">
                <a:effectLst/>
                <a:latin typeface="Calibri" panose="020F0502020204030204" pitchFamily="34" charset="0"/>
              </a:rPr>
              <a:t>In H. </a:t>
            </a:r>
            <a:r>
              <a:rPr lang="de-DE" sz="1200" b="0" dirty="0" smtClean="0">
                <a:effectLst/>
                <a:latin typeface="Calibri" panose="020F0502020204030204" pitchFamily="34" charset="0"/>
                <a:cs typeface="Calibri" panose="020F0502020204030204" pitchFamily="34" charset="0"/>
              </a:rPr>
              <a:t>van </a:t>
            </a:r>
            <a:r>
              <a:rPr lang="de-DE" sz="1200" b="0" dirty="0" err="1" smtClean="0">
                <a:effectLst/>
                <a:latin typeface="Calibri" panose="020F0502020204030204" pitchFamily="34" charset="0"/>
                <a:cs typeface="Calibri" panose="020F0502020204030204" pitchFamily="34" charset="0"/>
              </a:rPr>
              <a:t>Vorst</a:t>
            </a:r>
            <a:r>
              <a:rPr lang="de-DE" sz="1200" b="0" dirty="0" smtClean="0">
                <a:effectLst/>
                <a:latin typeface="Calibri" panose="020F0502020204030204" pitchFamily="34" charset="0"/>
                <a:cs typeface="Calibri" panose="020F0502020204030204" pitchFamily="34" charset="0"/>
              </a:rPr>
              <a:t> </a:t>
            </a:r>
            <a:r>
              <a:rPr lang="de-DE" sz="1200" dirty="0" smtClean="0">
                <a:latin typeface="Calibri" panose="020F0502020204030204" pitchFamily="34" charset="0"/>
                <a:cs typeface="Calibri" panose="020F0502020204030204" pitchFamily="34" charset="0"/>
              </a:rPr>
              <a:t>&amp; E. </a:t>
            </a:r>
            <a:r>
              <a:rPr lang="de-DE" sz="1200" b="0" dirty="0" err="1" smtClean="0">
                <a:effectLst/>
                <a:latin typeface="Calibri" panose="020F0502020204030204" pitchFamily="34" charset="0"/>
                <a:cs typeface="Calibri" panose="020F0502020204030204" pitchFamily="34" charset="0"/>
              </a:rPr>
              <a:t>Sumfleth</a:t>
            </a:r>
            <a:r>
              <a:rPr lang="de-DE" sz="1200" b="0" dirty="0" smtClean="0">
                <a:effectLst/>
                <a:latin typeface="Calibri" panose="020F0502020204030204" pitchFamily="34" charset="0"/>
                <a:cs typeface="Calibri" panose="020F0502020204030204" pitchFamily="34" charset="0"/>
              </a:rPr>
              <a:t> (Hrsg.), </a:t>
            </a:r>
            <a:r>
              <a:rPr lang="de-DE" sz="1200" b="0" i="1" dirty="0" smtClean="0">
                <a:effectLst/>
                <a:latin typeface="Calibri" panose="020F0502020204030204" pitchFamily="34" charset="0"/>
                <a:cs typeface="Calibri" panose="020F0502020204030204" pitchFamily="34" charset="0"/>
              </a:rPr>
              <a:t>Von</a:t>
            </a:r>
            <a:r>
              <a:rPr lang="de-DE" sz="1200" b="0" i="1" baseline="0" dirty="0" smtClean="0">
                <a:effectLst/>
                <a:latin typeface="Calibri" panose="020F0502020204030204" pitchFamily="34" charset="0"/>
                <a:cs typeface="Calibri" panose="020F0502020204030204" pitchFamily="34" charset="0"/>
              </a:rPr>
              <a:t> Sprosse zu Sprosse. Innovative Erarbeitung des </a:t>
            </a:r>
            <a:r>
              <a:rPr lang="de-DE" sz="1200" b="0" i="1" baseline="0" dirty="0" err="1" smtClean="0">
                <a:effectLst/>
                <a:latin typeface="Calibri" panose="020F0502020204030204" pitchFamily="34" charset="0"/>
                <a:cs typeface="Calibri" panose="020F0502020204030204" pitchFamily="34" charset="0"/>
              </a:rPr>
              <a:t>Bohr´schen</a:t>
            </a:r>
            <a:r>
              <a:rPr lang="de-DE" sz="1200" b="0" i="1" baseline="0" dirty="0" smtClean="0">
                <a:effectLst/>
                <a:latin typeface="Calibri" panose="020F0502020204030204" pitchFamily="34" charset="0"/>
                <a:cs typeface="Calibri" panose="020F0502020204030204" pitchFamily="34" charset="0"/>
              </a:rPr>
              <a:t> Atomkonzepts mit der Lernleiter</a:t>
            </a:r>
            <a:r>
              <a:rPr lang="de-DE" sz="1200" b="0" baseline="0" dirty="0" smtClean="0">
                <a:effectLst/>
                <a:latin typeface="Calibri" panose="020F0502020204030204" pitchFamily="34" charset="0"/>
                <a:cs typeface="Calibri" panose="020F0502020204030204" pitchFamily="34" charset="0"/>
              </a:rPr>
              <a:t> (S. 11). Münster: </a:t>
            </a:r>
            <a:r>
              <a:rPr lang="de-DE" sz="1200" b="0" baseline="0" dirty="0" err="1" smtClean="0">
                <a:effectLst/>
                <a:latin typeface="Calibri" panose="020F0502020204030204" pitchFamily="34" charset="0"/>
                <a:cs typeface="Calibri" panose="020F0502020204030204" pitchFamily="34" charset="0"/>
              </a:rPr>
              <a:t>Waxmann</a:t>
            </a:r>
            <a:r>
              <a:rPr lang="de-DE" sz="1200" b="0" baseline="0" dirty="0" smtClean="0">
                <a:effectLst/>
                <a:latin typeface="Calibri" panose="020F0502020204030204" pitchFamily="34" charset="0"/>
                <a:cs typeface="Calibri" panose="020F0502020204030204" pitchFamily="34" charset="0"/>
              </a:rPr>
              <a:t>.</a:t>
            </a:r>
            <a:endParaRPr lang="de-DE" sz="1200" kern="1200" dirty="0" smtClean="0">
              <a:solidFill>
                <a:schemeClr val="tx1"/>
              </a:solidFill>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lang="de-DE" sz="1200" kern="1200" dirty="0" smtClean="0">
                <a:solidFill>
                  <a:schemeClr val="tx1"/>
                </a:solidFill>
                <a:latin typeface="+mn-lt"/>
                <a:ea typeface="+mn-ea"/>
                <a:cs typeface="+mn-cs"/>
              </a:rPr>
              <a:t>„</a:t>
            </a:r>
            <a:r>
              <a:rPr lang="de-DE" sz="1200" kern="1200" dirty="0" smtClean="0">
                <a:solidFill>
                  <a:schemeClr val="tx1"/>
                </a:solidFill>
                <a:effectLst/>
                <a:latin typeface="+mn-lt"/>
                <a:ea typeface="+mn-ea"/>
                <a:cs typeface="+mn-cs"/>
              </a:rPr>
              <a:t>Piktogramme visualisieren innerhalb eines Bausteins die genutzte Sozialform bzw. Methode und verdeutlichen damit die Prozessstruktur der Unterrichtseinheit. Im ersten Baustein eines Milestones werden darüber hinaus die wesentlichen fachinhaltlichen Begriffe und Konzepte des jeweiligen Milestones aufgeführt, sodass insgesamt auch die Inhaltsstruktur nachvollzogen werden kann. Zahlen innerhalb der Bausteine repräsentieren die Zugehörigkeit zu den einzelnen Milestones, während Buchstaben für die Schwierigkeitsniveaus der Aufgaben innerhalb der Phase zur individuellen Übung genutzt werden.“</a:t>
            </a:r>
            <a:endParaRPr lang="de-DE" sz="1200" kern="1200" dirty="0" smtClean="0">
              <a:solidFill>
                <a:schemeClr val="tx1"/>
              </a:solidFill>
              <a:latin typeface="+mn-lt"/>
              <a:ea typeface="+mn-ea"/>
              <a:cs typeface="+mn-cs"/>
            </a:endParaRPr>
          </a:p>
          <a:p>
            <a:pPr lvl="1">
              <a:buFont typeface="Arial" pitchFamily="34" charset="0"/>
              <a:buNone/>
            </a:pPr>
            <a:endParaRPr lang="de-DE" baseline="0" dirty="0"/>
          </a:p>
          <a:p>
            <a:pPr lvl="1">
              <a:buFont typeface="Arial" pitchFamily="34" charset="0"/>
              <a:buChar char="•"/>
            </a:pP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20</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a:p>
            <a:r>
              <a:rPr lang="de-DE" sz="1200" kern="1200" dirty="0">
                <a:solidFill>
                  <a:schemeClr val="tx1"/>
                </a:solidFill>
                <a:latin typeface="+mn-lt"/>
                <a:ea typeface="+mn-ea"/>
                <a:cs typeface="+mn-cs"/>
              </a:rPr>
              <a:t>Die </a:t>
            </a:r>
            <a:r>
              <a:rPr lang="de-DE" sz="1200" kern="1200" dirty="0" smtClean="0">
                <a:solidFill>
                  <a:schemeClr val="tx1"/>
                </a:solidFill>
                <a:latin typeface="+mn-lt"/>
                <a:ea typeface="+mn-ea"/>
                <a:cs typeface="+mn-cs"/>
              </a:rPr>
              <a:t>Unterrichts- / Sozialform </a:t>
            </a:r>
            <a:r>
              <a:rPr lang="de-DE" sz="1200" kern="1200" dirty="0">
                <a:solidFill>
                  <a:schemeClr val="tx1"/>
                </a:solidFill>
                <a:latin typeface="+mn-lt"/>
                <a:ea typeface="+mn-ea"/>
                <a:cs typeface="+mn-cs"/>
              </a:rPr>
              <a:t>wird in der Lernleiter durch die auf</a:t>
            </a:r>
            <a:r>
              <a:rPr lang="de-DE" sz="1200" kern="1200" baseline="0" dirty="0">
                <a:solidFill>
                  <a:schemeClr val="tx1"/>
                </a:solidFill>
                <a:latin typeface="+mn-lt"/>
                <a:ea typeface="+mn-ea"/>
                <a:cs typeface="+mn-cs"/>
              </a:rPr>
              <a:t> der Folie abgebildeten</a:t>
            </a:r>
            <a:r>
              <a:rPr lang="de-DE" sz="1200" kern="1200" dirty="0">
                <a:solidFill>
                  <a:schemeClr val="tx1"/>
                </a:solidFill>
                <a:latin typeface="+mn-lt"/>
                <a:ea typeface="+mn-ea"/>
                <a:cs typeface="+mn-cs"/>
              </a:rPr>
              <a:t> Piktogramme veranschaulicht</a:t>
            </a:r>
            <a:r>
              <a:rPr lang="de-DE" sz="1200" kern="1200" dirty="0" smtClean="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latin typeface="+mn-lt"/>
                <a:ea typeface="+mn-ea"/>
                <a:cs typeface="+mn-cs"/>
              </a:rPr>
              <a:t>Die Piktogramme der Folie 21 sind entnommen aus: </a:t>
            </a:r>
            <a:r>
              <a:rPr lang="de-DE" sz="1200" b="0" dirty="0" smtClean="0">
                <a:effectLst/>
              </a:rPr>
              <a:t>van </a:t>
            </a:r>
            <a:r>
              <a:rPr lang="de-DE" sz="1200" b="0" dirty="0" err="1" smtClean="0">
                <a:effectLst/>
              </a:rPr>
              <a:t>Vorst</a:t>
            </a:r>
            <a:r>
              <a:rPr lang="de-DE" sz="1200" b="0" dirty="0" smtClean="0">
                <a:effectLst/>
              </a:rPr>
              <a:t>, H. (2018b). Zum </a:t>
            </a:r>
            <a:r>
              <a:rPr lang="de-DE" sz="1200" b="0" dirty="0" err="1" smtClean="0">
                <a:effectLst/>
              </a:rPr>
              <a:t>Bohr’schen</a:t>
            </a:r>
            <a:r>
              <a:rPr lang="de-DE" sz="1200" b="0" dirty="0" smtClean="0">
                <a:effectLst/>
              </a:rPr>
              <a:t> Atomkonzept mit der Lernleiter. Ein Ansatz zur Unterrichtsstrukturierung und Differenzierung. </a:t>
            </a:r>
            <a:r>
              <a:rPr lang="de-DE" sz="1200" b="0" i="1" dirty="0" smtClean="0">
                <a:effectLst/>
              </a:rPr>
              <a:t>MNU, </a:t>
            </a:r>
            <a:r>
              <a:rPr lang="de-DE" sz="1200" b="0" kern="1200" dirty="0" smtClean="0">
                <a:solidFill>
                  <a:schemeClr val="tx1"/>
                </a:solidFill>
              </a:rPr>
              <a:t>5, S. 319.</a:t>
            </a:r>
            <a:endParaRPr lang="de-DE" dirty="0" smtClean="0"/>
          </a:p>
          <a:p>
            <a:endParaRPr lang="de-DE" sz="1200" kern="1200" dirty="0" smtClean="0">
              <a:solidFill>
                <a:schemeClr val="tx1"/>
              </a:solidFill>
              <a:latin typeface="+mn-lt"/>
              <a:ea typeface="+mn-ea"/>
              <a:cs typeface="+mn-cs"/>
            </a:endParaRPr>
          </a:p>
          <a:p>
            <a:endParaRPr lang="de-DE" sz="1200" kern="1200" dirty="0">
              <a:solidFill>
                <a:schemeClr val="tx1"/>
              </a:solidFill>
              <a:latin typeface="+mn-lt"/>
              <a:ea typeface="+mn-ea"/>
              <a:cs typeface="+mn-cs"/>
            </a:endParaRPr>
          </a:p>
          <a:p>
            <a:r>
              <a:rPr lang="de-DE" sz="1200" kern="1200" dirty="0">
                <a:solidFill>
                  <a:schemeClr val="tx1"/>
                </a:solidFill>
                <a:latin typeface="+mn-lt"/>
                <a:ea typeface="+mn-ea"/>
                <a:cs typeface="+mn-cs"/>
              </a:rPr>
              <a:t> </a:t>
            </a:r>
            <a:endParaRPr lang="de-DE" sz="1200" kern="1200" dirty="0" smtClean="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21</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55000" lnSpcReduction="20000"/>
          </a:bodyPr>
          <a:lstStyle/>
          <a:p>
            <a:r>
              <a:rPr lang="de-DE" sz="1200" b="1" kern="1200" dirty="0" smtClean="0">
                <a:solidFill>
                  <a:schemeClr val="tx1"/>
                </a:solidFill>
                <a:latin typeface="+mn-lt"/>
                <a:ea typeface="+mn-ea"/>
                <a:cs typeface="+mn-cs"/>
              </a:rPr>
              <a:t>Literatur</a:t>
            </a:r>
            <a:r>
              <a:rPr lang="de-DE" sz="1200" b="1" kern="1200" dirty="0">
                <a:solidFill>
                  <a:schemeClr val="tx1"/>
                </a:solidFill>
                <a:latin typeface="+mn-lt"/>
                <a:ea typeface="+mn-ea"/>
                <a:cs typeface="+mn-cs"/>
              </a:rPr>
              <a:t>: </a:t>
            </a:r>
            <a:endParaRPr lang="de-DE" sz="1200" b="1" kern="1200" dirty="0" smtClean="0">
              <a:solidFill>
                <a:schemeClr val="tx1"/>
              </a:solidFill>
              <a:latin typeface="+mn-lt"/>
              <a:ea typeface="+mn-ea"/>
              <a:cs typeface="+mn-cs"/>
            </a:endParaRPr>
          </a:p>
          <a:p>
            <a:endParaRPr lang="de-DE" sz="1200" b="1" kern="1200" dirty="0" smtClean="0">
              <a:solidFill>
                <a:schemeClr val="tx1"/>
              </a:solidFill>
              <a:latin typeface="+mn-lt"/>
              <a:ea typeface="+mn-ea"/>
              <a:cs typeface="+mn-cs"/>
            </a:endParaRPr>
          </a:p>
          <a:p>
            <a:r>
              <a:rPr lang="de-DE" sz="1200" dirty="0" smtClean="0">
                <a:latin typeface="Calibri" panose="020F0502020204030204" pitchFamily="34" charset="0"/>
              </a:rPr>
              <a:t>Stebner, F., Schiffhauer, S., Schmeck, A., Schuster, C., Leutner, D., &amp; Wirth, J. (2015). </a:t>
            </a:r>
            <a:r>
              <a:rPr lang="de-DE" sz="1200" i="1" dirty="0" smtClean="0">
                <a:latin typeface="Calibri" panose="020F0502020204030204" pitchFamily="34" charset="0"/>
              </a:rPr>
              <a:t>Selbstreguliertes Lernen in den Naturwissenschaften. </a:t>
            </a:r>
            <a:r>
              <a:rPr lang="de-DE" sz="1200" b="0" i="1" dirty="0" smtClean="0">
                <a:latin typeface="Calibri" panose="020F0502020204030204" pitchFamily="34" charset="0"/>
              </a:rPr>
              <a:t>Praxismaterial für die 5. und 6. Jahrgangsstufe</a:t>
            </a:r>
            <a:r>
              <a:rPr lang="de-DE" sz="1200" b="0" dirty="0" smtClean="0">
                <a:latin typeface="Calibri" panose="020F0502020204030204" pitchFamily="34" charset="0"/>
              </a:rPr>
              <a:t>. Münster: </a:t>
            </a:r>
            <a:r>
              <a:rPr lang="de-DE" sz="1200" b="0" dirty="0" err="1" smtClean="0">
                <a:latin typeface="Calibri" panose="020F0502020204030204" pitchFamily="34" charset="0"/>
              </a:rPr>
              <a:t>Waxmann</a:t>
            </a:r>
            <a:r>
              <a:rPr lang="de-DE" sz="1200" b="0" dirty="0" smtClean="0">
                <a:latin typeface="Calibri" panose="020F0502020204030204" pitchFamily="34" charset="0"/>
              </a:rPr>
              <a:t>.</a:t>
            </a:r>
          </a:p>
          <a:p>
            <a:endParaRPr lang="de-DE" sz="1200" b="0" kern="1200" baseline="0" dirty="0" smtClean="0">
              <a:solidFill>
                <a:schemeClr val="tx1"/>
              </a:solidFill>
              <a:latin typeface="Calibri" panose="020F0502020204030204" pitchFamily="34" charset="0"/>
              <a:ea typeface="+mn-ea"/>
              <a:cs typeface="+mn-cs"/>
            </a:endParaRPr>
          </a:p>
          <a:p>
            <a:r>
              <a:rPr lang="de-DE" sz="1200" b="0" kern="1200" baseline="0" dirty="0" smtClean="0">
                <a:solidFill>
                  <a:schemeClr val="tx1"/>
                </a:solidFill>
                <a:latin typeface="Calibri" panose="020F0502020204030204" pitchFamily="34" charset="0"/>
                <a:ea typeface="+mn-ea"/>
                <a:cs typeface="+mn-cs"/>
              </a:rPr>
              <a:t>Diese Broschüre enthält ein </a:t>
            </a:r>
            <a:r>
              <a:rPr lang="de-DE" sz="1200" b="0" i="0" u="none" strike="noStrike" kern="1200" baseline="0" dirty="0" smtClean="0">
                <a:solidFill>
                  <a:schemeClr val="tx1"/>
                </a:solidFill>
                <a:latin typeface="+mn-lt"/>
                <a:ea typeface="+mn-ea"/>
                <a:cs typeface="+mn-cs"/>
              </a:rPr>
              <a:t>Trainingskonzept, in dem drei Teile miteinander verbunden werden:</a:t>
            </a:r>
          </a:p>
          <a:p>
            <a:r>
              <a:rPr lang="de-DE" sz="1200" b="0" i="0" u="none" strike="noStrike" kern="1200" baseline="0" dirty="0" smtClean="0">
                <a:solidFill>
                  <a:schemeClr val="tx1"/>
                </a:solidFill>
                <a:latin typeface="+mn-lt"/>
                <a:ea typeface="+mn-ea"/>
                <a:cs typeface="+mn-cs"/>
              </a:rPr>
              <a:t>„1. Selbstregulative Strategien</a:t>
            </a:r>
          </a:p>
          <a:p>
            <a:r>
              <a:rPr lang="de-DE" sz="1200" b="0" i="0" u="none" strike="noStrike" kern="1200" baseline="0" dirty="0" smtClean="0">
                <a:solidFill>
                  <a:schemeClr val="tx1"/>
                </a:solidFill>
                <a:latin typeface="+mn-lt"/>
                <a:ea typeface="+mn-ea"/>
                <a:cs typeface="+mn-cs"/>
              </a:rPr>
              <a:t>2. Strategien des Textverstehens</a:t>
            </a:r>
          </a:p>
          <a:p>
            <a:r>
              <a:rPr lang="de-DE" sz="1200" b="0" i="0" u="none" strike="noStrike" kern="1200" baseline="0" dirty="0" smtClean="0">
                <a:solidFill>
                  <a:schemeClr val="tx1"/>
                </a:solidFill>
                <a:latin typeface="+mn-lt"/>
                <a:ea typeface="+mn-ea"/>
                <a:cs typeface="+mn-cs"/>
              </a:rPr>
              <a:t>3. Experimentierstrategien</a:t>
            </a:r>
          </a:p>
          <a:p>
            <a:r>
              <a:rPr lang="de-DE" sz="1200" b="0" i="0" u="none" strike="noStrike" kern="1200" baseline="0" dirty="0" smtClean="0">
                <a:solidFill>
                  <a:schemeClr val="tx1"/>
                </a:solidFill>
                <a:latin typeface="+mn-lt"/>
                <a:ea typeface="+mn-ea"/>
                <a:cs typeface="+mn-cs"/>
              </a:rPr>
              <a:t>Das Training verfolgt das Ziel, dass Schülerinnen und Schüler erlernen, selbstreguliert einen Text zu verstehen, dadurch eine Fragestellung zu entwickeln und daraufhin die entstandene Frage durch die selbstregulierte Durchführung eines Experiments zu beantworten.“ (Ebd., S. 9)</a:t>
            </a:r>
            <a:endParaRPr lang="de-DE" sz="1200" b="0" kern="1200" dirty="0" smtClean="0">
              <a:solidFill>
                <a:schemeClr val="tx1"/>
              </a:solidFill>
              <a:latin typeface="+mn-lt"/>
              <a:ea typeface="+mn-ea"/>
              <a:cs typeface="+mn-cs"/>
            </a:endParaRPr>
          </a:p>
          <a:p>
            <a:endParaRPr lang="de-DE" sz="1200" b="1" kern="1200" dirty="0" smtClean="0">
              <a:solidFill>
                <a:schemeClr val="tx1"/>
              </a:solidFill>
              <a:latin typeface="+mn-lt"/>
              <a:ea typeface="+mn-ea"/>
              <a:cs typeface="+mn-cs"/>
            </a:endParaRPr>
          </a:p>
          <a:p>
            <a:r>
              <a:rPr lang="de-DE" sz="1200" kern="1200" dirty="0" smtClean="0">
                <a:solidFill>
                  <a:schemeClr val="tx1"/>
                </a:solidFill>
                <a:latin typeface="+mn-lt"/>
                <a:ea typeface="+mn-ea"/>
                <a:cs typeface="+mn-cs"/>
              </a:rPr>
              <a:t>Götz,</a:t>
            </a:r>
            <a:r>
              <a:rPr lang="de-DE" sz="1200" kern="1200" baseline="0" dirty="0" smtClean="0">
                <a:solidFill>
                  <a:schemeClr val="tx1"/>
                </a:solidFill>
                <a:latin typeface="+mn-lt"/>
                <a:ea typeface="+mn-ea"/>
                <a:cs typeface="+mn-cs"/>
              </a:rPr>
              <a:t> </a:t>
            </a:r>
            <a:r>
              <a:rPr lang="de-DE" sz="1200" kern="1200" baseline="0" dirty="0">
                <a:solidFill>
                  <a:schemeClr val="tx1"/>
                </a:solidFill>
                <a:latin typeface="+mn-lt"/>
                <a:ea typeface="+mn-ea"/>
                <a:cs typeface="+mn-cs"/>
              </a:rPr>
              <a:t>T. (</a:t>
            </a:r>
            <a:r>
              <a:rPr lang="de-DE" sz="1200" kern="1200" baseline="0" dirty="0" smtClean="0">
                <a:solidFill>
                  <a:schemeClr val="tx1"/>
                </a:solidFill>
                <a:latin typeface="+mn-lt"/>
                <a:ea typeface="+mn-ea"/>
                <a:cs typeface="+mn-cs"/>
              </a:rPr>
              <a:t>Hrsg.). </a:t>
            </a:r>
            <a:r>
              <a:rPr lang="de-DE" sz="1200" kern="1200" baseline="0" dirty="0">
                <a:solidFill>
                  <a:schemeClr val="tx1"/>
                </a:solidFill>
                <a:latin typeface="+mn-lt"/>
                <a:ea typeface="+mn-ea"/>
                <a:cs typeface="+mn-cs"/>
              </a:rPr>
              <a:t>(2017). </a:t>
            </a:r>
            <a:r>
              <a:rPr lang="de-DE" i="1" dirty="0">
                <a:effectLst/>
              </a:rPr>
              <a:t>Emotion, Motivation und selbstreguliertes Lernen</a:t>
            </a:r>
            <a:r>
              <a:rPr lang="de-DE" dirty="0">
                <a:effectLst/>
              </a:rPr>
              <a:t> (2. aktualisierte Aufl.).  Paderborn: Ferdinand Schöningh.</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„Definition:</a:t>
            </a:r>
            <a:r>
              <a:rPr lang="de-DE" sz="1200" kern="1200" baseline="0" dirty="0" smtClean="0">
                <a:solidFill>
                  <a:schemeClr val="tx1"/>
                </a:solidFill>
                <a:effectLst/>
                <a:latin typeface="+mn-lt"/>
                <a:ea typeface="+mn-ea"/>
                <a:cs typeface="+mn-cs"/>
              </a:rPr>
              <a:t> </a:t>
            </a:r>
            <a:r>
              <a:rPr lang="de-DE" sz="1200" kern="1200" dirty="0" smtClean="0">
                <a:solidFill>
                  <a:schemeClr val="tx1"/>
                </a:solidFill>
                <a:effectLst/>
                <a:latin typeface="+mn-lt"/>
                <a:ea typeface="+mn-ea"/>
                <a:cs typeface="+mn-cs"/>
              </a:rPr>
              <a:t>Selbstreguliertes </a:t>
            </a:r>
            <a:r>
              <a:rPr lang="de-DE" sz="1200" kern="1200" dirty="0">
                <a:solidFill>
                  <a:schemeClr val="tx1"/>
                </a:solidFill>
                <a:effectLst/>
                <a:latin typeface="+mn-lt"/>
                <a:ea typeface="+mn-ea"/>
                <a:cs typeface="+mn-cs"/>
              </a:rPr>
              <a:t>Lernen ist eine Form des Erwerbs von Wissen und Kompetenzen,</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bei der Lerner sich selbstständig und eigenmotiviert Ziele setzen sowie eigenständig</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Strategien auswählen, die zur Erreichung dieser Ziele führen und durch Bewertung</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von Erfolgen bezüglich der Reduzierung der Ist-Soll-Differenz Ziele und Aktivitäten</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im Hinblick auf eine Erreichung des Soll-Zustandes prozessbegleitend</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modifizieren und optimieren.</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Entsprechend dieser Definition ist ein Bündel an Fähigkeiten und Fertigkeiten für</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die Initiierung und Aufrechterhaltung selbstregulierten Lernens notwendig. Insbesondere</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folgende Kompetenzen sind für ein Gelingen selbstregulierten Lernens</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zentral:</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 Fähigkeit, sich selbständig angemessene Ziele zu setzen (z.B. Qualität und Quantität</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der zu erwerbenden Inhalte, Lernzeiten für die Erarbeitung der Inhalte, Ausmaß</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an Tiefenverarbeitung bei der Wissensaneignung – beispielsweise wie oberflächlich</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vs. elaboriert neue Inhalte verarbeitet werden sollten).</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 Diagnostische Kompetenzen im Hinblick auf die Bewertung des Ist-Zustandes und</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der Ist-Soll-Differenzen während des Prozesses des Versuches der Zielerreichung</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(z.B. realistische Einschätzung des eigenen Wissensstandes und individueller</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Fähigkeiten, realistische Einschätzung bereits gemachter Lernfortschritte und des</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Abstands zum Lernziel – beispielsweise wie weit man noch davon entfernt ist, bei der nächsten Klassenarbeit in Mathematik voraussichtlich mindestens die Note 2</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zu erreichen).</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 Wissen und Fertigkeiten zur Reduzierung der Ist-Soll-Differenz (z.B. Planungskompetenz,</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Vorhandensein eines Repertoires an Lernstrategien, Wissen dazu, welche</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Strategien wann effektiv eingesetzt werden können – beispielsweise welche Strategie geeignet ist, um sehr schnell – wenngleich oberflächlich – Vokabeln lernen</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zu können, da am nächsten Tag eine Klassenarbeit ansteht).</a:t>
            </a:r>
            <a:br>
              <a:rPr lang="de-DE" sz="1200" kern="1200" dirty="0">
                <a:solidFill>
                  <a:schemeClr val="tx1"/>
                </a:solidFill>
                <a:effectLst/>
                <a:latin typeface="+mn-lt"/>
                <a:ea typeface="+mn-ea"/>
                <a:cs typeface="+mn-cs"/>
              </a:rPr>
            </a:br>
            <a:r>
              <a:rPr lang="de-DE" sz="1200" kern="1200" dirty="0">
                <a:solidFill>
                  <a:schemeClr val="tx1"/>
                </a:solidFill>
                <a:effectLst/>
                <a:latin typeface="+mn-lt"/>
                <a:ea typeface="+mn-ea"/>
                <a:cs typeface="+mn-cs"/>
              </a:rPr>
              <a:t>• Motivation, Lernprozesse zu initiieren und aufrechtzuerhalten (z.B. Initiierung und</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Aufrechterhaltung leistungsförderlicher motivationaler Orientierungen und positiver</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affektiver Einstellungen zu Inhalten und Zielen, Motivation und Mut, suboptimale</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Vorgehensweisen aufzugeben bzw. zu optimieren – beispielsweise eine</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Lerngruppe zu verlassen, wenn diese ineffektiv vorgeht oder zu versuchen, die</a:t>
            </a:r>
            <a:r>
              <a:rPr lang="de-DE" sz="1200" kern="1200" baseline="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Qualität der Arbeit in der Lerngruppe zu verbessern).“ (ebd. S. 146f</a:t>
            </a:r>
            <a:r>
              <a:rPr lang="de-DE"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Unter https://www.clearinghouse.edu.tum.de/reviews/selbstreguliertes-lernen/selbstreguliertes-lernen-und-lernerfolg-zusammenhang/ findet sich ein</a:t>
            </a:r>
            <a:r>
              <a:rPr lang="de-DE" sz="1200" kern="1200" baseline="0" dirty="0" smtClean="0">
                <a:solidFill>
                  <a:schemeClr val="tx1"/>
                </a:solidFill>
                <a:effectLst/>
                <a:latin typeface="+mn-lt"/>
                <a:ea typeface="+mn-ea"/>
                <a:cs typeface="+mn-cs"/>
              </a:rPr>
              <a:t> Kurzreview zu einer Metaanalyse von </a:t>
            </a:r>
            <a:r>
              <a:rPr lang="de-DE" sz="1200" kern="1200" baseline="0" dirty="0" err="1" smtClean="0">
                <a:solidFill>
                  <a:schemeClr val="tx1"/>
                </a:solidFill>
                <a:effectLst/>
                <a:latin typeface="+mn-lt"/>
                <a:ea typeface="+mn-ea"/>
                <a:cs typeface="+mn-cs"/>
              </a:rPr>
              <a:t>D</a:t>
            </a:r>
            <a:r>
              <a:rPr lang="de-DE" dirty="0" err="1" smtClean="0"/>
              <a:t>ent</a:t>
            </a:r>
            <a:r>
              <a:rPr lang="de-DE" dirty="0" smtClean="0"/>
              <a:t> und </a:t>
            </a:r>
            <a:r>
              <a:rPr lang="de-DE" dirty="0" err="1" smtClean="0"/>
              <a:t>Koenka</a:t>
            </a:r>
            <a:r>
              <a:rPr lang="de-DE" dirty="0" smtClean="0"/>
              <a:t> aus dem Jahr 2016.</a:t>
            </a:r>
            <a:r>
              <a:rPr lang="de-DE" baseline="0" dirty="0" smtClean="0"/>
              <a:t> Nach </a:t>
            </a:r>
            <a:r>
              <a:rPr lang="de-DE" baseline="0" dirty="0" err="1" smtClean="0"/>
              <a:t>Wiesbeck</a:t>
            </a:r>
            <a:r>
              <a:rPr lang="de-DE" baseline="0" dirty="0" smtClean="0"/>
              <a:t> et al. </a:t>
            </a:r>
            <a:r>
              <a:rPr lang="de-DE" dirty="0" smtClean="0"/>
              <a:t>integrieren </a:t>
            </a:r>
            <a:r>
              <a:rPr lang="de-DE" dirty="0" err="1" smtClean="0"/>
              <a:t>Dent</a:t>
            </a:r>
            <a:r>
              <a:rPr lang="de-DE" baseline="0" dirty="0" smtClean="0"/>
              <a:t> und </a:t>
            </a:r>
            <a:r>
              <a:rPr lang="de-DE" baseline="0" dirty="0" err="1" smtClean="0"/>
              <a:t>Koenka</a:t>
            </a:r>
            <a:r>
              <a:rPr lang="de-DE" baseline="0" dirty="0" smtClean="0"/>
              <a:t> „</a:t>
            </a:r>
            <a:r>
              <a:rPr lang="de-DE" dirty="0" smtClean="0"/>
              <a:t>eine Vielzahl an Befunden aus Primärstudien und untersuchen zum ersten Mal im Kontext einer Metaanalyse, wie Lernerfolg und Strategien des selbstregulierten Lernens zusammenhängen. Außerdem untersuchen sie, ob und welche spezifischen Strategien des selbstregulierten Lernens besonders wichtig für den Lernerfolg sind und unter welchen Kontextbedingungen – z.B. in welchen Schulfächern – selbstreguliertes Lernen seine größte Wirkung entfaltet.“</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Wiesbeck</a:t>
            </a:r>
            <a:r>
              <a:rPr lang="de-DE" dirty="0" smtClean="0"/>
              <a:t>, A. B., </a:t>
            </a:r>
            <a:r>
              <a:rPr lang="de-DE" dirty="0" err="1" smtClean="0"/>
              <a:t>Knogler</a:t>
            </a:r>
            <a:r>
              <a:rPr lang="de-DE" dirty="0" smtClean="0"/>
              <a:t>, M. &amp; CHU Research Group (2017). Selbstreguliertes Lernen</a:t>
            </a:r>
            <a:r>
              <a:rPr lang="de-DE" baseline="0" dirty="0" smtClean="0"/>
              <a:t> </a:t>
            </a:r>
            <a:r>
              <a:rPr lang="de-DE" dirty="0" smtClean="0"/>
              <a:t>und Lernerfolg bei </a:t>
            </a:r>
            <a:r>
              <a:rPr lang="de-DE" dirty="0" err="1" smtClean="0"/>
              <a:t>SchülerInnen</a:t>
            </a:r>
            <a:r>
              <a:rPr lang="de-DE" dirty="0" smtClean="0"/>
              <a:t>: Gibt es einen Zusammenhang? www.clearinghouse-unterricht.de,</a:t>
            </a:r>
            <a:r>
              <a:rPr lang="de-DE" i="1" dirty="0" smtClean="0"/>
              <a:t> Kurzreview 10.</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Unter</a:t>
            </a:r>
            <a:r>
              <a:rPr lang="de-DE" baseline="0" dirty="0" smtClean="0"/>
              <a:t> https://www.clearinghouse.edu.tum.de/reviews/selbstreguliertes-lernen/selbstreguliertes-lernen-unterrichten-eine-moeglichkeit-den-lernerfolg-zu-foerdern/  finden sich Erkenntnisse aus einer weiteren Metaanalyse von </a:t>
            </a:r>
            <a:r>
              <a:rPr lang="de-DE" sz="1200" kern="1200" dirty="0" err="1" smtClean="0">
                <a:solidFill>
                  <a:schemeClr val="tx1"/>
                </a:solidFill>
                <a:effectLst/>
                <a:latin typeface="+mn-lt"/>
                <a:ea typeface="+mn-ea"/>
                <a:cs typeface="+mn-cs"/>
              </a:rPr>
              <a:t>Donker</a:t>
            </a:r>
            <a:r>
              <a:rPr lang="de-DE" sz="1200" kern="1200" dirty="0" smtClean="0">
                <a:solidFill>
                  <a:schemeClr val="tx1"/>
                </a:solidFill>
                <a:effectLst/>
                <a:latin typeface="+mn-lt"/>
                <a:ea typeface="+mn-ea"/>
                <a:cs typeface="+mn-cs"/>
              </a:rPr>
              <a:t> &amp; Kollegen</a:t>
            </a:r>
            <a:r>
              <a:rPr lang="de-DE" sz="1200" kern="1200" baseline="0" dirty="0" smtClean="0">
                <a:solidFill>
                  <a:schemeClr val="tx1"/>
                </a:solidFill>
                <a:effectLst/>
                <a:latin typeface="+mn-lt"/>
                <a:ea typeface="+mn-ea"/>
                <a:cs typeface="+mn-cs"/>
              </a:rPr>
              <a:t> </a:t>
            </a:r>
            <a:r>
              <a:rPr lang="de-DE" baseline="0" dirty="0" smtClean="0"/>
              <a:t>zum Selbstregulierten Lernen </a:t>
            </a:r>
            <a:r>
              <a:rPr lang="de-DE" sz="1200" kern="1200" baseline="0" dirty="0" smtClean="0">
                <a:solidFill>
                  <a:schemeClr val="tx1"/>
                </a:solidFill>
                <a:effectLst/>
                <a:latin typeface="+mn-lt"/>
                <a:ea typeface="+mn-ea"/>
                <a:cs typeface="+mn-cs"/>
              </a:rPr>
              <a:t>aus dem Jahr 2014</a:t>
            </a:r>
            <a:r>
              <a:rPr lang="de-DE" baseline="0" dirty="0" smtClean="0"/>
              <a:t>. </a:t>
            </a:r>
            <a:r>
              <a:rPr lang="de-DE" baseline="0" dirty="0" err="1" smtClean="0"/>
              <a:t>Wiesbeck</a:t>
            </a:r>
            <a:r>
              <a:rPr lang="de-DE" baseline="0" dirty="0" smtClean="0"/>
              <a:t> et al. schreiben: „</a:t>
            </a:r>
            <a:r>
              <a:rPr lang="de-DE" dirty="0" smtClean="0"/>
              <a:t>Um zu einer effektiven </a:t>
            </a:r>
            <a:r>
              <a:rPr lang="de-DE" b="1" dirty="0" smtClean="0"/>
              <a:t>Instruktion</a:t>
            </a:r>
            <a:r>
              <a:rPr lang="de-DE" dirty="0" smtClean="0"/>
              <a:t> des Selbstregulierten Lernens in der Praxis beizutragen, untersuchen die </a:t>
            </a:r>
            <a:r>
              <a:rPr lang="de-DE" dirty="0" err="1" smtClean="0"/>
              <a:t>AutorInnen</a:t>
            </a:r>
            <a:r>
              <a:rPr lang="de-DE" baseline="0" dirty="0" smtClean="0"/>
              <a:t> (…)</a:t>
            </a:r>
            <a:r>
              <a:rPr lang="de-DE" dirty="0" smtClean="0"/>
              <a:t>, welche Strategien des Selbstregulierten Lernens den Lernerfolg am wirksamsten steigern und deshalb im Fokus von Interventionen stehen sollten und welche </a:t>
            </a:r>
            <a:r>
              <a:rPr lang="de-DE" dirty="0" err="1" smtClean="0"/>
              <a:t>SchülerInnen</a:t>
            </a:r>
            <a:r>
              <a:rPr lang="de-DE" dirty="0" smtClean="0"/>
              <a:t> von Instruktionen des Selbstregulierten Lernens profitieren.“</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err="1" smtClean="0"/>
              <a:t>Wiesbeck</a:t>
            </a:r>
            <a:r>
              <a:rPr lang="de-DE" dirty="0" smtClean="0"/>
              <a:t>, A.B., </a:t>
            </a:r>
            <a:r>
              <a:rPr lang="de-DE" dirty="0" err="1" smtClean="0"/>
              <a:t>Hetmanek</a:t>
            </a:r>
            <a:r>
              <a:rPr lang="de-DE" dirty="0" smtClean="0"/>
              <a:t>, A. &amp; CHU Research Group (2018). Selbstreguliertes</a:t>
            </a:r>
            <a:r>
              <a:rPr lang="de-DE" baseline="0" dirty="0" smtClean="0"/>
              <a:t> Lernen </a:t>
            </a:r>
            <a:r>
              <a:rPr lang="de-DE" dirty="0" smtClean="0"/>
              <a:t>unterrichten: Eine Möglichkeit, den Lernerfolg zu fördern? </a:t>
            </a:r>
            <a:r>
              <a:rPr lang="de-DE" dirty="0" smtClean="0">
                <a:hlinkClick r:id="rId3"/>
              </a:rPr>
              <a:t>www.clearinghouse-unterricht.de</a:t>
            </a:r>
            <a:r>
              <a:rPr lang="de-DE" dirty="0" smtClean="0"/>
              <a:t>, </a:t>
            </a:r>
            <a:r>
              <a:rPr lang="de-DE" i="1" dirty="0" smtClean="0"/>
              <a:t>Kurzreview 14</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mn-lt"/>
              <a:ea typeface="+mn-ea"/>
              <a:cs typeface="+mn-cs"/>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22</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1949460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b="1" kern="1200" dirty="0" smtClean="0">
                <a:solidFill>
                  <a:schemeClr val="tx1"/>
                </a:solidFill>
                <a:latin typeface="+mn-lt"/>
                <a:ea typeface="+mn-ea"/>
                <a:cs typeface="+mn-cs"/>
              </a:rPr>
              <a:t>Literatur: </a:t>
            </a:r>
          </a:p>
          <a:p>
            <a:pPr lvl="0"/>
            <a:endParaRPr lang="de-DE" sz="1200" u="sng" dirty="0" smtClean="0">
              <a:latin typeface="Calibri" panose="020F0502020204030204" pitchFamily="34" charset="0"/>
            </a:endParaRPr>
          </a:p>
          <a:p>
            <a:pPr algn="l" rtl="0"/>
            <a:r>
              <a:rPr lang="de-DE" sz="1200" dirty="0" err="1" smtClean="0">
                <a:latin typeface="Calibri" panose="020F0502020204030204" pitchFamily="34" charset="0"/>
              </a:rPr>
              <a:t>Stebner</a:t>
            </a:r>
            <a:r>
              <a:rPr lang="de-DE" sz="1200" dirty="0" smtClean="0">
                <a:latin typeface="Calibri" panose="020F0502020204030204" pitchFamily="34" charset="0"/>
              </a:rPr>
              <a:t>, F., Schuster, C., Weber, X.-L., </a:t>
            </a:r>
            <a:r>
              <a:rPr lang="de-DE" sz="1200" dirty="0" err="1" smtClean="0">
                <a:latin typeface="Calibri" panose="020F0502020204030204" pitchFamily="34" charset="0"/>
              </a:rPr>
              <a:t>Roelle</a:t>
            </a:r>
            <a:r>
              <a:rPr lang="de-DE" sz="1200" dirty="0" smtClean="0">
                <a:latin typeface="Calibri" panose="020F0502020204030204" pitchFamily="34" charset="0"/>
              </a:rPr>
              <a:t>, J. &amp; Wirth, J. (2020). Indirekte Förderung des selbstregulierten Lernens – Praxistipps für den Fachunterricht. In H. </a:t>
            </a:r>
            <a:r>
              <a:rPr lang="de-DE" sz="1200" b="0" dirty="0" smtClean="0">
                <a:effectLst/>
                <a:latin typeface="Calibri" panose="020F0502020204030204" pitchFamily="34" charset="0"/>
                <a:cs typeface="Calibri" panose="020F0502020204030204" pitchFamily="34" charset="0"/>
              </a:rPr>
              <a:t>van Vorst </a:t>
            </a:r>
            <a:r>
              <a:rPr lang="de-DE" sz="1200" dirty="0" smtClean="0">
                <a:latin typeface="Calibri" panose="020F0502020204030204" pitchFamily="34" charset="0"/>
                <a:cs typeface="Calibri" panose="020F0502020204030204" pitchFamily="34" charset="0"/>
              </a:rPr>
              <a:t>&amp; E. </a:t>
            </a:r>
            <a:r>
              <a:rPr lang="de-DE" sz="1200" b="0" dirty="0" err="1" smtClean="0">
                <a:effectLst/>
                <a:latin typeface="Calibri" panose="020F0502020204030204" pitchFamily="34" charset="0"/>
                <a:cs typeface="Calibri" panose="020F0502020204030204" pitchFamily="34" charset="0"/>
              </a:rPr>
              <a:t>Sumfleth</a:t>
            </a:r>
            <a:r>
              <a:rPr lang="de-DE" sz="1200" dirty="0" smtClean="0">
                <a:latin typeface="Calibri" panose="020F0502020204030204" pitchFamily="34" charset="0"/>
                <a:cs typeface="Calibri" panose="020F0502020204030204" pitchFamily="34" charset="0"/>
              </a:rPr>
              <a:t> </a:t>
            </a:r>
            <a:r>
              <a:rPr lang="de-DE" sz="1200" b="0" dirty="0" smtClean="0">
                <a:effectLst/>
                <a:latin typeface="Calibri" panose="020F0502020204030204" pitchFamily="34" charset="0"/>
                <a:cs typeface="Calibri" panose="020F0502020204030204" pitchFamily="34" charset="0"/>
              </a:rPr>
              <a:t>(Hrsg.), </a:t>
            </a:r>
            <a:r>
              <a:rPr lang="de-DE" sz="1200" b="0" i="1" dirty="0" smtClean="0">
                <a:effectLst/>
                <a:latin typeface="Calibri" panose="020F0502020204030204" pitchFamily="34" charset="0"/>
                <a:cs typeface="Calibri" panose="020F0502020204030204" pitchFamily="34" charset="0"/>
              </a:rPr>
              <a:t>Von</a:t>
            </a:r>
            <a:r>
              <a:rPr lang="de-DE" sz="1200" b="0" i="1" baseline="0" dirty="0" smtClean="0">
                <a:effectLst/>
                <a:latin typeface="Calibri" panose="020F0502020204030204" pitchFamily="34" charset="0"/>
                <a:cs typeface="Calibri" panose="020F0502020204030204" pitchFamily="34" charset="0"/>
              </a:rPr>
              <a:t> Sprosse zu Sprosse. Innovative Erarbeitung des </a:t>
            </a:r>
            <a:r>
              <a:rPr lang="de-DE" sz="1200" b="0" i="1" baseline="0" dirty="0" err="1" smtClean="0">
                <a:effectLst/>
                <a:latin typeface="Calibri" panose="020F0502020204030204" pitchFamily="34" charset="0"/>
                <a:cs typeface="Calibri" panose="020F0502020204030204" pitchFamily="34" charset="0"/>
              </a:rPr>
              <a:t>Bohr´schen</a:t>
            </a:r>
            <a:r>
              <a:rPr lang="de-DE" sz="1200" b="0" i="1" baseline="0" dirty="0" smtClean="0">
                <a:effectLst/>
                <a:latin typeface="Calibri" panose="020F0502020204030204" pitchFamily="34" charset="0"/>
                <a:cs typeface="Calibri" panose="020F0502020204030204" pitchFamily="34" charset="0"/>
              </a:rPr>
              <a:t> Atomkonzepts mit der Lernleiter </a:t>
            </a:r>
            <a:r>
              <a:rPr lang="de-DE" sz="1200" b="0" baseline="0" dirty="0" smtClean="0">
                <a:effectLst/>
                <a:latin typeface="Calibri" panose="020F0502020204030204" pitchFamily="34" charset="0"/>
                <a:cs typeface="Calibri" panose="020F0502020204030204" pitchFamily="34" charset="0"/>
              </a:rPr>
              <a:t>(S. 31f.). Münster: </a:t>
            </a:r>
            <a:r>
              <a:rPr lang="de-DE" sz="1200" b="0" baseline="0" dirty="0" err="1" smtClean="0">
                <a:effectLst/>
                <a:latin typeface="Calibri" panose="020F0502020204030204" pitchFamily="34" charset="0"/>
                <a:cs typeface="Calibri" panose="020F0502020204030204" pitchFamily="34" charset="0"/>
              </a:rPr>
              <a:t>Waxmann</a:t>
            </a:r>
            <a:r>
              <a:rPr lang="de-DE" sz="1200" b="0" baseline="0" dirty="0" smtClean="0">
                <a:effectLst/>
                <a:latin typeface="Calibri" panose="020F0502020204030204" pitchFamily="34" charset="0"/>
                <a:cs typeface="Calibri" panose="020F0502020204030204" pitchFamily="34" charset="0"/>
              </a:rPr>
              <a:t>.</a:t>
            </a:r>
          </a:p>
          <a:p>
            <a:pPr algn="l" rtl="0"/>
            <a:r>
              <a:rPr lang="de-DE" sz="1200" b="0" baseline="0" dirty="0" smtClean="0">
                <a:effectLst/>
                <a:latin typeface="Calibri" panose="020F0502020204030204" pitchFamily="34" charset="0"/>
                <a:cs typeface="Calibri" panose="020F0502020204030204" pitchFamily="34" charset="0"/>
              </a:rPr>
              <a:t> </a:t>
            </a:r>
            <a:endParaRPr lang="de-DE" sz="1200" b="1" kern="1200" dirty="0" smtClean="0">
              <a:solidFill>
                <a:schemeClr val="tx1"/>
              </a:solidFill>
              <a:latin typeface="+mn-lt"/>
              <a:ea typeface="+mn-ea"/>
              <a:cs typeface="+mn-cs"/>
            </a:endParaRPr>
          </a:p>
          <a:p>
            <a:r>
              <a:rPr lang="de-DE" sz="1200" b="1" kern="1200" dirty="0" smtClean="0">
                <a:solidFill>
                  <a:schemeClr val="tx1"/>
                </a:solidFill>
                <a:latin typeface="+mn-lt"/>
                <a:ea typeface="+mn-ea"/>
                <a:cs typeface="+mn-cs"/>
              </a:rPr>
              <a:t>„</a:t>
            </a:r>
            <a:r>
              <a:rPr lang="de-DE" sz="1200" kern="1200" dirty="0" smtClean="0">
                <a:solidFill>
                  <a:schemeClr val="tx1"/>
                </a:solidFill>
                <a:effectLst/>
                <a:latin typeface="+mn-lt"/>
                <a:ea typeface="+mn-ea"/>
                <a:cs typeface="+mn-cs"/>
              </a:rPr>
              <a:t>Da metakognitive Denkprozesse gerade für jüngere Schülerinnen und Schüler anstrengend und zunächst überfordernd sein können, ist es sinnvoll – insbesondere in individuellen Übungsphasen der Lernleiter –, ein Info-Blatt zu den Symbolen (siehe Tabelle) zu reichen, um den Schülerinnen und Schülern bei der Nutzung der Symbole und demnach bei der Planung, Überprüfung und Reflexion ihrer Lernprozesse behilflich zu sein. Im Rahmen der Lernleiter zum Atombau wurden die Informationen zu den Symbolen auf dem Übersichtsposter zur gesamten Lernleiter integriert, sodass die Schülerinnen und Schüler stets eine Übersicht über die prozessbezogenen Symbole der Lernleiter als auch über die Symbole des SRL haben.“</a:t>
            </a:r>
            <a:endParaRPr lang="de-DE" sz="1200" b="1" kern="1200" dirty="0" smtClean="0">
              <a:solidFill>
                <a:schemeClr val="tx1"/>
              </a:solidFill>
              <a:latin typeface="+mn-lt"/>
              <a:ea typeface="+mn-ea"/>
              <a:cs typeface="+mn-cs"/>
            </a:endParaRPr>
          </a:p>
          <a:p>
            <a:endParaRPr lang="de-DE" sz="1200" b="1" kern="1200" dirty="0" smtClean="0">
              <a:solidFill>
                <a:schemeClr val="tx1"/>
              </a:solidFill>
              <a:latin typeface="+mn-lt"/>
              <a:ea typeface="+mn-ea"/>
              <a:cs typeface="+mn-cs"/>
            </a:endParaRPr>
          </a:p>
          <a:p>
            <a:endParaRPr lang="de-DE" sz="1200" b="1" kern="1200" dirty="0" smtClean="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23</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2510565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20000"/>
          </a:bodyPr>
          <a:lstStyle/>
          <a:p>
            <a:r>
              <a:rPr lang="de-DE" dirty="0"/>
              <a:t>Am Beispiel AB 1 des 1. Milestones wird deutlich, dass immer in der Kopfzeile</a:t>
            </a:r>
            <a:r>
              <a:rPr lang="de-DE" baseline="0" dirty="0"/>
              <a:t> des Blattes die Piktogramme und Zahlen der Lernleiter entsprechend ihrer Kodierung </a:t>
            </a:r>
            <a:r>
              <a:rPr lang="de-DE" baseline="0" dirty="0" smtClean="0"/>
              <a:t>wiederzufinden </a:t>
            </a:r>
            <a:r>
              <a:rPr lang="de-DE" baseline="0" dirty="0"/>
              <a:t>sind:</a:t>
            </a:r>
          </a:p>
          <a:p>
            <a:pPr lvl="1">
              <a:buFont typeface="Arial" pitchFamily="34" charset="0"/>
              <a:buChar char="•"/>
            </a:pPr>
            <a:r>
              <a:rPr lang="de-DE" baseline="0" dirty="0"/>
              <a:t>Nummer des Milestones</a:t>
            </a:r>
          </a:p>
          <a:p>
            <a:pPr lvl="1">
              <a:buFont typeface="Arial" pitchFamily="34" charset="0"/>
              <a:buChar char="•"/>
            </a:pPr>
            <a:r>
              <a:rPr lang="de-DE" baseline="0" dirty="0"/>
              <a:t>Bezeichnung des Lernleiterfeldes</a:t>
            </a:r>
          </a:p>
          <a:p>
            <a:pPr lvl="1">
              <a:buFont typeface="Arial" pitchFamily="34" charset="0"/>
              <a:buChar char="•"/>
            </a:pPr>
            <a:r>
              <a:rPr lang="de-DE" baseline="0" dirty="0"/>
              <a:t>Name des Milestones</a:t>
            </a:r>
          </a:p>
          <a:p>
            <a:pPr lvl="1">
              <a:buFont typeface="Arial" pitchFamily="34" charset="0"/>
              <a:buChar char="•"/>
            </a:pPr>
            <a:r>
              <a:rPr lang="de-DE" baseline="0" dirty="0"/>
              <a:t>Piktogramm</a:t>
            </a:r>
          </a:p>
          <a:p>
            <a:pPr lvl="1">
              <a:buFont typeface="Arial" pitchFamily="34" charset="0"/>
              <a:buChar char="•"/>
            </a:pPr>
            <a:endParaRPr lang="de-DE" baseline="0" dirty="0"/>
          </a:p>
          <a:p>
            <a:r>
              <a:rPr lang="de-DE" sz="1200" kern="1200" baseline="0" dirty="0">
                <a:solidFill>
                  <a:schemeClr val="tx1"/>
                </a:solidFill>
                <a:latin typeface="+mn-lt"/>
                <a:ea typeface="+mn-ea"/>
                <a:cs typeface="+mn-cs"/>
              </a:rPr>
              <a:t>Grundsätzlich werden die Aufgaben dieser Arbeitsblätter von allen SuS in unterschiedlichen Sozialformen bearbeitet, hier beispielsweise in Partnerarbeit. </a:t>
            </a:r>
          </a:p>
          <a:p>
            <a:r>
              <a:rPr lang="de-DE" sz="1200" kern="1200" baseline="0" dirty="0">
                <a:solidFill>
                  <a:schemeClr val="tx1"/>
                </a:solidFill>
                <a:latin typeface="+mn-lt"/>
                <a:ea typeface="+mn-ea"/>
                <a:cs typeface="+mn-cs"/>
              </a:rPr>
              <a:t>Die individuelle Förderung findet in der „individuellen Übungsphase“ statt. Hier werden Arbeitsblätter mit den drei unterschiedlichen Schwierigkeitsniveaus A, B, C bearbeitet</a:t>
            </a:r>
            <a:r>
              <a:rPr lang="de-DE" sz="1200" kern="1200" baseline="0" dirty="0" smtClean="0">
                <a:solidFill>
                  <a:schemeClr val="tx1"/>
                </a:solidFill>
                <a:latin typeface="+mn-lt"/>
                <a:ea typeface="+mn-ea"/>
                <a:cs typeface="+mn-cs"/>
              </a:rPr>
              <a:t>.</a:t>
            </a:r>
          </a:p>
          <a:p>
            <a:endParaRPr lang="de-DE" sz="1200" kern="1200" baseline="0" dirty="0" smtClean="0">
              <a:solidFill>
                <a:schemeClr val="tx1"/>
              </a:solidFill>
              <a:latin typeface="+mn-lt"/>
              <a:ea typeface="+mn-ea"/>
              <a:cs typeface="+mn-cs"/>
            </a:endParaRPr>
          </a:p>
          <a:p>
            <a:endParaRPr lang="de-DE" sz="1200" kern="1200" baseline="0" dirty="0" smtClean="0">
              <a:solidFill>
                <a:schemeClr val="tx1"/>
              </a:solidFill>
              <a:latin typeface="+mn-lt"/>
              <a:ea typeface="+mn-ea"/>
              <a:cs typeface="+mn-cs"/>
            </a:endParaRPr>
          </a:p>
          <a:p>
            <a:r>
              <a:rPr lang="de-DE" sz="1200" kern="1200" baseline="0" dirty="0" smtClean="0">
                <a:solidFill>
                  <a:schemeClr val="tx1"/>
                </a:solidFill>
                <a:latin typeface="+mn-lt"/>
                <a:ea typeface="+mn-ea"/>
                <a:cs typeface="+mn-cs"/>
              </a:rPr>
              <a:t>Unter https://www.clearinghouse.edu.tum.de/reviews/lehrstrategien-im-vergleich/gestaltung-von-lernmaterial-wie-integration-von-abbildung-und-text-das-lernen-erleichtert/ findet sich ein Kurzreview zu einer Metanalyse von </a:t>
            </a:r>
            <a:r>
              <a:rPr lang="de-DE" b="0" dirty="0" smtClean="0"/>
              <a:t>Schroeder &amp; </a:t>
            </a:r>
            <a:r>
              <a:rPr lang="de-DE" b="0" dirty="0" err="1" smtClean="0"/>
              <a:t>Cenkci</a:t>
            </a:r>
            <a:r>
              <a:rPr lang="de-DE" b="0" dirty="0" smtClean="0"/>
              <a:t> aus</a:t>
            </a:r>
            <a:r>
              <a:rPr lang="de-DE" b="0" baseline="0" dirty="0" smtClean="0"/>
              <a:t> dem Jahr </a:t>
            </a:r>
            <a:r>
              <a:rPr lang="de-DE" b="0" dirty="0" smtClean="0"/>
              <a:t>2018.</a:t>
            </a:r>
            <a:r>
              <a:rPr lang="de-DE" b="0" baseline="0" dirty="0" smtClean="0"/>
              <a:t> Nach </a:t>
            </a:r>
            <a:r>
              <a:rPr lang="de-DE" b="0" baseline="0" dirty="0" err="1" smtClean="0"/>
              <a:t>Hetmanek</a:t>
            </a:r>
            <a:r>
              <a:rPr lang="de-DE" b="0" baseline="0" dirty="0" smtClean="0"/>
              <a:t> et al. tragen sie „</a:t>
            </a:r>
            <a:r>
              <a:rPr lang="de-DE" b="0" dirty="0" smtClean="0"/>
              <a:t>die aktuellsten Befunde zusammen und zeigen, wie Abbildung und Text miteinander kombiniert werden können, damit möglichst lernförderliches Lernmaterial entsteht.“</a:t>
            </a:r>
            <a:endParaRPr lang="de-DE" sz="1200" b="0" kern="1200" baseline="0" dirty="0" smtClean="0">
              <a:solidFill>
                <a:schemeClr val="tx1"/>
              </a:solidFill>
              <a:latin typeface="+mn-lt"/>
              <a:ea typeface="+mn-ea"/>
              <a:cs typeface="+mn-cs"/>
            </a:endParaRPr>
          </a:p>
          <a:p>
            <a:r>
              <a:rPr lang="de-DE" baseline="0" dirty="0" smtClean="0"/>
              <a:t>In der Metanalyse „</a:t>
            </a:r>
            <a:r>
              <a:rPr lang="de-DE" dirty="0" smtClean="0"/>
              <a:t>geht es um den Effekt, den die integrierte Anordnung von Abbildung und Text gegenüber getrennter Anordnung auf das Lernen und Verstehen der Inhalte hat. Sie aktualisiert ältere Metaanalysen (z.B. </a:t>
            </a:r>
            <a:r>
              <a:rPr lang="de-DE" dirty="0" err="1" smtClean="0"/>
              <a:t>Ginns</a:t>
            </a:r>
            <a:r>
              <a:rPr lang="de-DE" dirty="0" smtClean="0"/>
              <a:t>, 2006) und untersucht – ermöglicht durch die größere Zahl von verfügbaren Studien – unter welchen </a:t>
            </a:r>
            <a:r>
              <a:rPr lang="de-DE" b="1" dirty="0" smtClean="0"/>
              <a:t>Bedingungen</a:t>
            </a:r>
            <a:r>
              <a:rPr lang="de-DE" dirty="0" smtClean="0"/>
              <a:t> die Integration von Abbildung und Text den Lerneffekt wie beeinflusst.</a:t>
            </a:r>
          </a:p>
          <a:p>
            <a:r>
              <a:rPr lang="de-DE" dirty="0" smtClean="0"/>
              <a:t>Schröder und </a:t>
            </a:r>
            <a:r>
              <a:rPr lang="de-DE" dirty="0" err="1" smtClean="0"/>
              <a:t>Cenkci</a:t>
            </a:r>
            <a:r>
              <a:rPr lang="de-DE" dirty="0" smtClean="0"/>
              <a:t> können auf insgesamt 58 qualitativ hochwertige experimentelle Vergleiche von integrierter vs. getrennter </a:t>
            </a:r>
            <a:r>
              <a:rPr lang="de-DE" b="1" dirty="0" smtClean="0"/>
              <a:t>Anordnung</a:t>
            </a:r>
            <a:r>
              <a:rPr lang="de-DE" dirty="0" smtClean="0"/>
              <a:t> von Abbildung und Text zurückgreifen (21 mehr als in der Metaanalyse von </a:t>
            </a:r>
            <a:r>
              <a:rPr lang="de-DE" dirty="0" err="1" smtClean="0"/>
              <a:t>Ginns</a:t>
            </a:r>
            <a:r>
              <a:rPr lang="de-DE" dirty="0" smtClean="0"/>
              <a:t>, 2006). Die Studien stammen aus dem Zeitraum von 1989 bis 2017. Insgesamt waren 2.426 Lernende daran beteiligt. Der Lernerfolg wird in allen berücksichtigten Studien in Form von Wissenstests (Wiedergabe und/oder Transfer) überprüft.“</a:t>
            </a:r>
          </a:p>
          <a:p>
            <a:endParaRPr lang="de-DE" sz="1200" kern="1200" baseline="0" dirty="0" smtClean="0">
              <a:solidFill>
                <a:schemeClr val="tx1"/>
              </a:solidFill>
              <a:latin typeface="+mn-lt"/>
              <a:ea typeface="+mn-ea"/>
              <a:cs typeface="+mn-cs"/>
            </a:endParaRPr>
          </a:p>
          <a:p>
            <a:r>
              <a:rPr lang="de-DE" dirty="0" err="1" smtClean="0"/>
              <a:t>Hetmanek</a:t>
            </a:r>
            <a:r>
              <a:rPr lang="de-DE" dirty="0" smtClean="0"/>
              <a:t>, A., </a:t>
            </a:r>
            <a:r>
              <a:rPr lang="de-DE" dirty="0" err="1" smtClean="0"/>
              <a:t>Wiesbeck</a:t>
            </a:r>
            <a:r>
              <a:rPr lang="de-DE" dirty="0" smtClean="0"/>
              <a:t>, A.B., &amp; CHU Research Group (2019). Gestaltung von Lernmaterial: Wie Integration von Abbildung und Text das Lernen erleichtert. </a:t>
            </a:r>
            <a:r>
              <a:rPr lang="de-DE" dirty="0" smtClean="0">
                <a:hlinkClick r:id="rId3"/>
              </a:rPr>
              <a:t>www.clearinghouse-unterricht.de</a:t>
            </a:r>
            <a:r>
              <a:rPr lang="de-DE" dirty="0" smtClean="0"/>
              <a:t>, </a:t>
            </a:r>
            <a:r>
              <a:rPr lang="de-DE" i="1" dirty="0" smtClean="0"/>
              <a:t>Kurzreview 23</a:t>
            </a:r>
            <a:r>
              <a:rPr lang="de-DE" dirty="0" smtClean="0"/>
              <a:t>.</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24</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Am Beispiel AB </a:t>
            </a:r>
            <a:r>
              <a:rPr lang="de-DE" dirty="0" smtClean="0"/>
              <a:t>7 </a:t>
            </a:r>
            <a:r>
              <a:rPr lang="de-DE" dirty="0"/>
              <a:t>des </a:t>
            </a:r>
            <a:r>
              <a:rPr lang="de-DE" dirty="0" smtClean="0"/>
              <a:t>2. </a:t>
            </a:r>
            <a:r>
              <a:rPr lang="de-DE" dirty="0"/>
              <a:t>Milestones wird deutlich, </a:t>
            </a:r>
            <a:r>
              <a:rPr lang="de-DE" dirty="0" smtClean="0"/>
              <a:t>dass</a:t>
            </a:r>
            <a:r>
              <a:rPr lang="de-DE" baseline="0" dirty="0" smtClean="0"/>
              <a:t> </a:t>
            </a:r>
            <a:r>
              <a:rPr lang="de-DE" dirty="0" smtClean="0"/>
              <a:t>in </a:t>
            </a:r>
            <a:r>
              <a:rPr lang="de-DE" dirty="0"/>
              <a:t>der Kopfzeile</a:t>
            </a:r>
            <a:r>
              <a:rPr lang="de-DE" baseline="0" dirty="0"/>
              <a:t> des Blattes die Piktogramme und Zahlen der Lernleiter entsprechend ihrer Kodierung </a:t>
            </a:r>
            <a:r>
              <a:rPr lang="de-DE" baseline="0" dirty="0" smtClean="0"/>
              <a:t>wiederzufinden </a:t>
            </a:r>
            <a:r>
              <a:rPr lang="de-DE" baseline="0" dirty="0"/>
              <a:t>sind</a:t>
            </a:r>
            <a:r>
              <a:rPr lang="de-DE" baseline="0" dirty="0" smtClean="0"/>
              <a:t>:</a:t>
            </a:r>
          </a:p>
          <a:p>
            <a:endParaRPr lang="de-DE" baseline="0" dirty="0"/>
          </a:p>
          <a:p>
            <a:pPr lvl="1">
              <a:buFont typeface="Arial" pitchFamily="34" charset="0"/>
              <a:buChar char="•"/>
            </a:pPr>
            <a:r>
              <a:rPr lang="de-DE" baseline="0" dirty="0"/>
              <a:t>Nummer des Milestones</a:t>
            </a:r>
          </a:p>
          <a:p>
            <a:pPr lvl="1">
              <a:buFont typeface="Arial" pitchFamily="34" charset="0"/>
              <a:buChar char="•"/>
            </a:pPr>
            <a:r>
              <a:rPr lang="de-DE" baseline="0" dirty="0"/>
              <a:t>Bezeichnung des Lernleiterfeldes</a:t>
            </a:r>
          </a:p>
          <a:p>
            <a:pPr lvl="1">
              <a:buFont typeface="Arial" pitchFamily="34" charset="0"/>
              <a:buChar char="•"/>
            </a:pPr>
            <a:r>
              <a:rPr lang="de-DE" baseline="0" dirty="0"/>
              <a:t>Name des Milestones</a:t>
            </a:r>
          </a:p>
          <a:p>
            <a:pPr lvl="1">
              <a:buFont typeface="Arial" pitchFamily="34" charset="0"/>
              <a:buChar char="•"/>
            </a:pPr>
            <a:r>
              <a:rPr lang="de-DE" baseline="0" dirty="0" smtClean="0"/>
              <a:t>Piktogramm</a:t>
            </a:r>
          </a:p>
          <a:p>
            <a:pPr lvl="1">
              <a:buFont typeface="Arial" pitchFamily="34" charset="0"/>
              <a:buNone/>
            </a:pPr>
            <a:endParaRPr lang="de-DE" baseline="0" dirty="0" smtClean="0"/>
          </a:p>
          <a:p>
            <a:pPr lvl="1">
              <a:buFont typeface="Arial" pitchFamily="34" charset="0"/>
              <a:buChar char="•"/>
            </a:pPr>
            <a:r>
              <a:rPr lang="de-DE" baseline="0" dirty="0" smtClean="0"/>
              <a:t>Außerdem findet sich unter Aufgabe 3 das Symbol „Ziel setzen“, das der Unterstützung des selbstregulierten Lernens dient.</a:t>
            </a:r>
            <a:endParaRPr lang="de-DE" baseline="0" dirty="0"/>
          </a:p>
          <a:p>
            <a:endParaRPr lang="de-DE" sz="1200" kern="1200" baseline="0" dirty="0" smtClean="0">
              <a:solidFill>
                <a:schemeClr val="tx1"/>
              </a:solidFill>
              <a:latin typeface="+mn-lt"/>
              <a:ea typeface="+mn-ea"/>
              <a:cs typeface="+mn-cs"/>
            </a:endParaRPr>
          </a:p>
          <a:p>
            <a:endParaRPr lang="de-DE" sz="1200" kern="1200" baseline="0" dirty="0" smtClean="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25</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464482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a:bodyPr>
          <a:lstStyle/>
          <a:p>
            <a:pPr lvl="0"/>
            <a:r>
              <a:rPr lang="de-DE" sz="1200" kern="1200" dirty="0">
                <a:solidFill>
                  <a:schemeClr val="tx1"/>
                </a:solidFill>
                <a:latin typeface="+mn-lt"/>
                <a:ea typeface="+mn-ea"/>
                <a:cs typeface="+mn-cs"/>
              </a:rPr>
              <a:t>„Selbsteinschätzung“: Die Schülerinnen und Schüler schätzen selbst ein, welche Inhalte sie schon gut verstanden haben und was sie besser noch einmal üben solltet. Auf Basis ihrer Selbsteinschätzung ordnen sie sich ein Arbeitsblatt zu. Um</a:t>
            </a:r>
            <a:r>
              <a:rPr lang="de-DE" sz="1200" kern="1200" baseline="0" dirty="0">
                <a:solidFill>
                  <a:schemeClr val="tx1"/>
                </a:solidFill>
                <a:latin typeface="+mn-lt"/>
                <a:ea typeface="+mn-ea"/>
                <a:cs typeface="+mn-cs"/>
              </a:rPr>
              <a:t> zu verhindern, dass z. B. nach „Sympathie“ ausgewählt wird, notieren die SuS die Nummer der Aufgabe auf dem Selbsteinschätzungsbogen.</a:t>
            </a:r>
          </a:p>
          <a:p>
            <a:endParaRPr lang="de-DE" sz="1200" kern="1200" dirty="0">
              <a:solidFill>
                <a:schemeClr val="tx1"/>
              </a:solidFill>
              <a:latin typeface="+mn-lt"/>
              <a:ea typeface="+mn-ea"/>
              <a:cs typeface="+mn-cs"/>
            </a:endParaRPr>
          </a:p>
          <a:p>
            <a:r>
              <a:rPr lang="de-DE" sz="1200" kern="1200" dirty="0">
                <a:solidFill>
                  <a:schemeClr val="tx1"/>
                </a:solidFill>
                <a:latin typeface="+mn-lt"/>
                <a:ea typeface="+mn-ea"/>
                <a:cs typeface="+mn-cs"/>
              </a:rPr>
              <a:t>„Der Selbsteinschätzungsbogen stärkt die Eigenverantwortung und die Selbstregulation der SuS im Lernprozess, denn dieser ist Grundlage für die Auswahl der passenden Lernaufgaben der anschließenden binnendifferenzierten Übungsphase auf drei Niveaustufen. Die Lernaufgaben der Niveaustufe A und B fördern die SuS mit unterschiedlichen Schwerpunkten im Bereich der Lerninhalte der Aneignungsphase. Die Lernaufgaben der Niveaustufe C haben Transfercharakter und gehen über die Lerninhalte der Aneignungsphase hinaus, ohne jedoch Inhalte des nächsten Milestones vorweg zu nehmen.“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latin typeface="+mn-lt"/>
                <a:ea typeface="+mn-ea"/>
                <a:cs typeface="+mn-cs"/>
              </a:rPr>
              <a:t>Aus: </a:t>
            </a:r>
            <a:r>
              <a:rPr lang="de-DE" sz="1200" kern="1200" dirty="0" smtClean="0">
                <a:solidFill>
                  <a:schemeClr val="tx1"/>
                </a:solidFill>
                <a:latin typeface="+mn-lt"/>
                <a:ea typeface="+mn-ea"/>
                <a:cs typeface="+mn-cs"/>
              </a:rPr>
              <a:t>Grundlegende Hinweise zum Lernleiter-Konzept</a:t>
            </a:r>
            <a:r>
              <a:rPr lang="de-DE" sz="1200" kern="1200" baseline="0" dirty="0" smtClean="0">
                <a:solidFill>
                  <a:schemeClr val="tx1"/>
                </a:solidFill>
                <a:latin typeface="+mn-lt"/>
                <a:ea typeface="+mn-ea"/>
                <a:cs typeface="+mn-cs"/>
              </a:rPr>
              <a:t> – unter </a:t>
            </a:r>
            <a:r>
              <a:rPr lang="de-DE" sz="1200" i="1" kern="1200" baseline="0" dirty="0" smtClean="0">
                <a:solidFill>
                  <a:schemeClr val="tx1"/>
                </a:solidFill>
                <a:latin typeface="+mn-lt"/>
                <a:ea typeface="+mn-ea"/>
                <a:cs typeface="+mn-cs"/>
              </a:rPr>
              <a:t>Aus der Praxis für die Beratung und Fortbildung </a:t>
            </a:r>
            <a:r>
              <a:rPr lang="de-DE" sz="1200" i="0" kern="1200" baseline="0" dirty="0" smtClean="0">
                <a:solidFill>
                  <a:schemeClr val="tx1"/>
                </a:solidFill>
                <a:latin typeface="+mn-lt"/>
                <a:ea typeface="+mn-ea"/>
                <a:cs typeface="+mn-cs"/>
              </a:rPr>
              <a:t>bei den </a:t>
            </a:r>
            <a:r>
              <a:rPr lang="de-DE" sz="1200" i="1" kern="1200" baseline="0" dirty="0" smtClean="0">
                <a:solidFill>
                  <a:schemeClr val="tx1"/>
                </a:solidFill>
                <a:latin typeface="+mn-lt"/>
                <a:ea typeface="+mn-ea"/>
                <a:cs typeface="+mn-cs"/>
              </a:rPr>
              <a:t>Unterrichtsmaterialien zu den Milestones der Lernleiter-Vorhaben</a:t>
            </a:r>
            <a:endParaRPr lang="de-DE" sz="1200" b="0" i="1" kern="1200" dirty="0" smtClean="0">
              <a:solidFill>
                <a:schemeClr val="tx1"/>
              </a:solidFill>
              <a:effectLst/>
              <a:latin typeface="+mn-lt"/>
              <a:ea typeface="+mn-ea"/>
              <a:cs typeface="+mn-cs"/>
            </a:endParaRPr>
          </a:p>
          <a:p>
            <a:endParaRPr lang="de-DE" sz="1200" kern="1200" baseline="0" dirty="0">
              <a:solidFill>
                <a:schemeClr val="tx1"/>
              </a:solidFill>
              <a:latin typeface="+mn-lt"/>
              <a:ea typeface="+mn-ea"/>
              <a:cs typeface="+mn-cs"/>
            </a:endParaRPr>
          </a:p>
          <a:p>
            <a:r>
              <a:rPr lang="de-DE" sz="1200" kern="1200" baseline="0" dirty="0" smtClean="0">
                <a:solidFill>
                  <a:schemeClr val="tx1"/>
                </a:solidFill>
                <a:latin typeface="+mn-lt"/>
                <a:ea typeface="+mn-ea"/>
                <a:cs typeface="+mn-cs"/>
              </a:rPr>
              <a:t>In </a:t>
            </a:r>
            <a:r>
              <a:rPr lang="de-DE" sz="1200" kern="1200" baseline="0" dirty="0">
                <a:solidFill>
                  <a:schemeClr val="tx1"/>
                </a:solidFill>
                <a:latin typeface="+mn-lt"/>
                <a:ea typeface="+mn-ea"/>
                <a:cs typeface="+mn-cs"/>
              </a:rPr>
              <a:t>der im Rahmen des Projekts Ganz In durchgeführten Evaluation wurden die Bausteine zur Selbsteinschätzung und individuellen Übung von 42 der 46 interviewten Schüler/innen als besondere Stärke des Lernleiteransatzes genannt</a:t>
            </a:r>
            <a:r>
              <a:rPr lang="de-DE" sz="1200" kern="1200" baseline="0" dirty="0" smtClean="0">
                <a:solidFill>
                  <a:schemeClr val="tx1"/>
                </a:solidFill>
                <a:latin typeface="+mn-lt"/>
                <a:ea typeface="+mn-ea"/>
                <a:cs typeface="+mn-cs"/>
              </a:rPr>
              <a:t>.</a:t>
            </a:r>
          </a:p>
          <a:p>
            <a:endParaRPr lang="de-DE" sz="1200" kern="1200" baseline="0" dirty="0" smtClean="0">
              <a:solidFill>
                <a:schemeClr val="tx1"/>
              </a:solidFill>
              <a:latin typeface="+mn-lt"/>
              <a:ea typeface="+mn-ea"/>
              <a:cs typeface="+mn-cs"/>
            </a:endParaRPr>
          </a:p>
          <a:p>
            <a:r>
              <a:rPr lang="de-DE" sz="1200" kern="1200" baseline="0" dirty="0" smtClean="0">
                <a:solidFill>
                  <a:schemeClr val="tx1"/>
                </a:solidFill>
                <a:latin typeface="+mn-lt"/>
                <a:ea typeface="+mn-ea"/>
                <a:cs typeface="+mn-cs"/>
              </a:rPr>
              <a:t>„</a:t>
            </a:r>
            <a:r>
              <a:rPr lang="de-DE" sz="1200" kern="1200" dirty="0" smtClean="0">
                <a:solidFill>
                  <a:schemeClr val="tx1"/>
                </a:solidFill>
                <a:effectLst/>
                <a:latin typeface="+mn-lt"/>
                <a:ea typeface="+mn-ea"/>
                <a:cs typeface="+mn-cs"/>
              </a:rPr>
              <a:t>Eine besondere Wertschätzung zeigten die Lernenden der Möglichkeit der Selbsteinschätzung gegenüber. Obwohl einige Schülerinnen und Schüler durchaus zugaben, sich bei der Auswahl der Aufgaben für die individuelle Übungsphase mit dem Sitznachbarn oder einer Freundin abgesprochen zu haben, schätzten es die Lernenden sehr, schon während des Lernprozesses selbstständig über ihren Lernfortschritt reflektieren zu können und bei Bedarf auf geeignete Unterstützungsangebote zurückgreifen zu können“</a:t>
            </a:r>
            <a:r>
              <a:rPr lang="de-DE" sz="1200" kern="1200" baseline="0" dirty="0" smtClean="0">
                <a:solidFill>
                  <a:schemeClr val="tx1"/>
                </a:solidFill>
                <a:effectLst/>
                <a:latin typeface="+mn-lt"/>
                <a:ea typeface="+mn-ea"/>
                <a:cs typeface="+mn-cs"/>
              </a:rPr>
              <a:t> (van Vorst &amp; </a:t>
            </a:r>
            <a:r>
              <a:rPr lang="de-DE" sz="1200" kern="1200" baseline="0" dirty="0" err="1" smtClean="0">
                <a:solidFill>
                  <a:schemeClr val="tx1"/>
                </a:solidFill>
                <a:effectLst/>
                <a:latin typeface="+mn-lt"/>
                <a:ea typeface="+mn-ea"/>
                <a:cs typeface="+mn-cs"/>
              </a:rPr>
              <a:t>Hauerstein</a:t>
            </a:r>
            <a:r>
              <a:rPr lang="de-DE" sz="1200" kern="1200" baseline="0" dirty="0" smtClean="0">
                <a:solidFill>
                  <a:schemeClr val="tx1"/>
                </a:solidFill>
                <a:effectLst/>
                <a:latin typeface="+mn-lt"/>
                <a:ea typeface="+mn-ea"/>
                <a:cs typeface="+mn-cs"/>
              </a:rPr>
              <a:t>, 2020, S. 13).</a:t>
            </a:r>
            <a:endParaRPr lang="de-DE" sz="1200" kern="1200" baseline="0" dirty="0">
              <a:solidFill>
                <a:schemeClr val="tx1"/>
              </a:solidFill>
              <a:latin typeface="+mn-lt"/>
              <a:ea typeface="+mn-ea"/>
              <a:cs typeface="+mn-cs"/>
            </a:endParaRPr>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26</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kern="1200" dirty="0">
                <a:solidFill>
                  <a:schemeClr val="tx1"/>
                </a:solidFill>
                <a:latin typeface="+mn-lt"/>
                <a:ea typeface="+mn-ea"/>
                <a:cs typeface="+mn-cs"/>
              </a:rPr>
              <a:t>Integraler Bestandteil der Lernleiter ist das sehr umfangreiche und </a:t>
            </a:r>
            <a:r>
              <a:rPr lang="de-DE" sz="1200" b="1" kern="1200" dirty="0">
                <a:solidFill>
                  <a:schemeClr val="tx1"/>
                </a:solidFill>
                <a:latin typeface="+mn-lt"/>
                <a:ea typeface="+mn-ea"/>
                <a:cs typeface="+mn-cs"/>
              </a:rPr>
              <a:t>handlungsorientierte Material</a:t>
            </a:r>
            <a:r>
              <a:rPr lang="de-DE" sz="1200" kern="1200" dirty="0">
                <a:solidFill>
                  <a:schemeClr val="tx1"/>
                </a:solidFill>
                <a:latin typeface="+mn-lt"/>
                <a:ea typeface="+mn-ea"/>
                <a:cs typeface="+mn-cs"/>
              </a:rPr>
              <a:t>, </a:t>
            </a:r>
            <a:r>
              <a:rPr lang="de-DE" sz="1200" kern="1200" dirty="0" smtClean="0">
                <a:solidFill>
                  <a:schemeClr val="tx1"/>
                </a:solidFill>
                <a:latin typeface="+mn-lt"/>
                <a:ea typeface="+mn-ea"/>
                <a:cs typeface="+mn-cs"/>
              </a:rPr>
              <a:t>u.a. </a:t>
            </a:r>
            <a:r>
              <a:rPr lang="de-DE" sz="1200" kern="1200" dirty="0">
                <a:solidFill>
                  <a:schemeClr val="tx1"/>
                </a:solidFill>
                <a:latin typeface="+mn-lt"/>
                <a:ea typeface="+mn-ea"/>
                <a:cs typeface="+mn-cs"/>
              </a:rPr>
              <a:t>selbstgebaute Modelle und Spiele. Die Bilder zeigen </a:t>
            </a:r>
            <a:r>
              <a:rPr lang="de-DE" dirty="0"/>
              <a:t>eine Auswahl des Materials. </a:t>
            </a:r>
            <a:r>
              <a:rPr lang="de-DE" dirty="0" smtClean="0"/>
              <a:t>Zum </a:t>
            </a:r>
            <a:r>
              <a:rPr lang="de-DE" dirty="0"/>
              <a:t>Beispiel werden d</a:t>
            </a:r>
            <a:r>
              <a:rPr lang="de-DE" baseline="0" dirty="0"/>
              <a:t>ie Spielkarten selbst gebastelt, indem die Materialien ausgedruckt, laminiert und zugeschnitten werden. </a:t>
            </a:r>
          </a:p>
          <a:p>
            <a:r>
              <a:rPr lang="de-DE" baseline="0" dirty="0"/>
              <a:t>Das Material für die an der Fortbildung Teilnehmenden enthält eine differenzierte </a:t>
            </a:r>
            <a:r>
              <a:rPr lang="de-DE" b="1" baseline="0" dirty="0"/>
              <a:t>Material-&amp; Kopierübersicht </a:t>
            </a:r>
            <a:r>
              <a:rPr lang="de-DE" baseline="0" dirty="0"/>
              <a:t>und eine </a:t>
            </a:r>
            <a:r>
              <a:rPr lang="de-DE" b="1" baseline="0" dirty="0"/>
              <a:t>Einkaufsliste</a:t>
            </a:r>
            <a:r>
              <a:rPr lang="de-DE" baseline="0" dirty="0"/>
              <a:t> für die Vorbereitung der Lernleiter. Zusätzlich hat es sich bewährt, die Materialien in kleinen </a:t>
            </a:r>
            <a:r>
              <a:rPr lang="de-DE" b="1" baseline="0" dirty="0"/>
              <a:t>Kunststoffkisten</a:t>
            </a:r>
            <a:r>
              <a:rPr lang="de-DE" baseline="0" dirty="0"/>
              <a:t> aufzubewahren, hierzu gibt es auch eine Vorlage für die benötigten Etiketten der Kisten.</a:t>
            </a:r>
          </a:p>
          <a:p>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baseline="0" dirty="0"/>
              <a:t>Wichtig: </a:t>
            </a:r>
            <a:r>
              <a:rPr lang="de-DE" baseline="0" dirty="0"/>
              <a:t>An dieser Stelle sollte das konkrete Erstellen der Materialien noch nicht thematisiert werden. Unter „Nächste Schritte“ können hier gemeinsam Strategien entwickelt werden.</a:t>
            </a:r>
            <a:endParaRPr lang="de-DE" dirty="0"/>
          </a:p>
          <a:p>
            <a:endParaRPr lang="de-DE" baseline="0" dirty="0"/>
          </a:p>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27</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28</a:t>
            </a:fld>
            <a:endParaRPr lang="de-DE" dirty="0"/>
          </a:p>
        </p:txBody>
      </p:sp>
    </p:spTree>
    <p:extLst>
      <p:ext uri="{BB962C8B-B14F-4D97-AF65-F5344CB8AC3E}">
        <p14:creationId xmlns:p14="http://schemas.microsoft.com/office/powerpoint/2010/main" val="4163785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b="1" dirty="0" smtClean="0">
                <a:effectLst/>
              </a:rPr>
              <a:t>Literatur</a:t>
            </a:r>
            <a:r>
              <a:rPr lang="de-DE" sz="1200" dirty="0" smtClean="0">
                <a:effectLst/>
              </a:rPr>
              <a:t>:</a:t>
            </a:r>
            <a:r>
              <a:rPr lang="de-DE" sz="1200" baseline="0" dirty="0" smtClean="0">
                <a:effectLst/>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baseline="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smtClean="0">
                <a:effectLst/>
              </a:rPr>
              <a:t>van Vorst, H. (2018b). Zum </a:t>
            </a:r>
            <a:r>
              <a:rPr lang="de-DE" sz="1200" dirty="0" err="1" smtClean="0">
                <a:effectLst/>
              </a:rPr>
              <a:t>Bohr’schen</a:t>
            </a:r>
            <a:r>
              <a:rPr lang="de-DE" sz="1200" dirty="0" smtClean="0">
                <a:effectLst/>
              </a:rPr>
              <a:t> Atomkonzept mit der Lernleiter. Ein Ansatz zur Unterrichtsstrukturierung und Differenzierung. </a:t>
            </a:r>
            <a:r>
              <a:rPr lang="de-DE" sz="1200" i="1" dirty="0" smtClean="0">
                <a:effectLst/>
              </a:rPr>
              <a:t>MNU, </a:t>
            </a:r>
            <a:r>
              <a:rPr lang="de-DE" sz="1200" kern="1200" dirty="0" smtClean="0">
                <a:solidFill>
                  <a:schemeClr val="tx1"/>
                </a:solidFill>
              </a:rPr>
              <a:t>5, S. 321.</a:t>
            </a:r>
            <a:endParaRPr lang="de-DE" sz="1200" dirty="0" smtClean="0"/>
          </a:p>
          <a:p>
            <a:endParaRPr lang="de-DE" sz="1200" kern="1200" baseline="0" dirty="0">
              <a:solidFill>
                <a:schemeClr val="tx1"/>
              </a:solidFill>
              <a:latin typeface="+mn-lt"/>
              <a:ea typeface="+mn-ea"/>
              <a:cs typeface="+mn-cs"/>
            </a:endParaRPr>
          </a:p>
          <a:p>
            <a:r>
              <a:rPr lang="de-DE" sz="1200" kern="1200" baseline="0" dirty="0">
                <a:solidFill>
                  <a:schemeClr val="tx1"/>
                </a:solidFill>
                <a:latin typeface="+mn-lt"/>
                <a:ea typeface="+mn-ea"/>
                <a:cs typeface="+mn-cs"/>
              </a:rPr>
              <a:t>„Das Lernleiter-Material wurde von einer Gruppe aus Lehrkräften, begleitet von Fachdidaktiker/inne/n der Universität Duisburg-Essen im Rahmen des Ganz In-Projektes entwickelt, reflektiert und überarbeitet. (…)</a:t>
            </a:r>
          </a:p>
          <a:p>
            <a:r>
              <a:rPr lang="de-DE" sz="1200" kern="1200" baseline="0" dirty="0">
                <a:solidFill>
                  <a:schemeClr val="tx1"/>
                </a:solidFill>
                <a:latin typeface="+mn-lt"/>
                <a:ea typeface="+mn-ea"/>
                <a:cs typeface="+mn-cs"/>
              </a:rPr>
              <a:t>Um den Erfolg des Konzepts im Schulalltag nachverfolgen zu können, wurde der Implementationsprozess durch </a:t>
            </a:r>
            <a:r>
              <a:rPr lang="de-DE" sz="1200" b="1" kern="1200" baseline="0" dirty="0">
                <a:solidFill>
                  <a:schemeClr val="tx1"/>
                </a:solidFill>
                <a:latin typeface="+mn-lt"/>
                <a:ea typeface="+mn-ea"/>
                <a:cs typeface="+mn-cs"/>
              </a:rPr>
              <a:t>Schülerfragebögen zum Interesse und zur Lernleistung </a:t>
            </a:r>
            <a:r>
              <a:rPr lang="de-DE" sz="1200" kern="1200" baseline="0" dirty="0">
                <a:solidFill>
                  <a:schemeClr val="tx1"/>
                </a:solidFill>
                <a:latin typeface="+mn-lt"/>
                <a:ea typeface="+mn-ea"/>
                <a:cs typeface="+mn-cs"/>
              </a:rPr>
              <a:t>begleitet. Ergänzt wurde die durchgeführte Evaluation durch Interviews mit jeweils drei Schüler/inne/n aus jeder beteiligten Lernleiterklasse.</a:t>
            </a:r>
          </a:p>
          <a:p>
            <a:r>
              <a:rPr lang="de-DE" sz="1200" kern="1200" baseline="0" dirty="0">
                <a:solidFill>
                  <a:schemeClr val="tx1"/>
                </a:solidFill>
                <a:latin typeface="+mn-lt"/>
                <a:ea typeface="+mn-ea"/>
                <a:cs typeface="+mn-cs"/>
              </a:rPr>
              <a:t>Um außerdem einen Vergleich zwischen regulärem Chemieunterricht und dem Lernleiter-Konzept herstellen zu können, haben sich darüber hinaus fünf weitere Projektschulen dazu bereit erklärt, an der Schülerbefragung als Kontrollschulen teilzunehmen. So konnten die Daten zum Fachwissen und zum Schülerinteresse am Fach Chemie und seinen Inhalten sowie der Motivation von insgesamt 543 Schüler/innen ausgewertet werden. Um die Vergleichbarkeit der Testergebnisse im Fachwissenstest zwischen Interventions- und Kontrollgruppe zu gewährleisten, wurden die Lehrkräfte der Kontrollklassen</a:t>
            </a:r>
          </a:p>
          <a:p>
            <a:r>
              <a:rPr lang="de-DE" sz="1200" kern="1200" baseline="0" dirty="0">
                <a:solidFill>
                  <a:schemeClr val="tx1"/>
                </a:solidFill>
                <a:latin typeface="+mn-lt"/>
                <a:ea typeface="+mn-ea"/>
                <a:cs typeface="+mn-cs"/>
              </a:rPr>
              <a:t>gebeten, eine Rückmeldung zur Passung der Testaufgaben des Posttests zu ihren behandelten Unterrichtsinhalten zu geben. Dabei konnte bestätigt werden, dass die Fachinhalte des Tests auch im Unterricht der Kontrollgruppe behandelt wurden.</a:t>
            </a:r>
          </a:p>
          <a:p>
            <a:r>
              <a:rPr lang="de-DE" sz="1200" kern="1200" baseline="0" dirty="0">
                <a:solidFill>
                  <a:schemeClr val="tx1"/>
                </a:solidFill>
                <a:latin typeface="+mn-lt"/>
                <a:ea typeface="+mn-ea"/>
                <a:cs typeface="+mn-cs"/>
              </a:rPr>
              <a:t>Die Auswertung der Fragebogenerhebung zeigt positive Ergebnisse für den Lernleiter-Einsatz an den Schulen: Während es keine signifikanten Unterschiede zwischen den Lernenden der Kontroll- und Lernleiterklassen vor Beginn der Unterrichtsreihe zum </a:t>
            </a:r>
            <a:r>
              <a:rPr lang="de-DE" sz="1200" i="0" kern="1200" baseline="0" dirty="0">
                <a:solidFill>
                  <a:schemeClr val="tx1"/>
                </a:solidFill>
                <a:latin typeface="+mn-lt"/>
                <a:ea typeface="+mn-ea"/>
                <a:cs typeface="+mn-cs"/>
              </a:rPr>
              <a:t>Atombau gab (…), </a:t>
            </a:r>
            <a:r>
              <a:rPr lang="de-DE" sz="1200" b="1" i="0" kern="1200" baseline="0" dirty="0">
                <a:solidFill>
                  <a:schemeClr val="tx1"/>
                </a:solidFill>
                <a:latin typeface="+mn-lt"/>
                <a:ea typeface="+mn-ea"/>
                <a:cs typeface="+mn-cs"/>
              </a:rPr>
              <a:t>lernen die Schüler/innen im Unterricht </a:t>
            </a:r>
            <a:r>
              <a:rPr lang="de-DE" sz="1200" b="1" kern="1200" baseline="0" dirty="0">
                <a:solidFill>
                  <a:schemeClr val="tx1"/>
                </a:solidFill>
                <a:latin typeface="+mn-lt"/>
                <a:ea typeface="+mn-ea"/>
                <a:cs typeface="+mn-cs"/>
              </a:rPr>
              <a:t>mit der Lernleiter im Vergleich zur Kontrollgruppe signifikant mehr</a:t>
            </a:r>
            <a:r>
              <a:rPr lang="de-DE" sz="1200" kern="1200" baseline="0" dirty="0">
                <a:solidFill>
                  <a:schemeClr val="tx1"/>
                </a:solidFill>
                <a:latin typeface="+mn-lt"/>
                <a:ea typeface="+mn-ea"/>
                <a:cs typeface="+mn-cs"/>
              </a:rPr>
              <a:t> dazu (…).</a:t>
            </a:r>
          </a:p>
          <a:p>
            <a:r>
              <a:rPr lang="de-DE" sz="1200" i="0" kern="1200" baseline="0" dirty="0">
                <a:solidFill>
                  <a:schemeClr val="tx1"/>
                </a:solidFill>
                <a:latin typeface="+mn-lt"/>
                <a:ea typeface="+mn-ea"/>
                <a:cs typeface="+mn-cs"/>
              </a:rPr>
              <a:t>Dieser positive Effekt der Lernleiter auf das erworbene Fachwissen </a:t>
            </a:r>
            <a:r>
              <a:rPr lang="de-DE" sz="1200" kern="1200" baseline="0" dirty="0">
                <a:solidFill>
                  <a:schemeClr val="tx1"/>
                </a:solidFill>
                <a:latin typeface="+mn-lt"/>
                <a:ea typeface="+mn-ea"/>
                <a:cs typeface="+mn-cs"/>
              </a:rPr>
              <a:t>der Schüler/innen zeigt sich auch für das </a:t>
            </a:r>
            <a:r>
              <a:rPr lang="de-DE" sz="1200" b="1" kern="1200" baseline="0" dirty="0">
                <a:solidFill>
                  <a:schemeClr val="tx1"/>
                </a:solidFill>
                <a:latin typeface="+mn-lt"/>
                <a:ea typeface="+mn-ea"/>
                <a:cs typeface="+mn-cs"/>
              </a:rPr>
              <a:t>Schülerinteresse und die Motivation bezogen auf das Fach Chemie</a:t>
            </a:r>
            <a:r>
              <a:rPr lang="de-DE" sz="1200" kern="1200" baseline="0" dirty="0">
                <a:solidFill>
                  <a:schemeClr val="tx1"/>
                </a:solidFill>
                <a:latin typeface="+mn-lt"/>
                <a:ea typeface="+mn-ea"/>
                <a:cs typeface="+mn-cs"/>
              </a:rPr>
              <a:t>. Es gelingt dem Lernleiter-Konzept, das chemiebezogene Interesse der Lernenden über die Unterrichtsreihe Atombau </a:t>
            </a:r>
            <a:r>
              <a:rPr lang="de-DE" sz="1200" i="0" kern="1200" baseline="0" dirty="0">
                <a:solidFill>
                  <a:schemeClr val="tx1"/>
                </a:solidFill>
                <a:latin typeface="+mn-lt"/>
                <a:ea typeface="+mn-ea"/>
                <a:cs typeface="+mn-cs"/>
              </a:rPr>
              <a:t>stabil zu halten (…), während das Interesse der Schüler/innen der Kontrollgruppe signifikant abnimmt (…). Außerdem belegen die Ergebnisse der Schülerinterviews mit den Schüler/innen der Lernleiterklassen ihre </a:t>
            </a:r>
            <a:r>
              <a:rPr lang="de-DE" sz="1200" b="1" i="0" kern="1200" baseline="0" dirty="0">
                <a:solidFill>
                  <a:schemeClr val="tx1"/>
                </a:solidFill>
                <a:latin typeface="+mn-lt"/>
                <a:ea typeface="+mn-ea"/>
                <a:cs typeface="+mn-cs"/>
              </a:rPr>
              <a:t>positive Einstellung</a:t>
            </a:r>
            <a:r>
              <a:rPr lang="de-DE" sz="1200" i="0" kern="1200" baseline="0" dirty="0">
                <a:solidFill>
                  <a:schemeClr val="tx1"/>
                </a:solidFill>
                <a:latin typeface="+mn-lt"/>
                <a:ea typeface="+mn-ea"/>
                <a:cs typeface="+mn-cs"/>
              </a:rPr>
              <a:t> zum </a:t>
            </a:r>
            <a:r>
              <a:rPr lang="de-DE" sz="1200" b="1" i="0" kern="1200" baseline="0" dirty="0">
                <a:solidFill>
                  <a:schemeClr val="tx1"/>
                </a:solidFill>
                <a:latin typeface="+mn-lt"/>
                <a:ea typeface="+mn-ea"/>
                <a:cs typeface="+mn-cs"/>
              </a:rPr>
              <a:t>Lernleiter-Konzept.</a:t>
            </a:r>
          </a:p>
          <a:p>
            <a:r>
              <a:rPr lang="de-DE" sz="1200" kern="1200" baseline="0" dirty="0">
                <a:solidFill>
                  <a:schemeClr val="tx1"/>
                </a:solidFill>
                <a:latin typeface="+mn-lt"/>
                <a:ea typeface="+mn-ea"/>
                <a:cs typeface="+mn-cs"/>
              </a:rPr>
              <a:t>Dabei bewerten 31 der 46 interviewten Lernenden das Konzept als sehr gelungen, während nur zwei der Lernenden ihren vorherigen Unterricht bevorzugen. Als Gründe für dieses positive Urteil nennen die Schüler/innen vor allem die </a:t>
            </a:r>
            <a:r>
              <a:rPr lang="de-DE" sz="1200" b="1" kern="1200" baseline="0" dirty="0">
                <a:solidFill>
                  <a:schemeClr val="tx1"/>
                </a:solidFill>
                <a:latin typeface="+mn-lt"/>
                <a:ea typeface="+mn-ea"/>
                <a:cs typeface="+mn-cs"/>
              </a:rPr>
              <a:t>Strukturiertheit und Transparenz </a:t>
            </a:r>
            <a:r>
              <a:rPr lang="de-DE" sz="1200" kern="1200" baseline="0" dirty="0">
                <a:solidFill>
                  <a:schemeClr val="tx1"/>
                </a:solidFill>
                <a:latin typeface="+mn-lt"/>
                <a:ea typeface="+mn-ea"/>
                <a:cs typeface="+mn-cs"/>
              </a:rPr>
              <a:t>des Unterrichts sowie die bessere Verständlichkeit der Inhalte. Eine besondere </a:t>
            </a:r>
            <a:r>
              <a:rPr lang="de-DE" sz="1200" b="1" kern="1200" baseline="0" dirty="0">
                <a:solidFill>
                  <a:schemeClr val="tx1"/>
                </a:solidFill>
                <a:latin typeface="+mn-lt"/>
                <a:ea typeface="+mn-ea"/>
                <a:cs typeface="+mn-cs"/>
              </a:rPr>
              <a:t>Wertschätzung</a:t>
            </a:r>
            <a:r>
              <a:rPr lang="de-DE" sz="1200" kern="1200" baseline="0" dirty="0">
                <a:solidFill>
                  <a:schemeClr val="tx1"/>
                </a:solidFill>
                <a:latin typeface="+mn-lt"/>
                <a:ea typeface="+mn-ea"/>
                <a:cs typeface="+mn-cs"/>
              </a:rPr>
              <a:t> erfahren dabei </a:t>
            </a:r>
            <a:r>
              <a:rPr lang="de-DE" sz="1200" b="1" kern="1200" baseline="0" dirty="0">
                <a:solidFill>
                  <a:schemeClr val="tx1"/>
                </a:solidFill>
                <a:latin typeface="+mn-lt"/>
                <a:ea typeface="+mn-ea"/>
                <a:cs typeface="+mn-cs"/>
              </a:rPr>
              <a:t>die Bausteine zur Selbsteinschätzung und individuellen Übung</a:t>
            </a:r>
            <a:r>
              <a:rPr lang="de-DE" sz="1200" kern="1200" baseline="0" dirty="0">
                <a:solidFill>
                  <a:schemeClr val="tx1"/>
                </a:solidFill>
                <a:latin typeface="+mn-lt"/>
                <a:ea typeface="+mn-ea"/>
                <a:cs typeface="+mn-cs"/>
              </a:rPr>
              <a:t>, die von 42 der 46 interviewten Schüler/innen als besondere Stärke des Lernleiteransatzes genannt werden. (…)</a:t>
            </a:r>
          </a:p>
          <a:p>
            <a:r>
              <a:rPr lang="de-DE" sz="1200" kern="1200" baseline="0" dirty="0">
                <a:solidFill>
                  <a:schemeClr val="tx1"/>
                </a:solidFill>
                <a:latin typeface="+mn-lt"/>
                <a:ea typeface="+mn-ea"/>
                <a:cs typeface="+mn-cs"/>
              </a:rPr>
              <a:t>Diese Lernenden sehen gerade hier einen geeigneten </a:t>
            </a:r>
            <a:r>
              <a:rPr lang="de-DE" sz="1200" b="1" kern="1200" baseline="0" dirty="0">
                <a:solidFill>
                  <a:schemeClr val="tx1"/>
                </a:solidFill>
                <a:latin typeface="+mn-lt"/>
                <a:ea typeface="+mn-ea"/>
                <a:cs typeface="+mn-cs"/>
              </a:rPr>
              <a:t>Weg, eigene Stärken und Schwächen</a:t>
            </a:r>
            <a:r>
              <a:rPr lang="de-DE" sz="1200" kern="1200" baseline="0" dirty="0">
                <a:solidFill>
                  <a:schemeClr val="tx1"/>
                </a:solidFill>
                <a:latin typeface="+mn-lt"/>
                <a:ea typeface="+mn-ea"/>
                <a:cs typeface="+mn-cs"/>
              </a:rPr>
              <a:t> zu erkennen und mögliche </a:t>
            </a:r>
            <a:r>
              <a:rPr lang="de-DE" sz="1200" b="1" kern="1200" baseline="0" dirty="0">
                <a:solidFill>
                  <a:schemeClr val="tx1"/>
                </a:solidFill>
                <a:latin typeface="+mn-lt"/>
                <a:ea typeface="+mn-ea"/>
                <a:cs typeface="+mn-cs"/>
              </a:rPr>
              <a:t>Lücken durch die anschließenden Übungsaufgaben zu schließen</a:t>
            </a:r>
            <a:r>
              <a:rPr lang="de-DE" sz="1200" kern="1200" baseline="0" dirty="0">
                <a:solidFill>
                  <a:schemeClr val="tx1"/>
                </a:solidFill>
                <a:latin typeface="+mn-lt"/>
                <a:ea typeface="+mn-ea"/>
                <a:cs typeface="+mn-cs"/>
              </a:rPr>
              <a:t>. Gerade </a:t>
            </a:r>
            <a:r>
              <a:rPr lang="de-DE" sz="1200" b="1" kern="1200" baseline="0" dirty="0">
                <a:solidFill>
                  <a:schemeClr val="tx1"/>
                </a:solidFill>
                <a:latin typeface="+mn-lt"/>
                <a:ea typeface="+mn-ea"/>
                <a:cs typeface="+mn-cs"/>
              </a:rPr>
              <a:t>schwächere Schüler/innen </a:t>
            </a:r>
            <a:r>
              <a:rPr lang="de-DE" sz="1200" kern="1200" baseline="0" dirty="0">
                <a:solidFill>
                  <a:schemeClr val="tx1"/>
                </a:solidFill>
                <a:latin typeface="+mn-lt"/>
                <a:ea typeface="+mn-ea"/>
                <a:cs typeface="+mn-cs"/>
              </a:rPr>
              <a:t>schätzen zudem die </a:t>
            </a:r>
            <a:r>
              <a:rPr lang="de-DE" sz="1200" b="1" kern="1200" baseline="0" dirty="0">
                <a:solidFill>
                  <a:schemeClr val="tx1"/>
                </a:solidFill>
                <a:latin typeface="+mn-lt"/>
                <a:ea typeface="+mn-ea"/>
                <a:cs typeface="+mn-cs"/>
              </a:rPr>
              <a:t>Strukturiertheit und Transparenz</a:t>
            </a:r>
            <a:r>
              <a:rPr lang="de-DE" sz="1200" kern="1200" baseline="0" dirty="0">
                <a:solidFill>
                  <a:schemeClr val="tx1"/>
                </a:solidFill>
                <a:latin typeface="+mn-lt"/>
                <a:ea typeface="+mn-ea"/>
                <a:cs typeface="+mn-cs"/>
              </a:rPr>
              <a:t> der Methode, die sie als Erleichterung für ihren Lernprozess wahrnehmen.“ (ebd</a:t>
            </a:r>
            <a:r>
              <a:rPr lang="de-DE" sz="1200" kern="1200" baseline="0" dirty="0" smtClean="0">
                <a:solidFill>
                  <a:schemeClr val="tx1"/>
                </a:solidFill>
                <a:latin typeface="+mn-lt"/>
                <a:ea typeface="+mn-ea"/>
                <a:cs typeface="+mn-cs"/>
              </a:rPr>
              <a:t>. 321)</a:t>
            </a:r>
            <a:endParaRPr lang="de-DE"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a:solidFill>
                <a:schemeClr val="tx1"/>
              </a:solidFill>
              <a:latin typeface="+mn-lt"/>
              <a:ea typeface="+mn-ea"/>
              <a:cs typeface="+mn-cs"/>
            </a:endParaRPr>
          </a:p>
          <a:p>
            <a:r>
              <a:rPr lang="de-DE" sz="1200" b="1" dirty="0" smtClean="0">
                <a:latin typeface="Calibri" pitchFamily="34" charset="0"/>
              </a:rPr>
              <a:t>weitere Quelle:</a:t>
            </a:r>
            <a:r>
              <a:rPr lang="de-DE" sz="1200" b="1" baseline="0" dirty="0" smtClean="0">
                <a:latin typeface="Calibri" pitchFamily="34" charset="0"/>
              </a:rPr>
              <a:t> </a:t>
            </a:r>
            <a:r>
              <a:rPr lang="de-DE" sz="1200" kern="1200" baseline="0" dirty="0" smtClean="0">
                <a:solidFill>
                  <a:schemeClr val="tx1"/>
                </a:solidFill>
                <a:latin typeface="+mn-lt"/>
                <a:ea typeface="+mn-ea"/>
                <a:cs typeface="+mn-cs"/>
              </a:rPr>
              <a:t>van </a:t>
            </a:r>
            <a:r>
              <a:rPr lang="de-DE" sz="1200" kern="1200" baseline="0" dirty="0" err="1" smtClean="0">
                <a:solidFill>
                  <a:schemeClr val="tx1"/>
                </a:solidFill>
                <a:latin typeface="+mn-lt"/>
                <a:ea typeface="+mn-ea"/>
                <a:cs typeface="+mn-cs"/>
              </a:rPr>
              <a:t>Vorst</a:t>
            </a:r>
            <a:r>
              <a:rPr lang="de-DE" sz="1200" kern="1200" baseline="0" dirty="0" smtClean="0">
                <a:solidFill>
                  <a:schemeClr val="tx1"/>
                </a:solidFill>
                <a:latin typeface="+mn-lt"/>
                <a:ea typeface="+mn-ea"/>
                <a:cs typeface="+mn-cs"/>
              </a:rPr>
              <a:t>, 2018c.</a:t>
            </a:r>
          </a:p>
        </p:txBody>
      </p:sp>
      <p:sp>
        <p:nvSpPr>
          <p:cNvPr id="4" name="Foliennummernplatzhalter 3"/>
          <p:cNvSpPr>
            <a:spLocks noGrp="1"/>
          </p:cNvSpPr>
          <p:nvPr>
            <p:ph type="sldNum" sz="quarter" idx="10"/>
          </p:nvPr>
        </p:nvSpPr>
        <p:spPr/>
        <p:txBody>
          <a:bodyPr/>
          <a:lstStyle/>
          <a:p>
            <a:fld id="{CEB8CB1F-137B-460C-8DCA-BFC5CA627DF6}" type="slidenum">
              <a:rPr lang="de-DE" smtClean="0"/>
              <a:pPr/>
              <a:t>29</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b="1" kern="1200" baseline="0" dirty="0">
                <a:solidFill>
                  <a:schemeClr val="tx1"/>
                </a:solidFill>
                <a:latin typeface="+mn-lt"/>
                <a:ea typeface="+mn-ea"/>
                <a:cs typeface="+mn-cs"/>
              </a:rPr>
              <a:t>Lernzuwachs und Fachwissen: </a:t>
            </a:r>
          </a:p>
          <a:p>
            <a:endParaRPr lang="de-DE" sz="1200" kern="1200" baseline="0" dirty="0">
              <a:solidFill>
                <a:schemeClr val="tx1"/>
              </a:solidFill>
              <a:latin typeface="+mn-lt"/>
              <a:ea typeface="+mn-ea"/>
              <a:cs typeface="+mn-cs"/>
            </a:endParaRPr>
          </a:p>
          <a:p>
            <a:pPr marL="0" indent="0">
              <a:buFont typeface="Arial" panose="020B0604020202020204" pitchFamily="34" charset="0"/>
              <a:buNone/>
            </a:pPr>
            <a:r>
              <a:rPr lang="de-DE" sz="1200" kern="1200" baseline="0" dirty="0" smtClean="0">
                <a:solidFill>
                  <a:schemeClr val="tx1"/>
                </a:solidFill>
                <a:latin typeface="+mn-lt"/>
                <a:ea typeface="+mn-ea"/>
                <a:cs typeface="+mn-cs"/>
              </a:rPr>
              <a:t>„Lernende </a:t>
            </a:r>
            <a:r>
              <a:rPr lang="de-DE" sz="1200" kern="1200" baseline="0" dirty="0">
                <a:solidFill>
                  <a:schemeClr val="tx1"/>
                </a:solidFill>
                <a:latin typeface="+mn-lt"/>
                <a:ea typeface="+mn-ea"/>
                <a:cs typeface="+mn-cs"/>
              </a:rPr>
              <a:t>der Lernleiter-Klassen erzielen signifikant bessere Ergebnisse im Post-Test als Lernende der Kontrollgruppe. </a:t>
            </a:r>
          </a:p>
          <a:p>
            <a:pPr marL="0" indent="0">
              <a:buFont typeface="Arial" panose="020B0604020202020204" pitchFamily="34" charset="0"/>
              <a:buNone/>
            </a:pPr>
            <a:r>
              <a:rPr lang="de-DE" sz="1200" kern="1200" baseline="0" dirty="0">
                <a:solidFill>
                  <a:schemeClr val="tx1"/>
                </a:solidFill>
                <a:latin typeface="+mn-lt"/>
                <a:ea typeface="+mn-ea"/>
                <a:cs typeface="+mn-cs"/>
              </a:rPr>
              <a:t>Es gelingt den leistungsschwachen Lernenden der Lernleiter-Klassen, das Leistungsniveau der leistungsstarken Lernenden der Kontrollgruppe zu erreichen</a:t>
            </a:r>
            <a:r>
              <a:rPr lang="de-DE" sz="1200" kern="1200" baseline="0" dirty="0" smtClean="0">
                <a:solidFill>
                  <a:schemeClr val="tx1"/>
                </a:solidFill>
                <a:latin typeface="+mn-lt"/>
                <a:ea typeface="+mn-ea"/>
                <a:cs typeface="+mn-cs"/>
              </a:rPr>
              <a:t>.“ (van </a:t>
            </a:r>
            <a:r>
              <a:rPr lang="de-DE" sz="1200" kern="1200" baseline="0" dirty="0" err="1" smtClean="0">
                <a:solidFill>
                  <a:schemeClr val="tx1"/>
                </a:solidFill>
                <a:latin typeface="+mn-lt"/>
                <a:ea typeface="+mn-ea"/>
                <a:cs typeface="+mn-cs"/>
              </a:rPr>
              <a:t>Vorst</a:t>
            </a:r>
            <a:r>
              <a:rPr lang="de-DE" sz="1200" kern="1200" baseline="0" dirty="0" smtClean="0">
                <a:solidFill>
                  <a:schemeClr val="tx1"/>
                </a:solidFill>
                <a:latin typeface="+mn-lt"/>
                <a:ea typeface="+mn-ea"/>
                <a:cs typeface="+mn-cs"/>
              </a:rPr>
              <a:t>, 2018c)</a:t>
            </a:r>
            <a:endParaRPr lang="de-DE" sz="1200" kern="1200" baseline="0" dirty="0">
              <a:solidFill>
                <a:schemeClr val="tx1"/>
              </a:solidFill>
              <a:latin typeface="+mn-lt"/>
              <a:ea typeface="+mn-ea"/>
              <a:cs typeface="+mn-cs"/>
            </a:endParaRPr>
          </a:p>
          <a:p>
            <a:endParaRPr lang="de-DE" sz="1200" kern="1200" baseline="0" dirty="0">
              <a:solidFill>
                <a:schemeClr val="tx1"/>
              </a:solidFill>
              <a:latin typeface="+mn-lt"/>
              <a:ea typeface="+mn-ea"/>
              <a:cs typeface="+mn-cs"/>
            </a:endParaRPr>
          </a:p>
          <a:p>
            <a:endParaRPr lang="de-DE" sz="1200" kern="1200" baseline="0" dirty="0">
              <a:solidFill>
                <a:schemeClr val="tx1"/>
              </a:solidFill>
              <a:latin typeface="+mn-lt"/>
              <a:ea typeface="+mn-ea"/>
              <a:cs typeface="+mn-cs"/>
            </a:endParaRPr>
          </a:p>
          <a:p>
            <a:endParaRPr lang="de-DE" sz="1200" kern="1200" baseline="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30</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b="1" kern="1200" baseline="0" dirty="0" smtClean="0">
                <a:solidFill>
                  <a:schemeClr val="tx1"/>
                </a:solidFill>
                <a:latin typeface="+mn-lt"/>
                <a:ea typeface="+mn-ea"/>
                <a:cs typeface="+mn-cs"/>
              </a:rPr>
              <a:t>Sach-/Fachinteresse: </a:t>
            </a:r>
          </a:p>
          <a:p>
            <a:r>
              <a:rPr lang="de-DE" sz="1200" kern="1200" baseline="0" dirty="0" smtClean="0">
                <a:solidFill>
                  <a:schemeClr val="tx1"/>
                </a:solidFill>
                <a:latin typeface="+mn-lt"/>
                <a:ea typeface="+mn-ea"/>
                <a:cs typeface="+mn-cs"/>
              </a:rPr>
              <a:t>„Während das Interesse der Lernenden der Kontrollgruppe im Verlauf der Unterrichtsreihe zum Atombau sinkt, bleibt das Interesse der Schülerinnen und Schüler der Lernleiter-Klassen konstant. </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baseline="0" dirty="0" smtClean="0">
                <a:solidFill>
                  <a:schemeClr val="tx1"/>
                </a:solidFill>
                <a:latin typeface="+mn-lt"/>
                <a:ea typeface="+mn-ea"/>
                <a:cs typeface="+mn-cs"/>
              </a:rPr>
              <a:t>Dieser Effekt ist vor allem auf die leistungsschwachen Lernenden und Lernende mit mittlerem Leistungsniveau zurückzuführen.“ (van </a:t>
            </a:r>
            <a:r>
              <a:rPr lang="de-DE" sz="1200" kern="1200" baseline="0" dirty="0" err="1" smtClean="0">
                <a:solidFill>
                  <a:schemeClr val="tx1"/>
                </a:solidFill>
                <a:latin typeface="+mn-lt"/>
                <a:ea typeface="+mn-ea"/>
                <a:cs typeface="+mn-cs"/>
              </a:rPr>
              <a:t>Vorst</a:t>
            </a:r>
            <a:r>
              <a:rPr lang="de-DE" sz="1200" kern="1200" baseline="0" dirty="0" smtClean="0">
                <a:solidFill>
                  <a:schemeClr val="tx1"/>
                </a:solidFill>
                <a:latin typeface="+mn-lt"/>
                <a:ea typeface="+mn-ea"/>
                <a:cs typeface="+mn-cs"/>
              </a:rPr>
              <a:t>, 2018c)</a:t>
            </a:r>
          </a:p>
          <a:p>
            <a:endParaRPr lang="de-DE" sz="1200" kern="1200" baseline="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31</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b="1" kern="1200" baseline="0" dirty="0" smtClean="0">
                <a:solidFill>
                  <a:schemeClr val="tx1"/>
                </a:solidFill>
                <a:latin typeface="+mn-lt"/>
                <a:ea typeface="+mn-ea"/>
                <a:cs typeface="+mn-cs"/>
              </a:rPr>
              <a:t>Chemiebezogenes Selbstkonzept:</a:t>
            </a:r>
          </a:p>
          <a:p>
            <a:endParaRPr lang="de-DE"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smtClean="0">
                <a:solidFill>
                  <a:schemeClr val="tx1"/>
                </a:solidFill>
                <a:latin typeface="+mn-lt"/>
                <a:ea typeface="+mn-ea"/>
                <a:cs typeface="+mn-cs"/>
              </a:rPr>
              <a:t>„Der Unterricht mit der Lernleiter führt zu einer signifikanten Steigerung des chemiebezogenen Selbstkonzepts der Schülerinnen und Schüler. In der Kontrollgruppe bleibt das Selbstkonzept unverändert.“ </a:t>
            </a:r>
            <a:r>
              <a:rPr lang="de-DE" sz="1200" kern="1200" baseline="0" dirty="0" smtClean="0">
                <a:solidFill>
                  <a:schemeClr val="tx1"/>
                </a:solidFill>
                <a:latin typeface="+mn-lt"/>
                <a:ea typeface="+mn-ea"/>
                <a:cs typeface="+mn-cs"/>
              </a:rPr>
              <a:t>(van </a:t>
            </a:r>
            <a:r>
              <a:rPr lang="de-DE" sz="1200" kern="1200" baseline="0" dirty="0" err="1" smtClean="0">
                <a:solidFill>
                  <a:schemeClr val="tx1"/>
                </a:solidFill>
                <a:latin typeface="+mn-lt"/>
                <a:ea typeface="+mn-ea"/>
                <a:cs typeface="+mn-cs"/>
              </a:rPr>
              <a:t>Vorst</a:t>
            </a:r>
            <a:r>
              <a:rPr lang="de-DE" sz="1200" kern="1200" baseline="0" dirty="0" smtClean="0">
                <a:solidFill>
                  <a:schemeClr val="tx1"/>
                </a:solidFill>
                <a:latin typeface="+mn-lt"/>
                <a:ea typeface="+mn-ea"/>
                <a:cs typeface="+mn-cs"/>
              </a:rPr>
              <a:t>, 2018c)</a:t>
            </a:r>
          </a:p>
          <a:p>
            <a:endParaRPr lang="de-DE" sz="1200" b="0" i="0" u="none" strike="noStrike" kern="1200" baseline="0" dirty="0" smtClean="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32</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b="1" kern="1200" baseline="0" dirty="0" smtClean="0">
                <a:solidFill>
                  <a:schemeClr val="tx1"/>
                </a:solidFill>
                <a:latin typeface="+mn-lt"/>
                <a:ea typeface="+mn-ea"/>
                <a:cs typeface="+mn-cs"/>
              </a:rPr>
              <a:t>Modellkompetenz:</a:t>
            </a:r>
          </a:p>
          <a:p>
            <a:endParaRPr lang="de-DE"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b="0" i="0" u="none" strike="noStrike" kern="1200" baseline="0" dirty="0" smtClean="0">
                <a:solidFill>
                  <a:schemeClr val="tx1"/>
                </a:solidFill>
                <a:latin typeface="+mn-lt"/>
                <a:ea typeface="+mn-ea"/>
                <a:cs typeface="+mn-cs"/>
              </a:rPr>
              <a:t>„Die Modellkompetenz der Lernenden der Lernleiter-Klassen nimmt signifikant zu, während die Modellkompetenz in der Kontrollgruppe unverändert bleibt.“</a:t>
            </a:r>
            <a:r>
              <a:rPr lang="de-DE" sz="1200" kern="1200" baseline="0" dirty="0" smtClean="0">
                <a:solidFill>
                  <a:schemeClr val="tx1"/>
                </a:solidFill>
                <a:latin typeface="+mn-lt"/>
                <a:ea typeface="+mn-ea"/>
                <a:cs typeface="+mn-cs"/>
              </a:rPr>
              <a:t>(van </a:t>
            </a:r>
            <a:r>
              <a:rPr lang="de-DE" sz="1200" kern="1200" baseline="0" dirty="0" err="1" smtClean="0">
                <a:solidFill>
                  <a:schemeClr val="tx1"/>
                </a:solidFill>
                <a:latin typeface="+mn-lt"/>
                <a:ea typeface="+mn-ea"/>
                <a:cs typeface="+mn-cs"/>
              </a:rPr>
              <a:t>Vorst</a:t>
            </a:r>
            <a:r>
              <a:rPr lang="de-DE" sz="1200" kern="1200" baseline="0" dirty="0" smtClean="0">
                <a:solidFill>
                  <a:schemeClr val="tx1"/>
                </a:solidFill>
                <a:latin typeface="+mn-lt"/>
                <a:ea typeface="+mn-ea"/>
                <a:cs typeface="+mn-cs"/>
              </a:rPr>
              <a:t>, 2018c)</a:t>
            </a:r>
          </a:p>
          <a:p>
            <a:endParaRPr lang="de-DE" sz="1200" b="0" i="0" u="none" strike="noStrike" kern="1200" baseline="0" dirty="0" smtClean="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33</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kern="1200" dirty="0" smtClean="0">
                <a:solidFill>
                  <a:schemeClr val="tx1"/>
                </a:solidFill>
                <a:effectLst/>
                <a:latin typeface="+mn-lt"/>
                <a:ea typeface="+mn-ea"/>
                <a:cs typeface="+mn-cs"/>
              </a:rPr>
              <a:t>„Insgesamt erlauben die Ergebnisse der Fragebogenstudie eine positive Bilanz des Lern-leiter-Einsatzes. Betrachtet man zunächst den Lernerfolg der Schülerinnen und Schüler, wird deutlich, dass die Lernenden der Lernleiter-Klassen einen höheren Lernzuwachs zeigen als Lernende, die einen regulären Chemieunterricht erfahren haben. Dieses Ergebnis kann für alle Leistungsgruppen gleichermaßen festgestellt werden. Bei einer genaueren Betrachtung der Schülerleistungen im Fachwissenstest wird darüber hinaus deutlich, dass es den leistungsschwachen Schülerinnen und Schülern der Lernleiter-Klassen gelingt, dasselbe Leistungsniveau zu erreichen wie es die leistungsstarken Schülerinnen und Schüler in den Kontrollklassen mit regulärem Chemieunterricht zeigen. Diese verbesserte Leistung im Fachwissen spiegelt sich auch in der Einschätzung der eigenen Fähigkeiten im Fach Chemie (chemiebezogenes Selbstkonzept) wider: Während die Schülerinnen und Schüler der Kontrollklassen keine Veränderung im chemiebezogenen Selbstkonzept zeigen, trauen sich Lernende der Lernleiter-Klassen im Fach Chemie nach der Unterrichtseinheit mit der Lernleiter mehr zu und schätzen ihre eigenen Fähigkeiten im Fach Chemie insgesamt höher ein. Auch in Bezug auf das Interesse am Fach Chemie und seinen Inhalten kann ein positives Ergebnis durch den Lernleiter-Einsatz erzielt werden: Während sich das Interesse der Schülerinnen und Schüler der Kontrollklassen im Verlauf der Unterrichtsreihe zum Atombau rückläufig entwickelt, bleibt das Interesse der Lernenden der Lernleiter-Klassen stabil. Betrachtet man die Ergebnisse differenziert nach unterschiedlichen Leistungsgruppen, wird deutlich, dass vor allem leistungsschwache Schülerinnen und Schüler von der Lernleiter-Methode profitieren. Diese Schülergruppe zeigt sogar einen Zuwachs im Interesse am Fach Chemie und seinen Inhalten“</a:t>
            </a:r>
            <a:r>
              <a:rPr lang="de-DE" sz="1200" kern="1200" baseline="0" dirty="0" smtClean="0">
                <a:solidFill>
                  <a:schemeClr val="tx1"/>
                </a:solidFill>
                <a:effectLst/>
                <a:latin typeface="+mn-lt"/>
                <a:ea typeface="+mn-ea"/>
                <a:cs typeface="+mn-cs"/>
              </a:rPr>
              <a:t> (van Vorst &amp; </a:t>
            </a:r>
            <a:r>
              <a:rPr lang="de-DE" sz="1200" kern="1200" baseline="0" dirty="0" err="1" smtClean="0">
                <a:solidFill>
                  <a:schemeClr val="tx1"/>
                </a:solidFill>
                <a:effectLst/>
                <a:latin typeface="+mn-lt"/>
                <a:ea typeface="+mn-ea"/>
                <a:cs typeface="+mn-cs"/>
              </a:rPr>
              <a:t>Hauerstein</a:t>
            </a:r>
            <a:r>
              <a:rPr lang="de-DE" sz="1200" kern="1200" baseline="0" dirty="0" smtClean="0">
                <a:solidFill>
                  <a:schemeClr val="tx1"/>
                </a:solidFill>
                <a:effectLst/>
                <a:latin typeface="+mn-lt"/>
                <a:ea typeface="+mn-ea"/>
                <a:cs typeface="+mn-cs"/>
              </a:rPr>
              <a:t>, 2020, S.13).</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34</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35</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5537739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36</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25100470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Quelle der Abbildung: </a:t>
            </a:r>
            <a:r>
              <a:rPr lang="de-DE" sz="1200" dirty="0" smtClean="0"/>
              <a:t>https://pixabay.com/de/photos/pause/?image_type=illustration </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37</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12669678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smtClean="0"/>
              <a:t>Im Bereich </a:t>
            </a:r>
            <a:r>
              <a:rPr lang="de-DE" i="1" dirty="0" smtClean="0"/>
              <a:t>Unterrichtsmaterialien zu den Milestones der Lernleiter-Vorhaben </a:t>
            </a:r>
            <a:r>
              <a:rPr lang="de-DE" dirty="0" smtClean="0"/>
              <a:t>sind unter </a:t>
            </a:r>
            <a:r>
              <a:rPr lang="de-DE" i="1" baseline="0" dirty="0" smtClean="0"/>
              <a:t>Informationen zu den Materialboxen </a:t>
            </a:r>
            <a:r>
              <a:rPr lang="de-DE" dirty="0" smtClean="0"/>
              <a:t>eine </a:t>
            </a:r>
            <a:r>
              <a:rPr lang="de-DE" dirty="0"/>
              <a:t>exakte </a:t>
            </a:r>
            <a:r>
              <a:rPr lang="de-DE" b="1" dirty="0"/>
              <a:t>Einkaufsliste</a:t>
            </a:r>
            <a:r>
              <a:rPr lang="de-DE" baseline="0" dirty="0"/>
              <a:t> und eine </a:t>
            </a:r>
            <a:r>
              <a:rPr lang="de-DE" b="1" dirty="0"/>
              <a:t>Material- &amp; </a:t>
            </a:r>
            <a:r>
              <a:rPr lang="de-DE" b="1" baseline="0" dirty="0"/>
              <a:t>Kopierübersicht</a:t>
            </a:r>
            <a:r>
              <a:rPr lang="de-DE" baseline="0" dirty="0"/>
              <a:t> </a:t>
            </a:r>
            <a:r>
              <a:rPr lang="de-DE" baseline="0" dirty="0" smtClean="0"/>
              <a:t>zu finden, </a:t>
            </a:r>
            <a:r>
              <a:rPr lang="de-DE" baseline="0" dirty="0"/>
              <a:t>anhand derer das Material </a:t>
            </a:r>
            <a:r>
              <a:rPr lang="de-DE" baseline="0" dirty="0" smtClean="0"/>
              <a:t>vorbereitet </a:t>
            </a:r>
            <a:r>
              <a:rPr lang="de-DE" baseline="0" dirty="0"/>
              <a:t>werden kann.</a:t>
            </a:r>
          </a:p>
          <a:p>
            <a:endParaRPr lang="de-DE" dirty="0"/>
          </a:p>
          <a:p>
            <a:r>
              <a:rPr lang="de-DE" dirty="0"/>
              <a:t>Das </a:t>
            </a:r>
            <a:r>
              <a:rPr lang="de-DE" b="1" dirty="0"/>
              <a:t>Erstellen</a:t>
            </a:r>
            <a:r>
              <a:rPr lang="de-DE" dirty="0"/>
              <a:t> des Lernleitermaterials sollte gemeinsam von den Fachschaft</a:t>
            </a:r>
            <a:r>
              <a:rPr lang="de-DE" baseline="0" dirty="0"/>
              <a:t> Chemie durchgeführt werden </a:t>
            </a:r>
            <a:r>
              <a:rPr lang="de-DE" sz="1200" u="none" kern="1200" dirty="0">
                <a:solidFill>
                  <a:schemeClr val="tx1"/>
                </a:solidFill>
                <a:effectLst/>
                <a:latin typeface="+mn-lt"/>
                <a:ea typeface="+mn-ea"/>
                <a:cs typeface="+mn-cs"/>
              </a:rPr>
              <a:t>oder ist ggf. Teil der Fortbildung. </a:t>
            </a:r>
            <a:endParaRPr lang="de-DE" u="none" baseline="0" dirty="0"/>
          </a:p>
          <a:p>
            <a:endParaRPr lang="de-DE" baseline="0" dirty="0"/>
          </a:p>
          <a:p>
            <a:r>
              <a:rPr lang="de-DE" baseline="0" dirty="0"/>
              <a:t>Für diese Erstellung ist ein Zeitfenster von ca. 4 Stunden vorgesehen.</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38</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35599572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39</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1587133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Quelle des Fotos: https</a:t>
            </a:r>
            <a:r>
              <a:rPr lang="de-DE" dirty="0"/>
              <a:t>://pixabay.com/de/photos/mittagsessen/?image_type=photo</a:t>
            </a:r>
          </a:p>
        </p:txBody>
      </p:sp>
      <p:sp>
        <p:nvSpPr>
          <p:cNvPr id="4" name="Foliennummernplatzhalter 3"/>
          <p:cNvSpPr>
            <a:spLocks noGrp="1"/>
          </p:cNvSpPr>
          <p:nvPr>
            <p:ph type="sldNum" sz="quarter" idx="10"/>
          </p:nvPr>
        </p:nvSpPr>
        <p:spPr/>
        <p:txBody>
          <a:bodyPr/>
          <a:lstStyle/>
          <a:p>
            <a:fld id="{CEB8CB1F-137B-460C-8DCA-BFC5CA627DF6}" type="slidenum">
              <a:rPr lang="de-DE" smtClean="0"/>
              <a:pPr/>
              <a:t>40</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17042390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41</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36158729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a:p>
        </p:txBody>
      </p:sp>
      <p:sp>
        <p:nvSpPr>
          <p:cNvPr id="4" name="Foliennummernplatzhalter 3"/>
          <p:cNvSpPr>
            <a:spLocks noGrp="1"/>
          </p:cNvSpPr>
          <p:nvPr>
            <p:ph type="sldNum" sz="quarter" idx="10"/>
          </p:nvPr>
        </p:nvSpPr>
        <p:spPr/>
        <p:txBody>
          <a:bodyPr/>
          <a:lstStyle/>
          <a:p>
            <a:fld id="{CEB8CB1F-137B-460C-8DCA-BFC5CA627DF6}" type="slidenum">
              <a:rPr lang="de-DE" smtClean="0"/>
              <a:pPr/>
              <a:t>42</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3047147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43</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In dieser Phase</a:t>
            </a:r>
            <a:r>
              <a:rPr lang="de-DE" baseline="0" dirty="0" smtClean="0"/>
              <a:t> könnte die Einladung an die Teilnehmenden erfolgen, konkrete Ziele zur Erprobung im eigenen Unterricht zu diskutieren und Ideen festzuhalten, wie diese Erprobung aussehen könnte. </a:t>
            </a:r>
            <a:endParaRPr lang="de-DE" dirty="0" smtClean="0"/>
          </a:p>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44</a:t>
            </a:fld>
            <a:endParaRPr lang="de-DE" dirty="0"/>
          </a:p>
        </p:txBody>
      </p:sp>
    </p:spTree>
    <p:extLst>
      <p:ext uri="{BB962C8B-B14F-4D97-AF65-F5344CB8AC3E}">
        <p14:creationId xmlns:p14="http://schemas.microsoft.com/office/powerpoint/2010/main" val="31639781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45</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
            </a:r>
            <a:br>
              <a:rPr lang="de-DE" dirty="0"/>
            </a:br>
            <a:r>
              <a:rPr lang="de-DE" dirty="0"/>
              <a:t/>
            </a:r>
            <a:br>
              <a:rPr lang="de-DE" dirty="0"/>
            </a:br>
            <a:r>
              <a:rPr lang="de-DE" dirty="0"/>
              <a:t>Jeder hat an dieser Stelle die </a:t>
            </a:r>
            <a:r>
              <a:rPr lang="de-DE" dirty="0" smtClean="0"/>
              <a:t>Möglichkeit, </a:t>
            </a:r>
            <a:r>
              <a:rPr lang="de-DE" dirty="0"/>
              <a:t>sich abschließend </a:t>
            </a:r>
            <a:r>
              <a:rPr lang="de-DE" b="1" dirty="0"/>
              <a:t>kurz</a:t>
            </a:r>
            <a:r>
              <a:rPr lang="de-DE" baseline="0" dirty="0"/>
              <a:t> </a:t>
            </a:r>
            <a:r>
              <a:rPr lang="de-DE" dirty="0"/>
              <a:t>zu äußern. Dabei sollte darauf geachtet werden, dass jede Lehrkraft</a:t>
            </a:r>
            <a:r>
              <a:rPr lang="de-DE" baseline="0" dirty="0"/>
              <a:t> einen Satz formuliert. Dieser sollte weder von den Teilnehmenden noch von der Moderation kommentiert oder diskutiert werden.</a:t>
            </a:r>
          </a:p>
          <a:p>
            <a:endParaRPr lang="de-DE" dirty="0"/>
          </a:p>
          <a:p>
            <a:r>
              <a:rPr lang="de-DE" dirty="0"/>
              <a:t>Methode aus: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QUA-LiS NRW (2018). </a:t>
            </a:r>
            <a:r>
              <a:rPr lang="de-DE" sz="1200" i="1" kern="1200" dirty="0" smtClean="0">
                <a:solidFill>
                  <a:schemeClr val="tx1"/>
                </a:solidFill>
                <a:effectLst/>
                <a:latin typeface="+mn-lt"/>
                <a:ea typeface="+mn-ea"/>
                <a:cs typeface="+mn-cs"/>
              </a:rPr>
              <a:t>Schulentwicklung.</a:t>
            </a:r>
            <a:r>
              <a:rPr lang="de-DE" sz="1200" kern="1200" dirty="0" smtClean="0">
                <a:solidFill>
                  <a:schemeClr val="tx1"/>
                </a:solidFill>
                <a:effectLst/>
                <a:latin typeface="+mn-lt"/>
                <a:ea typeface="+mn-ea"/>
                <a:cs typeface="+mn-cs"/>
              </a:rPr>
              <a:t> </a:t>
            </a:r>
            <a:r>
              <a:rPr lang="de-DE" sz="1200" i="1" kern="1200" dirty="0" smtClean="0">
                <a:solidFill>
                  <a:schemeClr val="tx1"/>
                </a:solidFill>
                <a:effectLst/>
                <a:latin typeface="+mn-lt"/>
                <a:ea typeface="+mn-ea"/>
                <a:cs typeface="+mn-cs"/>
              </a:rPr>
              <a:t>Methodensammlung. </a:t>
            </a:r>
            <a:r>
              <a:rPr lang="de-DE" i="1" dirty="0" smtClean="0"/>
              <a:t>Fünf-Finger-Rückmeldung. </a:t>
            </a:r>
            <a:r>
              <a:rPr lang="de-DE" sz="1200" kern="1200" dirty="0" smtClean="0">
                <a:solidFill>
                  <a:schemeClr val="tx1"/>
                </a:solidFill>
                <a:effectLst/>
                <a:latin typeface="+mn-lt"/>
                <a:ea typeface="+mn-ea"/>
                <a:cs typeface="+mn-cs"/>
              </a:rPr>
              <a:t>Aufgerufen am 15.07.2020. Verfügbar unter </a:t>
            </a:r>
            <a:r>
              <a:rPr lang="de-DE" dirty="0" smtClean="0"/>
              <a:t>https://www.schulentwicklung.nrw.de/cms/upload/methodensammlung/pdf/027_Fuenf-Finger-Rueckmeldung.pdf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46</a:t>
            </a:fld>
            <a:endParaRPr lang="de-DE"/>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26988848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47</a:t>
            </a:fld>
            <a:endParaRPr lang="de-DE" dirty="0"/>
          </a:p>
        </p:txBody>
      </p:sp>
    </p:spTree>
    <p:extLst>
      <p:ext uri="{BB962C8B-B14F-4D97-AF65-F5344CB8AC3E}">
        <p14:creationId xmlns:p14="http://schemas.microsoft.com/office/powerpoint/2010/main" val="25015038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48</a:t>
            </a:fld>
            <a:endParaRPr lang="de-DE" dirty="0"/>
          </a:p>
        </p:txBody>
      </p:sp>
    </p:spTree>
    <p:extLst>
      <p:ext uri="{BB962C8B-B14F-4D97-AF65-F5344CB8AC3E}">
        <p14:creationId xmlns:p14="http://schemas.microsoft.com/office/powerpoint/2010/main" val="28723342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49</a:t>
            </a:fld>
            <a:endParaRPr lang="de-DE" dirty="0"/>
          </a:p>
        </p:txBody>
      </p:sp>
    </p:spTree>
    <p:extLst>
      <p:ext uri="{BB962C8B-B14F-4D97-AF65-F5344CB8AC3E}">
        <p14:creationId xmlns:p14="http://schemas.microsoft.com/office/powerpoint/2010/main" val="30144411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50</a:t>
            </a:fld>
            <a:endParaRPr lang="de-DE" dirty="0"/>
          </a:p>
        </p:txBody>
      </p:sp>
    </p:spTree>
    <p:extLst>
      <p:ext uri="{BB962C8B-B14F-4D97-AF65-F5344CB8AC3E}">
        <p14:creationId xmlns:p14="http://schemas.microsoft.com/office/powerpoint/2010/main" val="30144411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51</a:t>
            </a:fld>
            <a:endParaRPr lang="de-DE" dirty="0"/>
          </a:p>
        </p:txBody>
      </p:sp>
    </p:spTree>
    <p:extLst>
      <p:ext uri="{BB962C8B-B14F-4D97-AF65-F5344CB8AC3E}">
        <p14:creationId xmlns:p14="http://schemas.microsoft.com/office/powerpoint/2010/main" val="30144411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52</a:t>
            </a:fld>
            <a:endParaRPr lang="de-DE" dirty="0"/>
          </a:p>
        </p:txBody>
      </p:sp>
    </p:spTree>
    <p:extLst>
      <p:ext uri="{BB962C8B-B14F-4D97-AF65-F5344CB8AC3E}">
        <p14:creationId xmlns:p14="http://schemas.microsoft.com/office/powerpoint/2010/main" val="39817074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53</a:t>
            </a:fld>
            <a:endParaRPr lang="de-DE" dirty="0"/>
          </a:p>
        </p:txBody>
      </p:sp>
    </p:spTree>
    <p:extLst>
      <p:ext uri="{BB962C8B-B14F-4D97-AF65-F5344CB8AC3E}">
        <p14:creationId xmlns:p14="http://schemas.microsoft.com/office/powerpoint/2010/main" val="1318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1" name="PlaceHolder 2"/>
          <p:cNvSpPr>
            <a:spLocks noGrp="1"/>
          </p:cNvSpPr>
          <p:nvPr>
            <p:ph type="subTitle"/>
          </p:nvPr>
        </p:nvSpPr>
        <p:spPr>
          <a:xfrm>
            <a:off x="457200" y="2421000"/>
            <a:ext cx="8229240" cy="370512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3" name="PlaceHolder 2"/>
          <p:cNvSpPr>
            <a:spLocks noGrp="1"/>
          </p:cNvSpPr>
          <p:nvPr>
            <p:ph type="body"/>
          </p:nvPr>
        </p:nvSpPr>
        <p:spPr>
          <a:xfrm>
            <a:off x="457200" y="2421000"/>
            <a:ext cx="8229240" cy="370476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5" name="PlaceHolder 2"/>
          <p:cNvSpPr>
            <a:spLocks noGrp="1"/>
          </p:cNvSpPr>
          <p:nvPr>
            <p:ph type="body"/>
          </p:nvPr>
        </p:nvSpPr>
        <p:spPr>
          <a:xfrm>
            <a:off x="457200" y="2421000"/>
            <a:ext cx="4015800" cy="3704760"/>
          </a:xfrm>
          <a:prstGeom prst="rect">
            <a:avLst/>
          </a:prstGeom>
        </p:spPr>
        <p:txBody>
          <a:bodyPr lIns="0" tIns="0" rIns="0" bIns="0"/>
          <a:lstStyle/>
          <a:p>
            <a:endParaRPr/>
          </a:p>
        </p:txBody>
      </p:sp>
      <p:sp>
        <p:nvSpPr>
          <p:cNvPr id="16" name="PlaceHolder 3"/>
          <p:cNvSpPr>
            <a:spLocks noGrp="1"/>
          </p:cNvSpPr>
          <p:nvPr>
            <p:ph type="body"/>
          </p:nvPr>
        </p:nvSpPr>
        <p:spPr>
          <a:xfrm>
            <a:off x="4674240" y="2421000"/>
            <a:ext cx="4015800" cy="370476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67640" y="1196640"/>
            <a:ext cx="8229240" cy="529812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0"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21" name="PlaceHolder 3"/>
          <p:cNvSpPr>
            <a:spLocks noGrp="1"/>
          </p:cNvSpPr>
          <p:nvPr>
            <p:ph type="body"/>
          </p:nvPr>
        </p:nvSpPr>
        <p:spPr>
          <a:xfrm>
            <a:off x="457200" y="4356000"/>
            <a:ext cx="4015800" cy="1766880"/>
          </a:xfrm>
          <a:prstGeom prst="rect">
            <a:avLst/>
          </a:prstGeom>
        </p:spPr>
        <p:txBody>
          <a:bodyPr lIns="0" tIns="0" rIns="0" bIns="0"/>
          <a:lstStyle/>
          <a:p>
            <a:endParaRPr/>
          </a:p>
        </p:txBody>
      </p:sp>
      <p:sp>
        <p:nvSpPr>
          <p:cNvPr id="22" name="PlaceHolder 4"/>
          <p:cNvSpPr>
            <a:spLocks noGrp="1"/>
          </p:cNvSpPr>
          <p:nvPr>
            <p:ph type="body"/>
          </p:nvPr>
        </p:nvSpPr>
        <p:spPr>
          <a:xfrm>
            <a:off x="4674240" y="2421000"/>
            <a:ext cx="4015800" cy="370476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4" name="PlaceHolder 2"/>
          <p:cNvSpPr>
            <a:spLocks noGrp="1"/>
          </p:cNvSpPr>
          <p:nvPr>
            <p:ph type="body"/>
          </p:nvPr>
        </p:nvSpPr>
        <p:spPr>
          <a:xfrm>
            <a:off x="457200" y="2421000"/>
            <a:ext cx="4015800" cy="3704760"/>
          </a:xfrm>
          <a:prstGeom prst="rect">
            <a:avLst/>
          </a:prstGeom>
        </p:spPr>
        <p:txBody>
          <a:bodyPr lIns="0" tIns="0" rIns="0" bIns="0"/>
          <a:lstStyle/>
          <a:p>
            <a:endParaRPr/>
          </a:p>
        </p:txBody>
      </p:sp>
      <p:sp>
        <p:nvSpPr>
          <p:cNvPr id="25"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26" name="PlaceHolder 4"/>
          <p:cNvSpPr>
            <a:spLocks noGrp="1"/>
          </p:cNvSpPr>
          <p:nvPr>
            <p:ph type="body"/>
          </p:nvPr>
        </p:nvSpPr>
        <p:spPr>
          <a:xfrm>
            <a:off x="4674240" y="4356000"/>
            <a:ext cx="4015800" cy="176688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8"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29"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30" name="PlaceHolder 4"/>
          <p:cNvSpPr>
            <a:spLocks noGrp="1"/>
          </p:cNvSpPr>
          <p:nvPr>
            <p:ph type="body"/>
          </p:nvPr>
        </p:nvSpPr>
        <p:spPr>
          <a:xfrm>
            <a:off x="457200" y="4356000"/>
            <a:ext cx="8229240" cy="176688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32" name="PlaceHolder 2"/>
          <p:cNvSpPr>
            <a:spLocks noGrp="1"/>
          </p:cNvSpPr>
          <p:nvPr>
            <p:ph type="body"/>
          </p:nvPr>
        </p:nvSpPr>
        <p:spPr>
          <a:xfrm>
            <a:off x="457200" y="2421000"/>
            <a:ext cx="8229240" cy="1766880"/>
          </a:xfrm>
          <a:prstGeom prst="rect">
            <a:avLst/>
          </a:prstGeom>
        </p:spPr>
        <p:txBody>
          <a:bodyPr lIns="0" tIns="0" rIns="0" bIns="0"/>
          <a:lstStyle/>
          <a:p>
            <a:endParaRPr/>
          </a:p>
        </p:txBody>
      </p:sp>
      <p:sp>
        <p:nvSpPr>
          <p:cNvPr id="33" name="PlaceHolder 3"/>
          <p:cNvSpPr>
            <a:spLocks noGrp="1"/>
          </p:cNvSpPr>
          <p:nvPr>
            <p:ph type="body"/>
          </p:nvPr>
        </p:nvSpPr>
        <p:spPr>
          <a:xfrm>
            <a:off x="457200" y="4356000"/>
            <a:ext cx="8229240" cy="176688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35"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36"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37" name="PlaceHolder 4"/>
          <p:cNvSpPr>
            <a:spLocks noGrp="1"/>
          </p:cNvSpPr>
          <p:nvPr>
            <p:ph type="body"/>
          </p:nvPr>
        </p:nvSpPr>
        <p:spPr>
          <a:xfrm>
            <a:off x="4674240" y="4356000"/>
            <a:ext cx="4015800" cy="1766880"/>
          </a:xfrm>
          <a:prstGeom prst="rect">
            <a:avLst/>
          </a:prstGeom>
        </p:spPr>
        <p:txBody>
          <a:bodyPr lIns="0" tIns="0" rIns="0" bIns="0"/>
          <a:lstStyle/>
          <a:p>
            <a:endParaRPr/>
          </a:p>
        </p:txBody>
      </p:sp>
      <p:sp>
        <p:nvSpPr>
          <p:cNvPr id="38" name="PlaceHolder 5"/>
          <p:cNvSpPr>
            <a:spLocks noGrp="1"/>
          </p:cNvSpPr>
          <p:nvPr>
            <p:ph type="body"/>
          </p:nvPr>
        </p:nvSpPr>
        <p:spPr>
          <a:xfrm>
            <a:off x="457200" y="4356000"/>
            <a:ext cx="4015800" cy="176688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40" name="PlaceHolder 2"/>
          <p:cNvSpPr>
            <a:spLocks noGrp="1"/>
          </p:cNvSpPr>
          <p:nvPr>
            <p:ph type="body"/>
          </p:nvPr>
        </p:nvSpPr>
        <p:spPr>
          <a:xfrm>
            <a:off x="457200" y="2421000"/>
            <a:ext cx="8229240" cy="3704760"/>
          </a:xfrm>
          <a:prstGeom prst="rect">
            <a:avLst/>
          </a:prstGeom>
        </p:spPr>
        <p:txBody>
          <a:bodyPr lIns="0" tIns="0" rIns="0" bIns="0"/>
          <a:lstStyle/>
          <a:p>
            <a:endParaRPr/>
          </a:p>
        </p:txBody>
      </p:sp>
      <p:sp>
        <p:nvSpPr>
          <p:cNvPr id="41" name="PlaceHolder 3"/>
          <p:cNvSpPr>
            <a:spLocks noGrp="1"/>
          </p:cNvSpPr>
          <p:nvPr>
            <p:ph type="body"/>
          </p:nvPr>
        </p:nvSpPr>
        <p:spPr>
          <a:xfrm>
            <a:off x="457200" y="2421000"/>
            <a:ext cx="8229240" cy="3704760"/>
          </a:xfrm>
          <a:prstGeom prst="rect">
            <a:avLst/>
          </a:prstGeom>
        </p:spPr>
        <p:txBody>
          <a:bodyPr lIns="0" tIns="0" rIns="0" bIns="0"/>
          <a:lstStyle/>
          <a:p>
            <a:endParaRPr/>
          </a:p>
        </p:txBody>
      </p:sp>
      <p:pic>
        <p:nvPicPr>
          <p:cNvPr id="42" name="Grafik 41"/>
          <p:cNvPicPr/>
          <p:nvPr/>
        </p:nvPicPr>
        <p:blipFill>
          <a:blip r:embed="rId2" cstate="print"/>
          <a:stretch>
            <a:fillRect/>
          </a:stretch>
        </p:blipFill>
        <p:spPr>
          <a:xfrm>
            <a:off x="2250000" y="2420640"/>
            <a:ext cx="4643280" cy="3704760"/>
          </a:xfrm>
          <a:prstGeom prst="rect">
            <a:avLst/>
          </a:prstGeom>
          <a:ln>
            <a:noFill/>
          </a:ln>
        </p:spPr>
      </p:pic>
      <p:pic>
        <p:nvPicPr>
          <p:cNvPr id="43" name="Grafik 42"/>
          <p:cNvPicPr/>
          <p:nvPr/>
        </p:nvPicPr>
        <p:blipFill>
          <a:blip r:embed="rId2" cstate="print"/>
          <a:stretch>
            <a:fillRect/>
          </a:stretch>
        </p:blipFill>
        <p:spPr>
          <a:xfrm>
            <a:off x="2250000" y="2420640"/>
            <a:ext cx="4643280" cy="370476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467640" y="1196640"/>
            <a:ext cx="8229240" cy="1142640"/>
          </a:xfrm>
          <a:prstGeom prst="rect">
            <a:avLst/>
          </a:prstGeom>
        </p:spPr>
        <p:txBody>
          <a:bodyPr anchor="ctr"/>
          <a:lstStyle/>
          <a:p>
            <a:pPr algn="ctr">
              <a:lnSpc>
                <a:spcPct val="100000"/>
              </a:lnSpc>
            </a:pPr>
            <a:r>
              <a:rPr lang="de-DE" sz="4400">
                <a:solidFill>
                  <a:srgbClr val="000000"/>
                </a:solidFill>
                <a:latin typeface="Calibri"/>
              </a:rPr>
              <a:t>Klicken Sie, um das Format des Titeltextes zu bearbeitenTitelmasterformat durch Klicken bearbeiten</a:t>
            </a:r>
            <a:endParaRPr/>
          </a:p>
        </p:txBody>
      </p:sp>
      <p:sp>
        <p:nvSpPr>
          <p:cNvPr id="11" name="PlaceHolder 2"/>
          <p:cNvSpPr>
            <a:spLocks noGrp="1"/>
          </p:cNvSpPr>
          <p:nvPr>
            <p:ph type="body"/>
          </p:nvPr>
        </p:nvSpPr>
        <p:spPr>
          <a:xfrm>
            <a:off x="457200" y="2421000"/>
            <a:ext cx="8229240" cy="3704760"/>
          </a:xfrm>
          <a:prstGeom prst="rect">
            <a:avLst/>
          </a:prstGeom>
        </p:spPr>
        <p:txBody>
          <a:bodyPr/>
          <a:lstStyle/>
          <a:p>
            <a:pPr>
              <a:buSzPct val="45000"/>
              <a:buFont typeface="StarSymbol"/>
              <a:buChar char=""/>
            </a:pPr>
            <a:r>
              <a:rPr lang="de-DE" sz="3200" dirty="0">
                <a:solidFill>
                  <a:srgbClr val="000000"/>
                </a:solidFill>
                <a:latin typeface="Calibri"/>
              </a:rPr>
              <a:t>Klicken Sie, um die Formate des Gliederungstextes zu bearbeiten</a:t>
            </a:r>
            <a:endParaRPr dirty="0"/>
          </a:p>
          <a:p>
            <a:pPr lvl="1">
              <a:buSzPct val="75000"/>
              <a:buFont typeface="StarSymbol"/>
              <a:buChar char=""/>
            </a:pPr>
            <a:r>
              <a:rPr lang="de-DE" sz="3200" dirty="0">
                <a:solidFill>
                  <a:srgbClr val="000000"/>
                </a:solidFill>
                <a:latin typeface="Calibri"/>
              </a:rPr>
              <a:t>Zweite Gliederungsebene</a:t>
            </a:r>
            <a:endParaRPr dirty="0"/>
          </a:p>
          <a:p>
            <a:pPr lvl="2">
              <a:buSzPct val="45000"/>
              <a:buFont typeface="StarSymbol"/>
              <a:buChar char=""/>
            </a:pPr>
            <a:r>
              <a:rPr lang="de-DE" sz="3200" dirty="0">
                <a:solidFill>
                  <a:srgbClr val="000000"/>
                </a:solidFill>
                <a:latin typeface="Calibri"/>
              </a:rPr>
              <a:t>Dritte Gliederungsebene</a:t>
            </a:r>
            <a:endParaRPr dirty="0"/>
          </a:p>
          <a:p>
            <a:pPr lvl="3">
              <a:buSzPct val="75000"/>
              <a:buFont typeface="StarSymbol"/>
              <a:buChar char=""/>
            </a:pPr>
            <a:r>
              <a:rPr lang="de-DE" sz="3200" dirty="0">
                <a:solidFill>
                  <a:srgbClr val="000000"/>
                </a:solidFill>
                <a:latin typeface="Calibri"/>
              </a:rPr>
              <a:t>Vierte Gliederungsebene</a:t>
            </a:r>
            <a:endParaRPr dirty="0"/>
          </a:p>
          <a:p>
            <a:pPr lvl="4">
              <a:buSzPct val="45000"/>
              <a:buFont typeface="StarSymbol"/>
              <a:buChar char=""/>
            </a:pPr>
            <a:r>
              <a:rPr lang="de-DE" sz="3200" dirty="0">
                <a:solidFill>
                  <a:srgbClr val="000000"/>
                </a:solidFill>
                <a:latin typeface="Calibri"/>
              </a:rPr>
              <a:t>Fünfte Gliederungsebene</a:t>
            </a:r>
            <a:endParaRPr dirty="0"/>
          </a:p>
          <a:p>
            <a:pPr lvl="5">
              <a:buSzPct val="45000"/>
              <a:buFont typeface="StarSymbol"/>
              <a:buChar char=""/>
            </a:pPr>
            <a:r>
              <a:rPr lang="de-DE" sz="3200" dirty="0">
                <a:solidFill>
                  <a:srgbClr val="000000"/>
                </a:solidFill>
                <a:latin typeface="Calibri"/>
              </a:rPr>
              <a:t>Sechste Gliederungsebene</a:t>
            </a:r>
            <a:endParaRPr dirty="0"/>
          </a:p>
          <a:p>
            <a:pPr>
              <a:lnSpc>
                <a:spcPct val="100000"/>
              </a:lnSpc>
              <a:buFont typeface="Arial"/>
              <a:buChar char="•"/>
            </a:pPr>
            <a:r>
              <a:rPr lang="de-DE" sz="3200" dirty="0">
                <a:solidFill>
                  <a:srgbClr val="000000"/>
                </a:solidFill>
                <a:latin typeface="Calibri"/>
              </a:rPr>
              <a:t>Siebente </a:t>
            </a:r>
            <a:r>
              <a:rPr lang="de-DE" sz="3200" dirty="0" err="1">
                <a:solidFill>
                  <a:srgbClr val="000000"/>
                </a:solidFill>
                <a:latin typeface="Calibri"/>
              </a:rPr>
              <a:t>GliederungsebeneTextmasterformat</a:t>
            </a:r>
            <a:r>
              <a:rPr lang="de-DE" sz="3200" dirty="0">
                <a:solidFill>
                  <a:srgbClr val="000000"/>
                </a:solidFill>
                <a:latin typeface="Calibri"/>
              </a:rPr>
              <a:t> bearbeiten</a:t>
            </a:r>
            <a:endParaRPr dirty="0"/>
          </a:p>
          <a:p>
            <a:pPr lvl="1">
              <a:lnSpc>
                <a:spcPct val="100000"/>
              </a:lnSpc>
              <a:buFont typeface="Arial"/>
              <a:buChar char="–"/>
            </a:pPr>
            <a:r>
              <a:rPr lang="de-DE" sz="2800" dirty="0">
                <a:solidFill>
                  <a:srgbClr val="000000"/>
                </a:solidFill>
                <a:latin typeface="Calibri"/>
              </a:rPr>
              <a:t>Zweite Ebene</a:t>
            </a:r>
            <a:endParaRPr dirty="0"/>
          </a:p>
          <a:p>
            <a:pPr lvl="2">
              <a:lnSpc>
                <a:spcPct val="100000"/>
              </a:lnSpc>
              <a:buFont typeface="Arial"/>
              <a:buChar char="•"/>
            </a:pPr>
            <a:r>
              <a:rPr lang="de-DE" sz="2400" dirty="0">
                <a:solidFill>
                  <a:srgbClr val="000000"/>
                </a:solidFill>
                <a:latin typeface="Calibri"/>
              </a:rPr>
              <a:t>Dritte Ebene</a:t>
            </a:r>
            <a:endParaRPr dirty="0"/>
          </a:p>
          <a:p>
            <a:pPr lvl="3">
              <a:lnSpc>
                <a:spcPct val="100000"/>
              </a:lnSpc>
              <a:buFont typeface="Arial"/>
              <a:buChar char="–"/>
            </a:pPr>
            <a:r>
              <a:rPr lang="de-DE" sz="2000" dirty="0">
                <a:solidFill>
                  <a:srgbClr val="000000"/>
                </a:solidFill>
                <a:latin typeface="Calibri"/>
              </a:rPr>
              <a:t>Vierte Ebene</a:t>
            </a:r>
            <a:endParaRPr dirty="0"/>
          </a:p>
          <a:p>
            <a:pPr lvl="4">
              <a:lnSpc>
                <a:spcPct val="100000"/>
              </a:lnSpc>
              <a:buFont typeface="Arial"/>
              <a:buChar char="»"/>
            </a:pPr>
            <a:r>
              <a:rPr lang="de-DE" sz="2000" dirty="0">
                <a:solidFill>
                  <a:srgbClr val="000000"/>
                </a:solidFill>
                <a:latin typeface="Calibri"/>
              </a:rPr>
              <a:t>Fünfte Ebene</a:t>
            </a:r>
            <a:endParaRPr dirty="0"/>
          </a:p>
        </p:txBody>
      </p:sp>
      <p:sp>
        <p:nvSpPr>
          <p:cNvPr id="2" name="PlaceHolder 3"/>
          <p:cNvSpPr>
            <a:spLocks noGrp="1"/>
          </p:cNvSpPr>
          <p:nvPr>
            <p:ph type="dt"/>
          </p:nvPr>
        </p:nvSpPr>
        <p:spPr>
          <a:xfrm>
            <a:off x="457200" y="6356520"/>
            <a:ext cx="2133360" cy="364680"/>
          </a:xfrm>
          <a:prstGeom prst="rect">
            <a:avLst/>
          </a:prstGeom>
        </p:spPr>
        <p:txBody>
          <a:bodyPr anchor="ctr"/>
          <a:lstStyle/>
          <a:p>
            <a:pPr>
              <a:lnSpc>
                <a:spcPct val="100000"/>
              </a:lnSpc>
            </a:pPr>
            <a:fld id="{DE6FE52E-3D6A-4EC8-865B-BE27C477FE94}" type="datetime1">
              <a:rPr lang="de-DE" smtClean="0"/>
              <a:t>20.08.2025</a:t>
            </a:fld>
            <a:endParaRPr dirty="0"/>
          </a:p>
        </p:txBody>
      </p:sp>
      <p:sp>
        <p:nvSpPr>
          <p:cNvPr id="3" name="PlaceHolder 4"/>
          <p:cNvSpPr>
            <a:spLocks noGrp="1"/>
          </p:cNvSpPr>
          <p:nvPr>
            <p:ph type="ftr"/>
          </p:nvPr>
        </p:nvSpPr>
        <p:spPr>
          <a:xfrm>
            <a:off x="3124080" y="6356520"/>
            <a:ext cx="2895120" cy="364680"/>
          </a:xfrm>
          <a:prstGeom prst="rect">
            <a:avLst/>
          </a:prstGeom>
        </p:spPr>
        <p:txBody>
          <a:bodyPr anchor="ctr"/>
          <a:lstStyle/>
          <a:p>
            <a:endParaRPr dirty="0"/>
          </a:p>
        </p:txBody>
      </p:sp>
      <p:sp>
        <p:nvSpPr>
          <p:cNvPr id="4" name="PlaceHolder 5"/>
          <p:cNvSpPr>
            <a:spLocks noGrp="1"/>
          </p:cNvSpPr>
          <p:nvPr>
            <p:ph type="sldNum"/>
          </p:nvPr>
        </p:nvSpPr>
        <p:spPr>
          <a:xfrm>
            <a:off x="6553080" y="6356520"/>
            <a:ext cx="2133360" cy="364680"/>
          </a:xfrm>
          <a:prstGeom prst="rect">
            <a:avLst/>
          </a:prstGeom>
        </p:spPr>
        <p:txBody>
          <a:bodyPr anchor="ctr"/>
          <a:lstStyle/>
          <a:p>
            <a:pPr algn="r">
              <a:lnSpc>
                <a:spcPct val="100000"/>
              </a:lnSpc>
            </a:pPr>
            <a:fld id="{25F13387-CFD0-4173-9B0E-92A53CB36F53}" type="slidenum">
              <a:rPr lang="de-DE" sz="1200">
                <a:solidFill>
                  <a:srgbClr val="8B8B8B"/>
                </a:solidFill>
                <a:latin typeface="Calibri"/>
              </a:rPr>
              <a:pPr algn="r">
                <a:lnSpc>
                  <a:spcPct val="100000"/>
                </a:lnSpc>
              </a:pPr>
              <a:t>‹Nr.›</a:t>
            </a:fld>
            <a:endParaRPr dirty="0"/>
          </a:p>
        </p:txBody>
      </p:sp>
      <p:pic>
        <p:nvPicPr>
          <p:cNvPr id="5" name="Picture 3"/>
          <p:cNvPicPr/>
          <p:nvPr/>
        </p:nvPicPr>
        <p:blipFill>
          <a:blip r:embed="rId14" cstate="print"/>
          <a:stretch>
            <a:fillRect/>
          </a:stretch>
        </p:blipFill>
        <p:spPr>
          <a:xfrm>
            <a:off x="5781240" y="182160"/>
            <a:ext cx="3257640" cy="895680"/>
          </a:xfrm>
          <a:prstGeom prst="rect">
            <a:avLst/>
          </a:prstGeom>
          <a:ln>
            <a:noFill/>
          </a:ln>
        </p:spPr>
      </p:pic>
      <p:pic>
        <p:nvPicPr>
          <p:cNvPr id="6" name="Picture 2"/>
          <p:cNvPicPr/>
          <p:nvPr/>
        </p:nvPicPr>
        <p:blipFill>
          <a:blip r:embed="rId15" cstate="print"/>
          <a:stretch>
            <a:fillRect/>
          </a:stretch>
        </p:blipFill>
        <p:spPr>
          <a:xfrm>
            <a:off x="251640" y="182160"/>
            <a:ext cx="2088000" cy="598320"/>
          </a:xfrm>
          <a:prstGeom prst="rect">
            <a:avLst/>
          </a:prstGeom>
          <a:ln>
            <a:noFill/>
          </a:ln>
        </p:spPr>
      </p:pic>
      <p:sp>
        <p:nvSpPr>
          <p:cNvPr id="7" name="CustomShape 6"/>
          <p:cNvSpPr/>
          <p:nvPr/>
        </p:nvSpPr>
        <p:spPr>
          <a:xfrm>
            <a:off x="-2160" y="6173640"/>
            <a:ext cx="2987640" cy="143640"/>
          </a:xfrm>
          <a:prstGeom prst="rect">
            <a:avLst/>
          </a:prstGeom>
          <a:gradFill>
            <a:gsLst>
              <a:gs pos="0">
                <a:srgbClr val="008000"/>
              </a:gs>
              <a:gs pos="100000">
                <a:srgbClr val="FFFFCC"/>
              </a:gs>
            </a:gsLst>
            <a:lin ang="0"/>
          </a:gradFill>
          <a:ln w="25560">
            <a:noFill/>
          </a:ln>
        </p:spPr>
      </p:sp>
      <p:sp>
        <p:nvSpPr>
          <p:cNvPr id="8" name="CustomShape 7"/>
          <p:cNvSpPr/>
          <p:nvPr/>
        </p:nvSpPr>
        <p:spPr>
          <a:xfrm>
            <a:off x="6156000" y="6173640"/>
            <a:ext cx="2987640" cy="143640"/>
          </a:xfrm>
          <a:prstGeom prst="rect">
            <a:avLst/>
          </a:prstGeom>
          <a:gradFill>
            <a:gsLst>
              <a:gs pos="0">
                <a:srgbClr val="FFEFD1"/>
              </a:gs>
              <a:gs pos="100000">
                <a:srgbClr val="D1C39F"/>
              </a:gs>
            </a:gsLst>
            <a:lin ang="10800000"/>
          </a:gradFill>
          <a:ln w="25560">
            <a:noFill/>
          </a:ln>
        </p:spPr>
      </p:sp>
      <p:sp>
        <p:nvSpPr>
          <p:cNvPr id="9" name="CustomShape 8"/>
          <p:cNvSpPr/>
          <p:nvPr/>
        </p:nvSpPr>
        <p:spPr>
          <a:xfrm>
            <a:off x="3088440" y="6173640"/>
            <a:ext cx="2987640" cy="143640"/>
          </a:xfrm>
          <a:prstGeom prst="rect">
            <a:avLst/>
          </a:prstGeom>
          <a:gradFill>
            <a:gsLst>
              <a:gs pos="0">
                <a:srgbClr val="808080"/>
              </a:gs>
              <a:gs pos="100000">
                <a:srgbClr val="FFFFCC"/>
              </a:gs>
            </a:gsLst>
            <a:lin ang="0"/>
          </a:gradFill>
          <a:ln w="25560">
            <a:noFill/>
          </a:ln>
        </p:spPr>
      </p:sp>
      <p:sp>
        <p:nvSpPr>
          <p:cNvPr id="12" name="Rechteck 11"/>
          <p:cNvSpPr/>
          <p:nvPr userDrawn="1"/>
        </p:nvSpPr>
        <p:spPr>
          <a:xfrm>
            <a:off x="6156000" y="6173705"/>
            <a:ext cx="2988000" cy="144016"/>
          </a:xfrm>
          <a:prstGeom prst="rect">
            <a:avLst/>
          </a:prstGeom>
          <a:gradFill flip="none" rotWithShape="1">
            <a:gsLst>
              <a:gs pos="1000">
                <a:srgbClr val="FFFFCC"/>
              </a:gs>
              <a:gs pos="100000">
                <a:srgbClr val="FF0000"/>
              </a:gs>
              <a:gs pos="100000">
                <a:srgbClr val="D1C39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hyperlink" Target="http://www.qua-lis.nrw.de/" TargetMode="External"/><Relationship Id="rId5" Type="http://schemas.openxmlformats.org/officeDocument/2006/relationships/hyperlink" Target="https://creativecommons.org/licenses/by-sa/4.0/deed.de"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qua-lis.nrw.de/schulentwicklung-nrw/professionalisierung/fortbildung/materialien-aus-netzwerkprojekten-1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www.gdcp-ev.de/wp-content/tagungsbaende/GDCP_Band37.pdf"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hyperlink" Target="http://www.clearinghouse-unterricht.de/"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dx.doi.org/10.53846/goediss-3800"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hyperlink" Target="https://www.schulentwicklung.nrw.de/methodensammlung/" TargetMode="External"/><Relationship Id="rId5" Type="http://schemas.openxmlformats.org/officeDocument/2006/relationships/hyperlink" Target="https://www.schulentwicklung.nrw.de/lehrplaene/lehrplan/198/g9_ch_klp_%203415_2019_06_23.pdf" TargetMode="External"/><Relationship Id="rId4" Type="http://schemas.openxmlformats.org/officeDocument/2006/relationships/hyperlink" Target="https://www.schulministerium.nrw/schulgesetz-fuer-das-land-nordrhein-westfalen"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waxmann.com/buecher/Selbstreguliertes-Lernen-in-den-Naturwissenschaften"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www.waxmann.com/index.php?eID=download&amp;buchnr=4093"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www.waxmann.com/index.php?eID=download&amp;buchnr=4093"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hyperlink" Target="https://www.pedocs.de/volltexte/2018/15495/pdf/Maurer_2017_Qualitaetsvoller_Chemie_und_Physikunterricht.pdf"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 name="TextShape 1"/>
          <p:cNvSpPr txBox="1"/>
          <p:nvPr/>
        </p:nvSpPr>
        <p:spPr>
          <a:xfrm>
            <a:off x="467640" y="1196640"/>
            <a:ext cx="8229240" cy="1142640"/>
          </a:xfrm>
          <a:prstGeom prst="rect">
            <a:avLst/>
          </a:prstGeom>
        </p:spPr>
        <p:txBody>
          <a:bodyPr anchor="ctr"/>
          <a:lstStyle/>
          <a:p>
            <a:pPr algn="ctr">
              <a:lnSpc>
                <a:spcPct val="100000"/>
              </a:lnSpc>
            </a:pPr>
            <a:endParaRPr sz="3200" dirty="0">
              <a:solidFill>
                <a:srgbClr val="FF0000"/>
              </a:solidFill>
            </a:endParaRPr>
          </a:p>
        </p:txBody>
      </p:sp>
      <p:sp>
        <p:nvSpPr>
          <p:cNvPr id="89" name="TextShape 2"/>
          <p:cNvSpPr txBox="1"/>
          <p:nvPr/>
        </p:nvSpPr>
        <p:spPr>
          <a:xfrm>
            <a:off x="457200" y="2421000"/>
            <a:ext cx="8229240" cy="3704760"/>
          </a:xfrm>
          <a:prstGeom prst="rect">
            <a:avLst/>
          </a:prstGeom>
        </p:spPr>
        <p:txBody>
          <a:bodyPr/>
          <a:lstStyle/>
          <a:p>
            <a:pPr algn="ctr">
              <a:lnSpc>
                <a:spcPct val="100000"/>
              </a:lnSpc>
            </a:pPr>
            <a:endParaRPr dirty="0"/>
          </a:p>
        </p:txBody>
      </p:sp>
      <p:sp>
        <p:nvSpPr>
          <p:cNvPr id="90" name="TextShape 3"/>
          <p:cNvSpPr txBox="1"/>
          <p:nvPr/>
        </p:nvSpPr>
        <p:spPr>
          <a:xfrm>
            <a:off x="457200" y="6356520"/>
            <a:ext cx="2458080" cy="364680"/>
          </a:xfrm>
          <a:prstGeom prst="rect">
            <a:avLst/>
          </a:prstGeom>
        </p:spPr>
        <p:txBody>
          <a:bodyPr anchor="ctr"/>
          <a:lstStyle/>
          <a:p>
            <a:pPr>
              <a:lnSpc>
                <a:spcPct val="100000"/>
              </a:lnSpc>
            </a:pPr>
            <a:endParaRPr dirty="0"/>
          </a:p>
        </p:txBody>
      </p:sp>
      <p:sp>
        <p:nvSpPr>
          <p:cNvPr id="6" name="Rechteck 5"/>
          <p:cNvSpPr/>
          <p:nvPr/>
        </p:nvSpPr>
        <p:spPr>
          <a:xfrm>
            <a:off x="971600" y="1052736"/>
            <a:ext cx="7344816" cy="1661993"/>
          </a:xfrm>
          <a:prstGeom prst="rect">
            <a:avLst/>
          </a:prstGeom>
        </p:spPr>
        <p:txBody>
          <a:bodyPr wrap="square">
            <a:spAutoFit/>
          </a:bodyPr>
          <a:lstStyle/>
          <a:p>
            <a:pPr algn="ctr"/>
            <a:r>
              <a:rPr lang="de-DE" altLang="de-DE" sz="3600" b="1" dirty="0">
                <a:latin typeface="Calibri" pitchFamily="34" charset="0"/>
                <a:ea typeface="ＭＳ Ｐゴシック" pitchFamily="34" charset="-128"/>
              </a:rPr>
              <a:t>Unterricht mit der Lernleiter</a:t>
            </a:r>
            <a:r>
              <a:rPr lang="de-DE" altLang="de-DE" dirty="0">
                <a:latin typeface="Calibri" pitchFamily="34" charset="0"/>
                <a:ea typeface="ＭＳ Ｐゴシック" pitchFamily="34" charset="-128"/>
              </a:rPr>
              <a:t/>
            </a:r>
            <a:br>
              <a:rPr lang="de-DE" altLang="de-DE" dirty="0">
                <a:latin typeface="Calibri" pitchFamily="34" charset="0"/>
                <a:ea typeface="ＭＳ Ｐゴシック" pitchFamily="34" charset="-128"/>
              </a:rPr>
            </a:br>
            <a:r>
              <a:rPr lang="de-DE" altLang="de-DE" dirty="0">
                <a:latin typeface="Calibri" pitchFamily="34" charset="0"/>
                <a:ea typeface="ＭＳ Ｐゴシック" pitchFamily="34" charset="-128"/>
              </a:rPr>
              <a:t/>
            </a:r>
            <a:br>
              <a:rPr lang="de-DE" altLang="de-DE" dirty="0">
                <a:latin typeface="Calibri" pitchFamily="34" charset="0"/>
                <a:ea typeface="ＭＳ Ｐゴシック" pitchFamily="34" charset="-128"/>
              </a:rPr>
            </a:br>
            <a:r>
              <a:rPr lang="de-DE" altLang="de-DE" sz="2400" dirty="0">
                <a:latin typeface="Calibri" pitchFamily="34" charset="0"/>
                <a:ea typeface="ＭＳ Ｐゴシック" pitchFamily="34" charset="-128"/>
              </a:rPr>
              <a:t>Ein Ansatz zur Strukturierung und Differenzierung am Beispiel eines Unterrichtsvorhabens zum Atombau</a:t>
            </a:r>
            <a:endParaRPr lang="de-DE" sz="2400" dirty="0">
              <a:latin typeface="Calibri" pitchFamily="34" charset="0"/>
            </a:endParaRPr>
          </a:p>
        </p:txBody>
      </p:sp>
      <p:pic>
        <p:nvPicPr>
          <p:cNvPr id="7" name="Grafik 6" descr="Kostenlose Illustration: Karriere, &lt;strong&gt;Leiter&lt;/strong&gt;, Aufstieg, Beruf ..."/>
          <p:cNvPicPr>
            <a:picLocks noChangeAspect="1"/>
          </p:cNvPicPr>
          <p:nvPr/>
        </p:nvPicPr>
        <p:blipFill>
          <a:blip r:embed="rId4" cstate="print"/>
          <a:srcRect/>
          <a:stretch>
            <a:fillRect/>
          </a:stretch>
        </p:blipFill>
        <p:spPr bwMode="auto">
          <a:xfrm>
            <a:off x="3059886" y="2852936"/>
            <a:ext cx="3023362" cy="3024468"/>
          </a:xfrm>
          <a:prstGeom prst="rect">
            <a:avLst/>
          </a:prstGeom>
          <a:noFill/>
          <a:ln w="9525">
            <a:noFill/>
            <a:miter lim="800000"/>
            <a:headEnd/>
            <a:tailEnd/>
          </a:ln>
        </p:spPr>
      </p:pic>
      <p:sp>
        <p:nvSpPr>
          <p:cNvPr id="8" name="Textfeld 7"/>
          <p:cNvSpPr txBox="1"/>
          <p:nvPr/>
        </p:nvSpPr>
        <p:spPr>
          <a:xfrm>
            <a:off x="179512" y="6309320"/>
            <a:ext cx="8712968" cy="553998"/>
          </a:xfrm>
          <a:prstGeom prst="rect">
            <a:avLst/>
          </a:prstGeom>
          <a:noFill/>
        </p:spPr>
        <p:txBody>
          <a:bodyPr wrap="square" rtlCol="0">
            <a:spAutoFit/>
          </a:bodyPr>
          <a:lstStyle/>
          <a:p>
            <a:r>
              <a:rPr lang="de-DE" sz="1000" dirty="0" smtClean="0">
                <a:latin typeface="Calibri" panose="020F0502020204030204" pitchFamily="34" charset="0"/>
                <a:cs typeface="Calibri" panose="020F0502020204030204" pitchFamily="34" charset="0"/>
              </a:rPr>
              <a:t>Diese </a:t>
            </a:r>
            <a:r>
              <a:rPr lang="de-DE" sz="1000" dirty="0" err="1" smtClean="0">
                <a:latin typeface="Calibri" panose="020F0502020204030204" pitchFamily="34" charset="0"/>
                <a:cs typeface="Calibri" panose="020F0502020204030204" pitchFamily="34" charset="0"/>
              </a:rPr>
              <a:t>Powerpoint</a:t>
            </a:r>
            <a:r>
              <a:rPr lang="de-DE" sz="1000" dirty="0" smtClean="0">
                <a:latin typeface="Calibri" panose="020F0502020204030204" pitchFamily="34" charset="0"/>
                <a:cs typeface="Calibri" panose="020F0502020204030204" pitchFamily="34" charset="0"/>
              </a:rPr>
              <a:t>-Präsentation (Titel. Untertitel, Text, etc. – Abweichungen sind gekennzeichnet) </a:t>
            </a:r>
            <a:r>
              <a:rPr lang="de-DE" sz="1000" dirty="0">
                <a:latin typeface="Calibri" panose="020F0502020204030204" pitchFamily="34" charset="0"/>
                <a:cs typeface="Calibri" panose="020F0502020204030204" pitchFamily="34" charset="0"/>
              </a:rPr>
              <a:t>steht unter der Lizenz </a:t>
            </a:r>
            <a:r>
              <a:rPr lang="de-DE" sz="1000" u="sng" dirty="0">
                <a:latin typeface="Calibri" panose="020F0502020204030204" pitchFamily="34" charset="0"/>
                <a:cs typeface="Calibri" panose="020F0502020204030204" pitchFamily="34" charset="0"/>
                <a:hlinkClick r:id="rId5"/>
              </a:rPr>
              <a:t>CC BY-SA 4.0</a:t>
            </a:r>
            <a:r>
              <a:rPr lang="de-DE" sz="1000" dirty="0">
                <a:latin typeface="Calibri" panose="020F0502020204030204" pitchFamily="34" charset="0"/>
                <a:cs typeface="Calibri" panose="020F0502020204030204" pitchFamily="34" charset="0"/>
              </a:rPr>
              <a:t> und kann unter deren Bedingungen kostenlos und frei verwendet, verändert und weitergegeben werden. </a:t>
            </a:r>
            <a:r>
              <a:rPr lang="de-DE" sz="1000" dirty="0" smtClean="0">
                <a:latin typeface="Calibri" panose="020F0502020204030204" pitchFamily="34" charset="0"/>
                <a:cs typeface="Calibri" panose="020F0502020204030204" pitchFamily="34" charset="0"/>
              </a:rPr>
              <a:t>Diese Lizenz gilt nicht für verwendete Logos. </a:t>
            </a:r>
          </a:p>
          <a:p>
            <a:r>
              <a:rPr lang="de-DE" sz="1000" dirty="0" smtClean="0">
                <a:latin typeface="Calibri" panose="020F0502020204030204" pitchFamily="34" charset="0"/>
                <a:cs typeface="Calibri" panose="020F0502020204030204" pitchFamily="34" charset="0"/>
              </a:rPr>
              <a:t>Urheberin </a:t>
            </a:r>
            <a:r>
              <a:rPr lang="de-DE" sz="1000" dirty="0">
                <a:latin typeface="Calibri" panose="020F0502020204030204" pitchFamily="34" charset="0"/>
                <a:cs typeface="Calibri" panose="020F0502020204030204" pitchFamily="34" charset="0"/>
              </a:rPr>
              <a:t>im Sinne der Lizenz ist die </a:t>
            </a:r>
            <a:r>
              <a:rPr lang="de-DE" sz="1000" u="sng" dirty="0">
                <a:latin typeface="Calibri" panose="020F0502020204030204" pitchFamily="34" charset="0"/>
                <a:cs typeface="Calibri" panose="020F0502020204030204" pitchFamily="34" charset="0"/>
                <a:hlinkClick r:id="rId6"/>
              </a:rPr>
              <a:t>QUA-LiS NRW</a:t>
            </a:r>
            <a:r>
              <a:rPr lang="de-DE" sz="1000" dirty="0">
                <a:latin typeface="Calibri" panose="020F0502020204030204" pitchFamily="34" charset="0"/>
                <a:cs typeface="Calibri" panose="020F0502020204030204" pitchFamily="34" charset="0"/>
              </a:rPr>
              <a:t>. </a:t>
            </a:r>
          </a:p>
        </p:txBody>
      </p:sp>
      <p:pic>
        <p:nvPicPr>
          <p:cNvPr id="9" name="Grafik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24328" y="6518823"/>
            <a:ext cx="874732" cy="306048"/>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83568" y="882509"/>
            <a:ext cx="7869200" cy="5239896"/>
          </a:xfrm>
          <a:prstGeom prst="rect">
            <a:avLst/>
          </a:prstGeom>
          <a:noFill/>
          <a:ln w="9525">
            <a:noFill/>
            <a:miter lim="800000"/>
            <a:headEnd/>
            <a:tailEnd/>
          </a:ln>
        </p:spPr>
        <p:txBody>
          <a:bodyPr wrap="square">
            <a:spAutoFit/>
          </a:bodyPr>
          <a:lstStyle/>
          <a:p>
            <a:pPr marL="531813" algn="ctr" defTabSz="360000">
              <a:spcAft>
                <a:spcPts val="600"/>
              </a:spcAft>
              <a:buClr>
                <a:srgbClr val="000000"/>
              </a:buClr>
              <a:buSzPct val="100000"/>
            </a:pPr>
            <a:r>
              <a:rPr lang="de-DE" altLang="de-DE" sz="2400" b="1" dirty="0">
                <a:latin typeface="Calibri" pitchFamily="34" charset="0"/>
                <a:ea typeface="MS PGothic" pitchFamily="34" charset="-128"/>
                <a:cs typeface="Calibri" pitchFamily="34" charset="0"/>
              </a:rPr>
              <a:t>Ablauf </a:t>
            </a:r>
            <a:r>
              <a:rPr lang="de-DE" altLang="de-DE" sz="2400" b="1" dirty="0" smtClean="0">
                <a:latin typeface="Calibri" pitchFamily="34" charset="0"/>
                <a:ea typeface="MS PGothic" pitchFamily="34" charset="-128"/>
                <a:cs typeface="Calibri" pitchFamily="34" charset="0"/>
              </a:rPr>
              <a:t>der Fortbildung</a:t>
            </a:r>
          </a:p>
          <a:p>
            <a:pPr marL="531813" algn="ctr" defTabSz="360000">
              <a:spcAft>
                <a:spcPts val="600"/>
              </a:spcAft>
              <a:buClr>
                <a:srgbClr val="000000"/>
              </a:buClr>
              <a:buSzPct val="100000"/>
            </a:pPr>
            <a:r>
              <a:rPr lang="de-DE" altLang="de-DE" sz="2400" b="1" dirty="0" smtClean="0">
                <a:latin typeface="Calibri" pitchFamily="34" charset="0"/>
                <a:ea typeface="MS PGothic" pitchFamily="34" charset="-128"/>
                <a:cs typeface="Calibri" pitchFamily="34" charset="0"/>
              </a:rPr>
              <a:t>1. Modul </a:t>
            </a:r>
            <a:r>
              <a:rPr lang="de-DE" altLang="de-DE" sz="2400" dirty="0" smtClean="0">
                <a:latin typeface="Calibri" pitchFamily="34" charset="0"/>
                <a:ea typeface="MS PGothic" pitchFamily="34" charset="-128"/>
                <a:cs typeface="Calibri" pitchFamily="34" charset="0"/>
              </a:rPr>
              <a:t>(Aneignung)</a:t>
            </a:r>
            <a:endParaRPr lang="de-DE" altLang="de-DE" sz="2400" dirty="0">
              <a:latin typeface="Calibri" pitchFamily="34" charset="0"/>
              <a:ea typeface="MS PGothic" pitchFamily="34" charset="-128"/>
              <a:cs typeface="Calibri" pitchFamily="34" charset="0"/>
            </a:endParaRPr>
          </a:p>
          <a:p>
            <a:pPr marL="1795463" indent="-1612900" defTabSz="360000">
              <a:spcBef>
                <a:spcPts val="300"/>
              </a:spcBef>
              <a:spcAft>
                <a:spcPts val="600"/>
              </a:spcAft>
              <a:buClr>
                <a:srgbClr val="000000"/>
              </a:buClr>
              <a:buSzPct val="100000"/>
            </a:pPr>
            <a:r>
              <a:rPr lang="de-DE" altLang="de-DE" sz="2000" b="1" dirty="0">
                <a:solidFill>
                  <a:schemeClr val="tx1"/>
                </a:solidFill>
                <a:latin typeface="Calibri" pitchFamily="34" charset="0"/>
                <a:ea typeface="MS PGothic" pitchFamily="34" charset="-128"/>
                <a:cs typeface="Calibri" pitchFamily="34" charset="0"/>
              </a:rPr>
              <a:t>09:00 - </a:t>
            </a:r>
            <a:r>
              <a:rPr lang="de-DE" altLang="de-DE" sz="2000" b="1" dirty="0">
                <a:latin typeface="Calibri" pitchFamily="34" charset="0"/>
                <a:ea typeface="MS PGothic" pitchFamily="34" charset="-128"/>
                <a:cs typeface="Calibri" pitchFamily="34" charset="0"/>
              </a:rPr>
              <a:t>09</a:t>
            </a:r>
            <a:r>
              <a:rPr lang="de-DE" altLang="de-DE" sz="2000" b="1" dirty="0">
                <a:solidFill>
                  <a:schemeClr val="tx1"/>
                </a:solidFill>
                <a:latin typeface="Calibri" pitchFamily="34" charset="0"/>
                <a:ea typeface="MS PGothic" pitchFamily="34" charset="-128"/>
                <a:cs typeface="Calibri" pitchFamily="34" charset="0"/>
              </a:rPr>
              <a:t>:15		</a:t>
            </a:r>
            <a:r>
              <a:rPr lang="de-DE" sz="2000" dirty="0">
                <a:latin typeface="Calibri" pitchFamily="34" charset="0"/>
                <a:cs typeface="Calibri" pitchFamily="34" charset="0"/>
              </a:rPr>
              <a:t>Begrüßung und Vorstellung</a:t>
            </a:r>
            <a:endParaRPr lang="de-DE" altLang="de-DE" sz="2000" dirty="0">
              <a:solidFill>
                <a:schemeClr val="tx1"/>
              </a:solidFill>
              <a:latin typeface="Calibri" pitchFamily="34" charset="0"/>
              <a:ea typeface="MS PGothic" pitchFamily="34" charset="-128"/>
              <a:cs typeface="Calibri" pitchFamily="34" charset="0"/>
            </a:endParaRP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09:15 - 10:45	</a:t>
            </a:r>
            <a:r>
              <a:rPr lang="de-DE" sz="2000" dirty="0">
                <a:latin typeface="Calibri" pitchFamily="34" charset="0"/>
                <a:cs typeface="Calibri" pitchFamily="34" charset="0"/>
              </a:rPr>
              <a:t>Das Lernleiterkonzept zum Atombau  – Begründung und Zielsetzung  – Unterrichtliche Implementation – Aufbau und Materialien – Evaluation</a:t>
            </a: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10:45 - 11:15	</a:t>
            </a:r>
            <a:r>
              <a:rPr lang="de-DE" altLang="de-DE" sz="2000" dirty="0">
                <a:latin typeface="Calibri" pitchFamily="34" charset="0"/>
                <a:cs typeface="Calibri" pitchFamily="34" charset="0"/>
              </a:rPr>
              <a:t>	</a:t>
            </a:r>
            <a:r>
              <a:rPr lang="de-DE" sz="2000" dirty="0">
                <a:latin typeface="Calibri" pitchFamily="34" charset="0"/>
                <a:cs typeface="Calibri" pitchFamily="34" charset="0"/>
              </a:rPr>
              <a:t>Diskussion – Rückfragen und Erfahrungen</a:t>
            </a:r>
          </a:p>
          <a:p>
            <a:pPr marL="182563" algn="ctr" defTabSz="360000">
              <a:spcBef>
                <a:spcPts val="300"/>
              </a:spcBef>
              <a:spcAft>
                <a:spcPts val="600"/>
              </a:spcAft>
              <a:buClr>
                <a:srgbClr val="000000"/>
              </a:buClr>
              <a:buSzPct val="100000"/>
            </a:pPr>
            <a:r>
              <a:rPr lang="de-DE" sz="2000" b="1" i="1" dirty="0">
                <a:latin typeface="Calibri" pitchFamily="34" charset="0"/>
                <a:cs typeface="Calibri" pitchFamily="34" charset="0"/>
              </a:rPr>
              <a:t>Kaffeepause</a:t>
            </a:r>
          </a:p>
          <a:p>
            <a:pPr marL="1795463" indent="-1612900" defTabSz="360000" eaLnBrk="1" hangingPunct="1">
              <a:spcBef>
                <a:spcPts val="300"/>
              </a:spcBef>
              <a:spcAft>
                <a:spcPts val="600"/>
              </a:spcAft>
              <a:buClr>
                <a:srgbClr val="000000"/>
              </a:buClr>
              <a:buSzPct val="100000"/>
              <a:buFont typeface="Times New Roman" pitchFamily="18" charset="0"/>
              <a:buNone/>
            </a:pPr>
            <a:r>
              <a:rPr lang="de-DE" altLang="de-DE" sz="2000" b="1" dirty="0">
                <a:solidFill>
                  <a:schemeClr val="tx1"/>
                </a:solidFill>
                <a:latin typeface="Calibri" pitchFamily="34" charset="0"/>
                <a:ea typeface="MS PGothic" pitchFamily="34" charset="-128"/>
                <a:cs typeface="Calibri" pitchFamily="34" charset="0"/>
              </a:rPr>
              <a:t>11:30 - 12:30		</a:t>
            </a:r>
            <a:r>
              <a:rPr lang="de-DE" sz="2000" dirty="0" smtClean="0">
                <a:latin typeface="Calibri" pitchFamily="34" charset="0"/>
                <a:cs typeface="Calibri" pitchFamily="34" charset="0"/>
              </a:rPr>
              <a:t>Workshop: </a:t>
            </a:r>
            <a:r>
              <a:rPr lang="de-DE" sz="2000" dirty="0">
                <a:latin typeface="Calibri" pitchFamily="34" charset="0"/>
                <a:cs typeface="Calibri" pitchFamily="34" charset="0"/>
              </a:rPr>
              <a:t>Kennenlernen des Lernleiter-Materials</a:t>
            </a:r>
          </a:p>
          <a:p>
            <a:pPr marL="1795463" indent="-1612900" algn="ctr" defTabSz="360000">
              <a:spcBef>
                <a:spcPts val="300"/>
              </a:spcBef>
              <a:spcAft>
                <a:spcPts val="600"/>
              </a:spcAft>
              <a:buClr>
                <a:srgbClr val="000000"/>
              </a:buClr>
              <a:buSzPct val="100000"/>
            </a:pPr>
            <a:r>
              <a:rPr lang="de-DE" altLang="de-DE" sz="2000" b="1" i="1" dirty="0">
                <a:latin typeface="Calibri" pitchFamily="34" charset="0"/>
                <a:ea typeface="MS PGothic" pitchFamily="34" charset="-128"/>
                <a:cs typeface="Calibri" pitchFamily="34" charset="0"/>
              </a:rPr>
              <a:t>Mittagspause</a:t>
            </a:r>
          </a:p>
          <a:p>
            <a:pPr marL="1795463"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13:30 - 14:30	</a:t>
            </a:r>
            <a:r>
              <a:rPr lang="de-DE" sz="2000" dirty="0">
                <a:latin typeface="Calibri" pitchFamily="34" charset="0"/>
                <a:cs typeface="Calibri" pitchFamily="34" charset="0"/>
              </a:rPr>
              <a:t>Gemeinsamer Austausch zum Material</a:t>
            </a:r>
          </a:p>
          <a:p>
            <a:pPr marL="182563">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14:30 - 15:30	</a:t>
            </a:r>
            <a:r>
              <a:rPr lang="de-DE" sz="2000" dirty="0">
                <a:latin typeface="Calibri" pitchFamily="34" charset="0"/>
                <a:cs typeface="Calibri" pitchFamily="34" charset="0"/>
              </a:rPr>
              <a:t>Nächste Schritte zur </a:t>
            </a:r>
            <a:r>
              <a:rPr lang="de-DE" sz="2000" dirty="0" smtClean="0">
                <a:latin typeface="Calibri" pitchFamily="34" charset="0"/>
                <a:cs typeface="Calibri" pitchFamily="34" charset="0"/>
              </a:rPr>
              <a:t>unterrichtlichen Erprobung</a:t>
            </a:r>
            <a:endParaRPr lang="de-DE" altLang="de-DE" sz="2000" dirty="0">
              <a:latin typeface="Calibri" pitchFamily="34" charset="0"/>
              <a:ea typeface="MS PGothic" pitchFamily="34" charset="-128"/>
              <a:cs typeface="Calibri" pitchFamily="34" charset="0"/>
            </a:endParaRPr>
          </a:p>
          <a:p>
            <a:pPr marL="182563">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15:30 - 16:00	</a:t>
            </a:r>
            <a:r>
              <a:rPr lang="de-DE" altLang="de-DE" sz="2000" dirty="0">
                <a:latin typeface="Calibri" pitchFamily="34" charset="0"/>
                <a:ea typeface="MS PGothic" pitchFamily="34" charset="-128"/>
                <a:cs typeface="Calibri" pitchFamily="34" charset="0"/>
              </a:rPr>
              <a:t>Abschluss, Evaluation, Feedback</a:t>
            </a: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392488"/>
          </a:xfrm>
        </p:spPr>
        <p:txBody>
          <a:bodyPr/>
          <a:lstStyle/>
          <a:p>
            <a:pPr marL="177800" indent="-177800" algn="ctr">
              <a:spcAft>
                <a:spcPts val="1200"/>
              </a:spcAft>
              <a:buClr>
                <a:schemeClr val="tx2"/>
              </a:buClr>
            </a:pPr>
            <a:endParaRPr kumimoji="0" lang="de-DE" altLang="de-DE" sz="2800" b="1" i="0" u="none" strike="noStrike" kern="0" cap="none" spc="0" normalizeH="0" baseline="0" noProof="0" dirty="0">
              <a:ln>
                <a:noFill/>
              </a:ln>
              <a:solidFill>
                <a:sysClr val="windowText" lastClr="000000"/>
              </a:solidFill>
              <a:effectLst/>
              <a:uLnTx/>
              <a:uFillTx/>
              <a:latin typeface="Calibri" pitchFamily="34" charset="0"/>
              <a:ea typeface="ＭＳ Ｐゴシック" pitchFamily="34" charset="-128"/>
            </a:endParaRPr>
          </a:p>
          <a:p>
            <a:pPr marL="177800" indent="-177800" algn="ctr">
              <a:spcAft>
                <a:spcPts val="1200"/>
              </a:spcAft>
              <a:buClr>
                <a:schemeClr val="tx2"/>
              </a:buClr>
            </a:pPr>
            <a:endParaRPr lang="de-DE" altLang="de-DE" sz="2800" b="1" dirty="0">
              <a:latin typeface="Calibri" pitchFamily="34" charset="0"/>
              <a:ea typeface="ＭＳ Ｐゴシック" pitchFamily="34" charset="-128"/>
            </a:endParaRPr>
          </a:p>
          <a:p>
            <a:pPr marL="177800" indent="-177800" algn="ctr">
              <a:spcAft>
                <a:spcPts val="1200"/>
              </a:spcAft>
              <a:buClr>
                <a:schemeClr val="tx2"/>
              </a:buClr>
            </a:pPr>
            <a:endParaRPr kumimoji="0" lang="de-DE" altLang="de-DE" sz="2800" b="1" i="0" u="none" strike="noStrike" kern="0" cap="none" spc="0" normalizeH="0" baseline="0" noProof="0" dirty="0">
              <a:ln>
                <a:noFill/>
              </a:ln>
              <a:solidFill>
                <a:sysClr val="windowText" lastClr="000000"/>
              </a:solidFill>
              <a:effectLst/>
              <a:uLnTx/>
              <a:uFillTx/>
              <a:latin typeface="Calibri" pitchFamily="34" charset="0"/>
              <a:ea typeface="ＭＳ Ｐゴシック" pitchFamily="34" charset="-128"/>
            </a:endParaRPr>
          </a:p>
          <a:p>
            <a:pPr marL="177800" indent="-177800" algn="ctr">
              <a:spcAft>
                <a:spcPts val="1200"/>
              </a:spcAft>
              <a:buClr>
                <a:schemeClr val="tx2"/>
              </a:buClr>
            </a:pPr>
            <a:r>
              <a:rPr kumimoji="0" lang="de-DE" altLang="de-DE" sz="2800" b="1" i="0" u="none" strike="noStrike" kern="0" cap="none" spc="0" normalizeH="0" baseline="0" noProof="0" dirty="0">
                <a:ln>
                  <a:noFill/>
                </a:ln>
                <a:solidFill>
                  <a:sysClr val="windowText" lastClr="000000"/>
                </a:solidFill>
                <a:effectLst/>
                <a:uLnTx/>
                <a:uFillTx/>
                <a:latin typeface="Calibri" pitchFamily="34" charset="0"/>
                <a:ea typeface="ＭＳ Ｐゴシック" pitchFamily="34" charset="-128"/>
              </a:rPr>
              <a:t>Warum wurde das Lernleiterkonzept entwickelt? </a:t>
            </a:r>
            <a:endParaRPr lang="de-DE" altLang="de-DE" sz="2000" b="1" dirty="0">
              <a:solidFill>
                <a:schemeClr val="accent6">
                  <a:lumMod val="75000"/>
                </a:schemeClr>
              </a:solidFill>
              <a:latin typeface="Calibri" pitchFamily="34" charset="0"/>
              <a:ea typeface="ＭＳ Ｐゴシック" pitchFamily="34" charset="-128"/>
            </a:endParaRPr>
          </a:p>
          <a:p>
            <a:pPr marL="342900" indent="-342900">
              <a:spcBef>
                <a:spcPts val="600"/>
              </a:spcBef>
              <a:spcAft>
                <a:spcPts val="600"/>
              </a:spcAft>
              <a:buClr>
                <a:schemeClr val="tx2"/>
              </a:buClr>
              <a:buFont typeface="Arial" panose="020B0604020202020204" pitchFamily="34" charset="0"/>
              <a:buChar char="•"/>
              <a:defRPr/>
            </a:pPr>
            <a:r>
              <a:rPr lang="de-DE" altLang="de-DE" sz="2000" b="1" dirty="0">
                <a:solidFill>
                  <a:schemeClr val="accent6">
                    <a:lumMod val="75000"/>
                  </a:schemeClr>
                </a:solidFill>
                <a:latin typeface="Calibri" pitchFamily="34" charset="0"/>
                <a:ea typeface="ＭＳ Ｐゴシック" pitchFamily="34" charset="-128"/>
              </a:rPr>
              <a:t>Bezugsrahmen:  </a:t>
            </a:r>
            <a:r>
              <a:rPr lang="de-DE" altLang="de-DE" sz="2000" dirty="0">
                <a:latin typeface="Calibri" pitchFamily="34" charset="0"/>
                <a:ea typeface="ＭＳ Ｐゴシック" pitchFamily="34" charset="-128"/>
              </a:rPr>
              <a:t>Schulgesetz NRW</a:t>
            </a:r>
            <a:r>
              <a:rPr lang="de-DE" altLang="de-DE" sz="2000" b="1" dirty="0">
                <a:latin typeface="Calibri" pitchFamily="34" charset="0"/>
                <a:ea typeface="ＭＳ Ｐゴシック" pitchFamily="34" charset="-128"/>
              </a:rPr>
              <a:t>§</a:t>
            </a:r>
            <a:r>
              <a:rPr lang="de-DE" altLang="de-DE" sz="2000" dirty="0">
                <a:latin typeface="Calibri" pitchFamily="34" charset="0"/>
                <a:ea typeface="ＭＳ Ｐゴシック" pitchFamily="34" charset="-128"/>
              </a:rPr>
              <a:t>1 (1) seit 2005 und Referenzrahmen Schulqualität NRW (</a:t>
            </a:r>
            <a:r>
              <a:rPr lang="de-DE" altLang="de-DE" sz="2000" dirty="0" smtClean="0">
                <a:latin typeface="Calibri" pitchFamily="34" charset="0"/>
                <a:ea typeface="ＭＳ Ｐゴシック" pitchFamily="34" charset="-128"/>
              </a:rPr>
              <a:t>2020, </a:t>
            </a:r>
            <a:r>
              <a:rPr lang="de-DE" altLang="de-DE" sz="2000" dirty="0">
                <a:latin typeface="Calibri" pitchFamily="34" charset="0"/>
                <a:ea typeface="ＭＳ Ｐゴシック" pitchFamily="34" charset="-128"/>
              </a:rPr>
              <a:t>Dimension </a:t>
            </a:r>
            <a:r>
              <a:rPr lang="de-DE" altLang="de-DE" sz="2000" dirty="0" smtClean="0">
                <a:latin typeface="Calibri" pitchFamily="34" charset="0"/>
                <a:ea typeface="ＭＳ Ｐゴシック" pitchFamily="34" charset="-128"/>
              </a:rPr>
              <a:t>2.4) </a:t>
            </a:r>
            <a:endParaRPr lang="de-DE" altLang="de-DE" sz="2000" dirty="0">
              <a:latin typeface="Calibri" pitchFamily="34" charset="0"/>
              <a:ea typeface="ＭＳ Ｐゴシック" pitchFamily="34" charset="-128"/>
            </a:endParaRPr>
          </a:p>
          <a:p>
            <a:pPr marL="342900" indent="-342900">
              <a:spcBef>
                <a:spcPts val="600"/>
              </a:spcBef>
              <a:spcAft>
                <a:spcPts val="600"/>
              </a:spcAft>
              <a:buClr>
                <a:schemeClr val="tx2"/>
              </a:buClr>
              <a:buFont typeface="Wingdings" panose="05000000000000000000" pitchFamily="2" charset="2"/>
              <a:buChar char="Ø"/>
              <a:defRPr/>
            </a:pPr>
            <a:r>
              <a:rPr lang="de-DE" altLang="de-DE" sz="2000" dirty="0">
                <a:latin typeface="Calibri" pitchFamily="34" charset="0"/>
                <a:ea typeface="ＭＳ Ｐゴシック" pitchFamily="34" charset="-128"/>
              </a:rPr>
              <a:t>Daraus folgt das </a:t>
            </a:r>
            <a:r>
              <a:rPr lang="de-DE" altLang="de-DE" sz="2000" b="1" dirty="0">
                <a:latin typeface="Calibri" pitchFamily="34" charset="0"/>
                <a:ea typeface="ＭＳ Ｐゴシック" pitchFamily="34" charset="-128"/>
              </a:rPr>
              <a:t>Recht auf individuelle Förderung</a:t>
            </a:r>
            <a:r>
              <a:rPr lang="de-DE" altLang="de-DE" sz="2000" dirty="0">
                <a:latin typeface="Calibri" pitchFamily="34" charset="0"/>
                <a:ea typeface="ＭＳ Ｐゴシック" pitchFamily="34" charset="-128"/>
              </a:rPr>
              <a:t> angesichts zunehmender </a:t>
            </a:r>
            <a:r>
              <a:rPr lang="de-DE" altLang="de-DE" sz="2000" b="1" dirty="0">
                <a:latin typeface="Calibri" pitchFamily="34" charset="0"/>
                <a:ea typeface="ＭＳ Ｐゴシック" pitchFamily="34" charset="-128"/>
              </a:rPr>
              <a:t>Heterogenität </a:t>
            </a:r>
            <a:r>
              <a:rPr lang="de-DE" altLang="de-DE" sz="2000" dirty="0">
                <a:latin typeface="Calibri" pitchFamily="34" charset="0"/>
                <a:ea typeface="ＭＳ Ｐゴシック" pitchFamily="34" charset="-128"/>
              </a:rPr>
              <a:t>der Schülerschaft, u.a. in den Bereichen:</a:t>
            </a:r>
          </a:p>
          <a:p>
            <a:pPr marL="723900" lvl="1" indent="-279400">
              <a:buClr>
                <a:schemeClr val="tx2"/>
              </a:buClr>
              <a:buFont typeface="Wingdings" pitchFamily="2" charset="2"/>
              <a:buChar char="Ø"/>
            </a:pPr>
            <a:r>
              <a:rPr kumimoji="0" lang="de-DE" altLang="de-DE" sz="2000" b="0" i="0" u="none" strike="noStrike" kern="0" cap="none" spc="0" normalizeH="0" baseline="0" noProof="0" dirty="0">
                <a:ln>
                  <a:noFill/>
                </a:ln>
                <a:solidFill>
                  <a:sysClr val="windowText" lastClr="000000"/>
                </a:solidFill>
                <a:effectLst/>
                <a:uLnTx/>
                <a:uFillTx/>
                <a:latin typeface="Calibri" pitchFamily="34" charset="0"/>
                <a:ea typeface="ＭＳ Ｐゴシック" pitchFamily="34" charset="-128"/>
              </a:rPr>
              <a:t>Lerninteresse</a:t>
            </a:r>
          </a:p>
          <a:p>
            <a:pPr marL="723900" lvl="2" indent="-279400">
              <a:buClr>
                <a:schemeClr val="tx2"/>
              </a:buClr>
              <a:buFont typeface="Wingdings" pitchFamily="2" charset="2"/>
              <a:buChar char="Ø"/>
            </a:pPr>
            <a:r>
              <a:rPr kumimoji="0" lang="de-DE" altLang="de-DE" sz="2000" b="0" i="0" u="none" strike="noStrike" kern="0" cap="none" spc="0" normalizeH="0" baseline="0" noProof="0" dirty="0">
                <a:ln>
                  <a:noFill/>
                </a:ln>
                <a:solidFill>
                  <a:sysClr val="windowText" lastClr="000000"/>
                </a:solidFill>
                <a:effectLst/>
                <a:uLnTx/>
                <a:uFillTx/>
                <a:latin typeface="Calibri" pitchFamily="34" charset="0"/>
                <a:ea typeface="ＭＳ Ｐゴシック" pitchFamily="34" charset="-128"/>
              </a:rPr>
              <a:t>Kognitive Fähigkeiten</a:t>
            </a:r>
          </a:p>
          <a:p>
            <a:pPr marL="723900" lvl="2" indent="-279400">
              <a:buClr>
                <a:schemeClr val="tx2"/>
              </a:buClr>
              <a:buFont typeface="Wingdings" pitchFamily="2" charset="2"/>
              <a:buChar char="Ø"/>
            </a:pPr>
            <a:r>
              <a:rPr kumimoji="0" lang="de-DE" altLang="de-DE" sz="2000" b="0" i="0" u="none" strike="noStrike" kern="0" cap="none" spc="0" normalizeH="0" baseline="0" noProof="0" dirty="0">
                <a:ln>
                  <a:noFill/>
                </a:ln>
                <a:solidFill>
                  <a:sysClr val="windowText" lastClr="000000"/>
                </a:solidFill>
                <a:effectLst/>
                <a:uLnTx/>
                <a:uFillTx/>
                <a:latin typeface="Calibri" pitchFamily="34" charset="0"/>
                <a:ea typeface="ＭＳ Ｐゴシック" pitchFamily="34" charset="-128"/>
              </a:rPr>
              <a:t>Vorwissen	</a:t>
            </a:r>
            <a:endParaRPr lang="de-DE" altLang="de-DE" sz="2000" dirty="0">
              <a:latin typeface="Calibri" pitchFamily="34" charset="0"/>
              <a:ea typeface="ＭＳ Ｐゴシック" pitchFamily="34" charset="-128"/>
            </a:endParaRPr>
          </a:p>
          <a:p>
            <a:pPr marL="266700" lvl="2" indent="-266700">
              <a:spcBef>
                <a:spcPts val="600"/>
              </a:spcBef>
              <a:spcAft>
                <a:spcPts val="600"/>
              </a:spcAft>
              <a:buClr>
                <a:schemeClr val="tx2"/>
              </a:buClr>
              <a:buFont typeface="Arial" pitchFamily="34" charset="0"/>
              <a:buChar char="•"/>
              <a:defRPr/>
            </a:pPr>
            <a:r>
              <a:rPr lang="de-DE" altLang="de-DE" sz="2000" dirty="0">
                <a:latin typeface="Calibri" pitchFamily="34" charset="0"/>
                <a:ea typeface="ＭＳ Ｐゴシック" pitchFamily="34" charset="-128"/>
              </a:rPr>
              <a:t>Forderung der </a:t>
            </a:r>
            <a:r>
              <a:rPr lang="de-DE" altLang="de-DE" sz="2000" b="1" dirty="0">
                <a:latin typeface="Calibri" pitchFamily="34" charset="0"/>
                <a:ea typeface="ＭＳ Ｐゴシック" pitchFamily="34" charset="-128"/>
              </a:rPr>
              <a:t>Pisa-Studie 2015: </a:t>
            </a:r>
            <a:r>
              <a:rPr lang="de-DE" altLang="de-DE" sz="2000" dirty="0">
                <a:latin typeface="Calibri" pitchFamily="34" charset="0"/>
                <a:ea typeface="ＭＳ Ｐゴシック" pitchFamily="34" charset="-128"/>
              </a:rPr>
              <a:t>mehr Differenzierung  und Strukturierung im naturwissenschaftlichen Unterricht, um die Unterrichtsqualität und damit auch die Schülerleistungen zu steigern</a:t>
            </a:r>
          </a:p>
          <a:p>
            <a:pPr>
              <a:spcBef>
                <a:spcPts val="600"/>
              </a:spcBef>
              <a:spcAft>
                <a:spcPts val="600"/>
              </a:spcAft>
              <a:buClr>
                <a:schemeClr val="tx2"/>
              </a:buClr>
              <a:defRPr/>
            </a:pPr>
            <a:endParaRPr lang="de-DE" altLang="de-DE" sz="2000" b="1" dirty="0">
              <a:latin typeface="Calibri" pitchFamily="34" charset="0"/>
              <a:ea typeface="ＭＳ Ｐゴシック" pitchFamily="34" charset="-128"/>
            </a:endParaRPr>
          </a:p>
          <a:p>
            <a:pPr marL="266700" indent="-266700">
              <a:spcBef>
                <a:spcPts val="600"/>
              </a:spcBef>
              <a:spcAft>
                <a:spcPts val="600"/>
              </a:spcAft>
              <a:buClr>
                <a:schemeClr val="tx2"/>
              </a:buClr>
              <a:buFont typeface="Arial" pitchFamily="34" charset="0"/>
              <a:buChar char="•"/>
              <a:defRPr/>
            </a:pPr>
            <a:endParaRPr lang="de-DE" altLang="de-DE" sz="2000" b="1" dirty="0">
              <a:latin typeface="Calibri" pitchFamily="34" charset="0"/>
              <a:ea typeface="ＭＳ Ｐゴシック" pitchFamily="34" charset="-128"/>
            </a:endParaRPr>
          </a:p>
          <a:p>
            <a:pPr marL="444500" lvl="2">
              <a:buClr>
                <a:schemeClr val="tx2"/>
              </a:buClr>
            </a:pPr>
            <a:endParaRPr lang="de-DE" altLang="de-DE" sz="2000" dirty="0">
              <a:latin typeface="Calibri" pitchFamily="34" charset="0"/>
              <a:ea typeface="ＭＳ Ｐゴシック" pitchFamily="34" charset="-128"/>
            </a:endParaRPr>
          </a:p>
        </p:txBody>
      </p:sp>
      <p:sp>
        <p:nvSpPr>
          <p:cNvPr id="4" name="Rechteck 3"/>
          <p:cNvSpPr/>
          <p:nvPr/>
        </p:nvSpPr>
        <p:spPr>
          <a:xfrm>
            <a:off x="1043608" y="1052736"/>
            <a:ext cx="7056784" cy="369332"/>
          </a:xfrm>
          <a:prstGeom prst="rect">
            <a:avLst/>
          </a:prstGeom>
        </p:spPr>
        <p:txBody>
          <a:bodyPr wrap="square">
            <a:spAutoFit/>
          </a:bodyPr>
          <a:lstStyle/>
          <a:p>
            <a:pPr algn="ctr"/>
            <a:r>
              <a:rPr lang="de-DE" dirty="0">
                <a:latin typeface="Calibri" pitchFamily="34" charset="0"/>
                <a:cs typeface="Calibri" pitchFamily="34" charset="0"/>
              </a:rPr>
              <a:t>Das Lernleiterkonzept zum  Atombau – Begründung und Zielsetzung</a:t>
            </a:r>
            <a:endParaRPr lang="de-D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800" b="1" kern="1200" dirty="0">
                <a:solidFill>
                  <a:schemeClr val="tx1"/>
                </a:solidFill>
                <a:latin typeface="Calibri" pitchFamily="34" charset="0"/>
              </a:rPr>
              <a:t>Zielsetzung</a:t>
            </a:r>
          </a:p>
          <a:p>
            <a:pPr marL="698500" indent="-342900" algn="l">
              <a:buFont typeface="Courier New" panose="02070309020205020404" pitchFamily="49" charset="0"/>
              <a:buChar char="o"/>
            </a:pPr>
            <a:r>
              <a:rPr lang="de-DE" sz="2000" kern="1200" dirty="0">
                <a:solidFill>
                  <a:schemeClr val="tx1"/>
                </a:solidFill>
                <a:latin typeface="Calibri" panose="020F0502020204030204" pitchFamily="34" charset="0"/>
              </a:rPr>
              <a:t>Entwicklung und Implementation eines Lern- und Übungskonzepts zur individuellen Förderung, um</a:t>
            </a:r>
          </a:p>
          <a:p>
            <a:pPr marL="723900" indent="-368300" algn="l">
              <a:buFont typeface="Arial" pitchFamily="34" charset="0"/>
              <a:buChar char="•"/>
            </a:pPr>
            <a:r>
              <a:rPr lang="de-DE" sz="2000" kern="1200" dirty="0">
                <a:solidFill>
                  <a:schemeClr val="tx1"/>
                </a:solidFill>
                <a:latin typeface="Calibri" panose="020F0502020204030204" pitchFamily="34" charset="0"/>
              </a:rPr>
              <a:t>Fachwissen </a:t>
            </a:r>
            <a:r>
              <a:rPr lang="de-DE" sz="2000" b="1" kern="1200" dirty="0">
                <a:solidFill>
                  <a:schemeClr val="tx1"/>
                </a:solidFill>
                <a:latin typeface="Calibri" pitchFamily="34" charset="0"/>
              </a:rPr>
              <a:t>und</a:t>
            </a:r>
            <a:r>
              <a:rPr lang="de-DE" sz="2000" kern="1200" dirty="0">
                <a:solidFill>
                  <a:schemeClr val="tx1"/>
                </a:solidFill>
                <a:latin typeface="Calibri" pitchFamily="34" charset="0"/>
              </a:rPr>
              <a:t> Modellverständnis zu </a:t>
            </a:r>
            <a:r>
              <a:rPr lang="de-DE" sz="2000" kern="1200" dirty="0" smtClean="0">
                <a:solidFill>
                  <a:schemeClr val="tx1"/>
                </a:solidFill>
                <a:latin typeface="Calibri" pitchFamily="34" charset="0"/>
              </a:rPr>
              <a:t>fördern</a:t>
            </a:r>
            <a:endParaRPr lang="de-DE" sz="2000" kern="1200" dirty="0">
              <a:solidFill>
                <a:schemeClr val="tx1"/>
              </a:solidFill>
              <a:latin typeface="Calibri" pitchFamily="34" charset="0"/>
            </a:endParaRPr>
          </a:p>
          <a:p>
            <a:pPr marL="723900" indent="-368300" algn="l">
              <a:buFont typeface="Arial" pitchFamily="34" charset="0"/>
              <a:buChar char="•"/>
            </a:pPr>
            <a:r>
              <a:rPr lang="de-DE" sz="2000" kern="1200" dirty="0">
                <a:solidFill>
                  <a:schemeClr val="tx1"/>
                </a:solidFill>
                <a:latin typeface="Calibri" pitchFamily="34" charset="0"/>
              </a:rPr>
              <a:t>das </a:t>
            </a:r>
            <a:r>
              <a:rPr lang="de-DE" sz="2000" b="1" kern="1200" dirty="0">
                <a:solidFill>
                  <a:schemeClr val="tx1"/>
                </a:solidFill>
                <a:latin typeface="Calibri" pitchFamily="34" charset="0"/>
              </a:rPr>
              <a:t>Interesse</a:t>
            </a:r>
            <a:r>
              <a:rPr lang="de-DE" sz="2000" kern="1200" dirty="0">
                <a:solidFill>
                  <a:schemeClr val="tx1"/>
                </a:solidFill>
                <a:latin typeface="Calibri" pitchFamily="34" charset="0"/>
              </a:rPr>
              <a:t> am Fach Chemie durch entsprechende Methoden zu </a:t>
            </a:r>
            <a:r>
              <a:rPr lang="de-DE" sz="2000" kern="1200" dirty="0" smtClean="0">
                <a:solidFill>
                  <a:schemeClr val="tx1"/>
                </a:solidFill>
                <a:latin typeface="Calibri" pitchFamily="34" charset="0"/>
              </a:rPr>
              <a:t>wecken</a:t>
            </a:r>
            <a:endParaRPr lang="de-DE" sz="2000" kern="1200" dirty="0">
              <a:solidFill>
                <a:schemeClr val="tx1"/>
              </a:solidFill>
              <a:latin typeface="Calibri" pitchFamily="34" charset="0"/>
            </a:endParaRPr>
          </a:p>
          <a:p>
            <a:pPr marL="723900" indent="-368300" algn="l">
              <a:buFont typeface="Arial" pitchFamily="34" charset="0"/>
              <a:buChar char="•"/>
            </a:pPr>
            <a:r>
              <a:rPr lang="de-DE" sz="2000" kern="1200" dirty="0">
                <a:solidFill>
                  <a:schemeClr val="tx1"/>
                </a:solidFill>
                <a:latin typeface="Calibri" pitchFamily="34" charset="0"/>
              </a:rPr>
              <a:t>den Prozess der </a:t>
            </a:r>
            <a:r>
              <a:rPr lang="de-DE" sz="2000" b="1" kern="1200" dirty="0">
                <a:solidFill>
                  <a:schemeClr val="tx1"/>
                </a:solidFill>
                <a:latin typeface="Calibri" pitchFamily="34" charset="0"/>
              </a:rPr>
              <a:t>Schemainduktion</a:t>
            </a:r>
            <a:r>
              <a:rPr lang="de-DE" sz="2000" kern="1200" dirty="0">
                <a:solidFill>
                  <a:schemeClr val="tx1"/>
                </a:solidFill>
                <a:latin typeface="Calibri" pitchFamily="34" charset="0"/>
              </a:rPr>
              <a:t> bewusst zu machen und zu begleiten sowie den Vorgang der </a:t>
            </a:r>
            <a:r>
              <a:rPr lang="de-DE" sz="2000" b="1" kern="1200" dirty="0">
                <a:solidFill>
                  <a:schemeClr val="tx1"/>
                </a:solidFill>
                <a:latin typeface="Calibri" pitchFamily="34" charset="0"/>
              </a:rPr>
              <a:t>Schemaautomatisierung</a:t>
            </a:r>
            <a:r>
              <a:rPr lang="de-DE" sz="2000" kern="1200" dirty="0">
                <a:solidFill>
                  <a:schemeClr val="tx1"/>
                </a:solidFill>
                <a:latin typeface="Calibri" pitchFamily="34" charset="0"/>
              </a:rPr>
              <a:t> zu </a:t>
            </a:r>
            <a:r>
              <a:rPr lang="de-DE" sz="2000" kern="1200" dirty="0" smtClean="0">
                <a:solidFill>
                  <a:schemeClr val="tx1"/>
                </a:solidFill>
                <a:latin typeface="Calibri" pitchFamily="34" charset="0"/>
              </a:rPr>
              <a:t>befördern</a:t>
            </a:r>
            <a:endParaRPr lang="de-DE" sz="2000" kern="1200" dirty="0">
              <a:solidFill>
                <a:schemeClr val="tx1"/>
              </a:solidFill>
              <a:latin typeface="Calibri" pitchFamily="34" charset="0"/>
            </a:endParaRPr>
          </a:p>
          <a:p>
            <a:pPr marL="355600" algn="l"/>
            <a:endParaRPr lang="de-DE" sz="2000" kern="1200" dirty="0">
              <a:solidFill>
                <a:schemeClr val="tx1"/>
              </a:solidFill>
              <a:latin typeface="Calibri" pitchFamily="34" charset="0"/>
            </a:endParaRPr>
          </a:p>
          <a:p>
            <a:pPr marL="723900" indent="-368300" algn="l">
              <a:buFont typeface="Courier New" panose="02070309020205020404" pitchFamily="49" charset="0"/>
              <a:buChar char="o"/>
            </a:pPr>
            <a:r>
              <a:rPr lang="de-DE" sz="2000" kern="1200" dirty="0">
                <a:solidFill>
                  <a:schemeClr val="tx1"/>
                </a:solidFill>
                <a:latin typeface="Calibri" pitchFamily="34" charset="0"/>
              </a:rPr>
              <a:t>Entwicklung  eines Lern- und Übungskonzepts zur individuellen Förderung zu den Inhaltsfeldern des </a:t>
            </a:r>
            <a:r>
              <a:rPr lang="de-DE" sz="2000" kern="1200" dirty="0" smtClean="0">
                <a:solidFill>
                  <a:schemeClr val="tx1"/>
                </a:solidFill>
                <a:latin typeface="Calibri" pitchFamily="34" charset="0"/>
              </a:rPr>
              <a:t>Kernlehrplans für die Sekundarstufe I </a:t>
            </a:r>
            <a:r>
              <a:rPr lang="de-DE" sz="2000" kern="1200" smtClean="0">
                <a:solidFill>
                  <a:schemeClr val="tx1"/>
                </a:solidFill>
                <a:latin typeface="Calibri" pitchFamily="34" charset="0"/>
              </a:rPr>
              <a:t>Gymnasium in NRW </a:t>
            </a:r>
            <a:r>
              <a:rPr lang="de-DE" sz="2000" kern="1200" dirty="0" smtClean="0">
                <a:solidFill>
                  <a:schemeClr val="tx1"/>
                </a:solidFill>
                <a:latin typeface="Calibri" pitchFamily="34" charset="0"/>
              </a:rPr>
              <a:t>Chemie:</a:t>
            </a:r>
            <a:endParaRPr lang="de-DE" sz="2000" kern="1200" dirty="0">
              <a:solidFill>
                <a:schemeClr val="tx1"/>
              </a:solidFill>
              <a:latin typeface="Calibri" pitchFamily="34" charset="0"/>
            </a:endParaRPr>
          </a:p>
          <a:p>
            <a:pPr marL="355600" indent="368300" algn="l">
              <a:buFont typeface="Arial" pitchFamily="34" charset="0"/>
              <a:buChar char="•"/>
            </a:pPr>
            <a:r>
              <a:rPr lang="de-DE" sz="2000" kern="1200" dirty="0">
                <a:solidFill>
                  <a:schemeClr val="tx1"/>
                </a:solidFill>
                <a:latin typeface="Calibri" pitchFamily="34" charset="0"/>
              </a:rPr>
              <a:t>Elementfamilien, </a:t>
            </a:r>
            <a:r>
              <a:rPr lang="de-DE" sz="2000" b="1" kern="1200" dirty="0">
                <a:solidFill>
                  <a:schemeClr val="tx1"/>
                </a:solidFill>
                <a:latin typeface="Calibri" pitchFamily="34" charset="0"/>
              </a:rPr>
              <a:t>Atombau und Periodensystem</a:t>
            </a:r>
          </a:p>
          <a:p>
            <a:pPr marL="355600" indent="368300" algn="l">
              <a:buFont typeface="Arial" pitchFamily="34" charset="0"/>
              <a:buChar char="•"/>
            </a:pPr>
            <a:r>
              <a:rPr lang="de-DE" sz="2000" b="1" kern="1200" dirty="0">
                <a:solidFill>
                  <a:schemeClr val="tx1"/>
                </a:solidFill>
                <a:latin typeface="Calibri" pitchFamily="34" charset="0"/>
              </a:rPr>
              <a:t>Ionenbindung und Ionenkristalle</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a:p>
            <a:pPr marL="355600" algn="l"/>
            <a:endParaRPr lang="de-DE" i="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Das Lernleiterkonzept zum Atombau – Begründung und Zielsetzung</a:t>
            </a:r>
            <a:endParaRPr lang="de-D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800" b="1" dirty="0">
                <a:latin typeface="Calibri" pitchFamily="34" charset="0"/>
                <a:cs typeface="Calibri" pitchFamily="34" charset="0"/>
              </a:rPr>
              <a:t>Das Lernleiterkonzept zum Atombau  </a:t>
            </a:r>
            <a:br>
              <a:rPr lang="de-DE" sz="2800" b="1" dirty="0">
                <a:latin typeface="Calibri" pitchFamily="34" charset="0"/>
                <a:cs typeface="Calibri" pitchFamily="34" charset="0"/>
              </a:rPr>
            </a:br>
            <a:r>
              <a:rPr lang="de-DE" sz="2800" b="1" dirty="0">
                <a:latin typeface="Calibri" pitchFamily="34" charset="0"/>
                <a:cs typeface="Calibri" pitchFamily="34" charset="0"/>
              </a:rPr>
              <a:t>- Begründung und Zielsetzung -</a:t>
            </a:r>
            <a:endParaRPr lang="de-DE" sz="2800" b="1" dirty="0"/>
          </a:p>
        </p:txBody>
      </p:sp>
    </p:spTree>
    <p:extLst>
      <p:ext uri="{BB962C8B-B14F-4D97-AF65-F5344CB8AC3E}">
        <p14:creationId xmlns:p14="http://schemas.microsoft.com/office/powerpoint/2010/main" val="3699839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683568" y="1628800"/>
            <a:ext cx="7776864" cy="3240360"/>
          </a:xfrm>
        </p:spPr>
        <p:txBody>
          <a:bodyPr/>
          <a:lstStyle/>
          <a:p>
            <a:pPr algn="ctr">
              <a:spcAft>
                <a:spcPts val="1200"/>
              </a:spcAft>
            </a:pPr>
            <a:r>
              <a:rPr lang="de-DE" sz="2800" b="1" dirty="0">
                <a:latin typeface="Calibri" pitchFamily="34" charset="0"/>
              </a:rPr>
              <a:t> Welche Chancen bietet ein Unterricht mit dem Lernleiter-Konzept?</a:t>
            </a:r>
          </a:p>
          <a:p>
            <a:pPr algn="ctr">
              <a:spcAft>
                <a:spcPts val="1200"/>
              </a:spcAft>
            </a:pPr>
            <a:endParaRPr lang="de-DE" sz="2800" b="1" dirty="0">
              <a:latin typeface="Calibri" pitchFamily="34" charset="0"/>
            </a:endParaRPr>
          </a:p>
          <a:p>
            <a:pPr marL="92075" indent="-3175" algn="ctr">
              <a:spcBef>
                <a:spcPts val="600"/>
              </a:spcBef>
              <a:spcAft>
                <a:spcPts val="600"/>
              </a:spcAft>
            </a:pPr>
            <a:r>
              <a:rPr lang="de-DE" sz="2400" dirty="0">
                <a:latin typeface="Calibri" pitchFamily="34" charset="0"/>
              </a:rPr>
              <a:t> </a:t>
            </a:r>
            <a:r>
              <a:rPr lang="de-DE" sz="2800" dirty="0">
                <a:latin typeface="Calibri" pitchFamily="34" charset="0"/>
              </a:rPr>
              <a:t>Unterricht mit der Lernleiter </a:t>
            </a:r>
          </a:p>
          <a:p>
            <a:pPr marL="92075" indent="-3175" algn="ctr">
              <a:spcBef>
                <a:spcPts val="600"/>
              </a:spcBef>
              <a:spcAft>
                <a:spcPts val="600"/>
              </a:spcAft>
            </a:pPr>
            <a:r>
              <a:rPr lang="de-DE" sz="2800" dirty="0">
                <a:latin typeface="Calibri" pitchFamily="34" charset="0"/>
              </a:rPr>
              <a:t>verknüpft  </a:t>
            </a:r>
          </a:p>
          <a:p>
            <a:pPr marL="92075" indent="-3175" algn="ctr">
              <a:spcBef>
                <a:spcPts val="600"/>
              </a:spcBef>
              <a:spcAft>
                <a:spcPts val="600"/>
              </a:spcAft>
            </a:pPr>
            <a:r>
              <a:rPr lang="de-DE" sz="2800" dirty="0">
                <a:latin typeface="Calibri" pitchFamily="34" charset="0"/>
              </a:rPr>
              <a:t> Strukturierung mit Binnendifferenzierung</a:t>
            </a:r>
          </a:p>
        </p:txBody>
      </p:sp>
      <p:sp>
        <p:nvSpPr>
          <p:cNvPr id="4" name="Rechteck 3"/>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Begründung und Zielsetzung</a:t>
            </a:r>
            <a:endParaRPr lang="de-DE" dirty="0"/>
          </a:p>
        </p:txBody>
      </p:sp>
      <p:sp>
        <p:nvSpPr>
          <p:cNvPr id="2" name="Pfeil nach rechts 1"/>
          <p:cNvSpPr/>
          <p:nvPr/>
        </p:nvSpPr>
        <p:spPr>
          <a:xfrm>
            <a:off x="1130245" y="3282934"/>
            <a:ext cx="978408" cy="484632"/>
          </a:xfrm>
          <a:prstGeom prst="rightArrow">
            <a:avLst/>
          </a:prstGeom>
          <a:solidFill>
            <a:schemeClr val="accent6">
              <a:lumMod val="7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683568" y="1484784"/>
            <a:ext cx="7776864" cy="3816424"/>
          </a:xfrm>
        </p:spPr>
        <p:txBody>
          <a:bodyPr/>
          <a:lstStyle/>
          <a:p>
            <a:pPr marL="628650" indent="-355600">
              <a:spcBef>
                <a:spcPts val="600"/>
              </a:spcBef>
              <a:spcAft>
                <a:spcPts val="600"/>
              </a:spcAft>
              <a:buFont typeface="Wingdings" pitchFamily="2" charset="2"/>
              <a:buChar char="Ø"/>
            </a:pPr>
            <a:r>
              <a:rPr lang="de-DE" sz="2400" dirty="0">
                <a:latin typeface="Calibri" pitchFamily="34" charset="0"/>
              </a:rPr>
              <a:t>Der Lerninhalt wird in kleinschrittigen Lernsequenzen (Milestones) strukturiert.</a:t>
            </a:r>
          </a:p>
          <a:p>
            <a:pPr marL="628650" indent="-355600">
              <a:buFont typeface="Wingdings" pitchFamily="2" charset="2"/>
              <a:buChar char="Ø"/>
            </a:pPr>
            <a:r>
              <a:rPr lang="de-DE" sz="2400" dirty="0">
                <a:latin typeface="Calibri" pitchFamily="34" charset="0"/>
              </a:rPr>
              <a:t>Die Bausteine zur individuellen Förderung enthalten</a:t>
            </a:r>
          </a:p>
          <a:p>
            <a:pPr marL="996950" lvl="1" indent="-266700" defTabSz="990600">
              <a:spcBef>
                <a:spcPts val="300"/>
              </a:spcBef>
              <a:spcAft>
                <a:spcPts val="300"/>
              </a:spcAft>
              <a:buFont typeface="Arial" pitchFamily="34" charset="0"/>
              <a:buChar char="•"/>
            </a:pPr>
            <a:r>
              <a:rPr lang="de-DE" sz="2400" dirty="0">
                <a:latin typeface="Calibri" pitchFamily="34" charset="0"/>
              </a:rPr>
              <a:t>eine Unterstützung durch strukturiertes Vorgehen,</a:t>
            </a:r>
          </a:p>
          <a:p>
            <a:pPr marL="996950" lvl="1" indent="-266700" defTabSz="990600">
              <a:spcBef>
                <a:spcPts val="300"/>
              </a:spcBef>
              <a:spcAft>
                <a:spcPts val="300"/>
              </a:spcAft>
              <a:buFont typeface="Arial" pitchFamily="34" charset="0"/>
              <a:buChar char="•"/>
            </a:pPr>
            <a:r>
              <a:rPr lang="de-DE" sz="2400" dirty="0">
                <a:latin typeface="Calibri" pitchFamily="34" charset="0"/>
              </a:rPr>
              <a:t>passgenaue Aufgaben und</a:t>
            </a:r>
          </a:p>
          <a:p>
            <a:pPr marL="996950" lvl="1" indent="-266700" defTabSz="990600">
              <a:spcBef>
                <a:spcPts val="300"/>
              </a:spcBef>
              <a:spcAft>
                <a:spcPts val="300"/>
              </a:spcAft>
              <a:buFont typeface="Arial" pitchFamily="34" charset="0"/>
              <a:buChar char="•"/>
            </a:pPr>
            <a:r>
              <a:rPr lang="de-DE" sz="2400" dirty="0">
                <a:latin typeface="Calibri" pitchFamily="34" charset="0"/>
              </a:rPr>
              <a:t>eine Förderung durch Transferaufgaben.</a:t>
            </a:r>
          </a:p>
          <a:p>
            <a:pPr marL="730250" lvl="1" defTabSz="990600">
              <a:spcBef>
                <a:spcPts val="300"/>
              </a:spcBef>
              <a:spcAft>
                <a:spcPts val="300"/>
              </a:spcAft>
            </a:pPr>
            <a:endParaRPr lang="de-DE" sz="2200" dirty="0">
              <a:latin typeface="Calibri" pitchFamily="34" charset="0"/>
            </a:endParaRPr>
          </a:p>
          <a:p>
            <a:pPr marL="730250" lvl="1" defTabSz="990600">
              <a:spcBef>
                <a:spcPts val="300"/>
              </a:spcBef>
              <a:spcAft>
                <a:spcPts val="300"/>
              </a:spcAft>
            </a:pPr>
            <a:r>
              <a:rPr lang="de-DE" sz="1600" dirty="0">
                <a:latin typeface="Calibri" pitchFamily="34" charset="0"/>
              </a:rPr>
              <a:t>(</a:t>
            </a:r>
            <a:r>
              <a:rPr lang="de-DE" sz="1600" dirty="0" err="1">
                <a:latin typeface="Calibri" pitchFamily="34" charset="0"/>
              </a:rPr>
              <a:t>Hauerstein</a:t>
            </a:r>
            <a:r>
              <a:rPr lang="de-DE" sz="1600" dirty="0">
                <a:latin typeface="Calibri" pitchFamily="34" charset="0"/>
              </a:rPr>
              <a:t>, van </a:t>
            </a:r>
            <a:r>
              <a:rPr lang="de-DE" sz="1600" dirty="0" err="1">
                <a:latin typeface="Calibri" pitchFamily="34" charset="0"/>
              </a:rPr>
              <a:t>Vorst</a:t>
            </a:r>
            <a:r>
              <a:rPr lang="de-DE" sz="1600" dirty="0">
                <a:latin typeface="Calibri" pitchFamily="34" charset="0"/>
              </a:rPr>
              <a:t> &amp; </a:t>
            </a:r>
            <a:r>
              <a:rPr lang="de-DE" sz="1600" dirty="0" err="1">
                <a:latin typeface="Calibri" pitchFamily="34" charset="0"/>
              </a:rPr>
              <a:t>Sumfleth</a:t>
            </a:r>
            <a:r>
              <a:rPr lang="de-DE" sz="1600" dirty="0">
                <a:latin typeface="Calibri" pitchFamily="34" charset="0"/>
              </a:rPr>
              <a:t>, 2017, S. 792)</a:t>
            </a:r>
            <a:endParaRPr lang="de-DE" sz="1600" dirty="0"/>
          </a:p>
        </p:txBody>
      </p:sp>
      <p:sp>
        <p:nvSpPr>
          <p:cNvPr id="4" name="Rechteck 3"/>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Begründung und Zielsetzung</a:t>
            </a:r>
            <a:endParaRPr lang="de-DE" dirty="0"/>
          </a:p>
        </p:txBody>
      </p:sp>
    </p:spTree>
    <p:extLst>
      <p:ext uri="{BB962C8B-B14F-4D97-AF65-F5344CB8AC3E}">
        <p14:creationId xmlns:p14="http://schemas.microsoft.com/office/powerpoint/2010/main" val="2634863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800" b="1" dirty="0">
                <a:latin typeface="Calibri" pitchFamily="34" charset="0"/>
                <a:cs typeface="Calibri" pitchFamily="34" charset="0"/>
              </a:rPr>
              <a:t>Das Lernleiterkonzept zum Atombau  </a:t>
            </a:r>
            <a:br>
              <a:rPr lang="de-DE" sz="2800" b="1" dirty="0">
                <a:latin typeface="Calibri" pitchFamily="34" charset="0"/>
                <a:cs typeface="Calibri" pitchFamily="34" charset="0"/>
              </a:rPr>
            </a:br>
            <a:r>
              <a:rPr lang="de-DE" sz="2800" b="1" dirty="0">
                <a:latin typeface="Calibri" pitchFamily="34" charset="0"/>
                <a:cs typeface="Calibri" pitchFamily="34" charset="0"/>
              </a:rPr>
              <a:t>- Unterrichtliche  Implementation -</a:t>
            </a:r>
            <a:endParaRPr lang="de-DE" sz="2800" b="1" dirty="0"/>
          </a:p>
        </p:txBody>
      </p:sp>
    </p:spTree>
    <p:extLst>
      <p:ext uri="{BB962C8B-B14F-4D97-AF65-F5344CB8AC3E}">
        <p14:creationId xmlns:p14="http://schemas.microsoft.com/office/powerpoint/2010/main" val="1684031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196640"/>
            <a:ext cx="8229240" cy="504168"/>
          </a:xfrm>
        </p:spPr>
        <p:txBody>
          <a:bodyPr/>
          <a:lstStyle/>
          <a:p>
            <a:pPr algn="ctr"/>
            <a:r>
              <a:rPr lang="de-DE" dirty="0" smtClean="0">
                <a:latin typeface="Calibri" pitchFamily="34" charset="0"/>
                <a:cs typeface="Calibri" pitchFamily="34" charset="0"/>
              </a:rPr>
              <a:t>Die Lernleiter Atombau </a:t>
            </a:r>
            <a:r>
              <a:rPr lang="de-DE" dirty="0" smtClean="0">
                <a:latin typeface="Calibri" pitchFamily="34" charset="0"/>
              </a:rPr>
              <a:t>–</a:t>
            </a:r>
            <a:r>
              <a:rPr lang="de-DE" dirty="0" smtClean="0">
                <a:latin typeface="Calibri" pitchFamily="34" charset="0"/>
                <a:cs typeface="Calibri" pitchFamily="34" charset="0"/>
              </a:rPr>
              <a:t> unterrichtliche Implementation</a:t>
            </a:r>
            <a:r>
              <a:rPr lang="de-DE" dirty="0" smtClean="0"/>
              <a:t/>
            </a:r>
            <a:br>
              <a:rPr lang="de-DE" dirty="0" smtClean="0"/>
            </a:br>
            <a:endParaRPr lang="de-DE" dirty="0"/>
          </a:p>
        </p:txBody>
      </p:sp>
      <p:sp>
        <p:nvSpPr>
          <p:cNvPr id="3" name="Textplatzhalter 2"/>
          <p:cNvSpPr>
            <a:spLocks noGrp="1"/>
          </p:cNvSpPr>
          <p:nvPr>
            <p:ph type="body"/>
          </p:nvPr>
        </p:nvSpPr>
        <p:spPr>
          <a:xfrm>
            <a:off x="457200" y="1484784"/>
            <a:ext cx="8229240" cy="4640976"/>
          </a:xfrm>
        </p:spPr>
        <p:txBody>
          <a:bodyPr/>
          <a:lstStyle/>
          <a:p>
            <a:pPr algn="ctr"/>
            <a:endParaRPr lang="de-DE" sz="2400" b="1" dirty="0" smtClean="0">
              <a:latin typeface="Calibri" pitchFamily="34" charset="0"/>
            </a:endParaRPr>
          </a:p>
          <a:p>
            <a:pPr algn="ctr"/>
            <a:endParaRPr lang="de-DE" sz="2400" b="1" dirty="0" smtClean="0">
              <a:latin typeface="Calibri" pitchFamily="34" charset="0"/>
            </a:endParaRPr>
          </a:p>
          <a:p>
            <a:pPr algn="ctr"/>
            <a:endParaRPr lang="de-DE" sz="2400" b="1" dirty="0">
              <a:latin typeface="Calibri" pitchFamily="34" charset="0"/>
            </a:endParaRPr>
          </a:p>
          <a:p>
            <a:pPr algn="ctr"/>
            <a:r>
              <a:rPr lang="de-DE" sz="2400" b="1" dirty="0" smtClean="0">
                <a:latin typeface="Calibri" pitchFamily="34" charset="0"/>
              </a:rPr>
              <a:t>Kernlehrplan für die Sekundarstufe I Gymnasium in NRW Chemie</a:t>
            </a:r>
            <a:r>
              <a:rPr lang="de-DE" b="1" dirty="0">
                <a:latin typeface="Calibri" pitchFamily="34" charset="0"/>
              </a:rPr>
              <a:t> </a:t>
            </a:r>
            <a:r>
              <a:rPr lang="de-DE" sz="2200" b="1" dirty="0" smtClean="0">
                <a:latin typeface="Calibri" pitchFamily="34" charset="0"/>
              </a:rPr>
              <a:t>Inhaltsfeld 5: Elemente und ihre Ordnung</a:t>
            </a:r>
          </a:p>
          <a:p>
            <a:pPr marL="176213" lvl="1" indent="1588">
              <a:tabLst>
                <a:tab pos="177800" algn="l"/>
                <a:tab pos="809625" algn="l"/>
              </a:tabLst>
            </a:pPr>
            <a:endParaRPr lang="de-DE" u="sng" dirty="0" smtClean="0">
              <a:latin typeface="Calibri" pitchFamily="34" charset="0"/>
            </a:endParaRPr>
          </a:p>
          <a:p>
            <a:pPr marL="176213" lvl="1">
              <a:tabLst>
                <a:tab pos="177800" algn="l"/>
                <a:tab pos="809625" algn="l"/>
              </a:tabLst>
            </a:pPr>
            <a:r>
              <a:rPr lang="de-DE" sz="2000" u="sng" dirty="0">
                <a:latin typeface="Calibri" panose="020F0502020204030204" pitchFamily="34" charset="0"/>
              </a:rPr>
              <a:t>Inhaltliche Schwerpunkte</a:t>
            </a:r>
            <a:r>
              <a:rPr lang="de-DE" sz="2000" u="sng" dirty="0" smtClean="0">
                <a:latin typeface="Calibri" panose="020F0502020204030204" pitchFamily="34" charset="0"/>
              </a:rPr>
              <a:t>:</a:t>
            </a:r>
          </a:p>
          <a:p>
            <a:pPr marL="176213" lvl="1">
              <a:tabLst>
                <a:tab pos="177800" algn="l"/>
                <a:tab pos="809625" algn="l"/>
              </a:tabLst>
            </a:pPr>
            <a:endParaRPr lang="de-DE" sz="2000" u="sng" dirty="0" smtClean="0">
              <a:latin typeface="Calibri" panose="020F0502020204030204" pitchFamily="34" charset="0"/>
            </a:endParaRPr>
          </a:p>
          <a:p>
            <a:pPr marL="519113" lvl="1" indent="-342900">
              <a:buFont typeface="Arial" panose="020B0604020202020204" pitchFamily="34" charset="0"/>
              <a:buChar char="•"/>
              <a:tabLst>
                <a:tab pos="177800" algn="l"/>
                <a:tab pos="809625" algn="l"/>
              </a:tabLst>
            </a:pPr>
            <a:r>
              <a:rPr lang="de-DE" sz="2000" dirty="0" smtClean="0">
                <a:latin typeface="Calibri" panose="020F0502020204030204" pitchFamily="34" charset="0"/>
              </a:rPr>
              <a:t>„physikalische </a:t>
            </a:r>
            <a:r>
              <a:rPr lang="de-DE" sz="2000" dirty="0">
                <a:latin typeface="Calibri" panose="020F0502020204030204" pitchFamily="34" charset="0"/>
              </a:rPr>
              <a:t>und chemische Eigenschaften von Elementen der Elementfamilien: Alkalimetalle, Halogene, Edelgase </a:t>
            </a:r>
            <a:endParaRPr lang="de-DE" sz="2000" dirty="0" smtClean="0">
              <a:latin typeface="Calibri" panose="020F0502020204030204" pitchFamily="34" charset="0"/>
            </a:endParaRPr>
          </a:p>
          <a:p>
            <a:pPr marL="519113" lvl="1" indent="-342900">
              <a:buFont typeface="Arial" panose="020B0604020202020204" pitchFamily="34" charset="0"/>
              <a:buChar char="•"/>
              <a:tabLst>
                <a:tab pos="177800" algn="l"/>
                <a:tab pos="809625" algn="l"/>
              </a:tabLst>
            </a:pPr>
            <a:r>
              <a:rPr lang="de-DE" sz="2000" dirty="0" smtClean="0">
                <a:latin typeface="Calibri" panose="020F0502020204030204" pitchFamily="34" charset="0"/>
              </a:rPr>
              <a:t>Periodensystem </a:t>
            </a:r>
            <a:r>
              <a:rPr lang="de-DE" sz="2000" dirty="0">
                <a:latin typeface="Calibri" panose="020F0502020204030204" pitchFamily="34" charset="0"/>
              </a:rPr>
              <a:t>der Elemente </a:t>
            </a:r>
            <a:endParaRPr lang="de-DE" sz="2000" dirty="0" smtClean="0">
              <a:latin typeface="Calibri" panose="020F0502020204030204" pitchFamily="34" charset="0"/>
            </a:endParaRPr>
          </a:p>
          <a:p>
            <a:pPr marL="519113" lvl="1" indent="-342900">
              <a:buFont typeface="Arial" panose="020B0604020202020204" pitchFamily="34" charset="0"/>
              <a:buChar char="•"/>
              <a:tabLst>
                <a:tab pos="177800" algn="l"/>
                <a:tab pos="809625" algn="l"/>
              </a:tabLst>
            </a:pPr>
            <a:r>
              <a:rPr lang="de-DE" sz="2000" dirty="0" smtClean="0">
                <a:latin typeface="Calibri" panose="020F0502020204030204" pitchFamily="34" charset="0"/>
              </a:rPr>
              <a:t>differenzierte </a:t>
            </a:r>
            <a:r>
              <a:rPr lang="de-DE" sz="2000" dirty="0">
                <a:latin typeface="Calibri" panose="020F0502020204030204" pitchFamily="34" charset="0"/>
              </a:rPr>
              <a:t>Atommodelle </a:t>
            </a:r>
            <a:endParaRPr lang="de-DE" sz="2000" dirty="0" smtClean="0">
              <a:latin typeface="Calibri" panose="020F0502020204030204" pitchFamily="34" charset="0"/>
            </a:endParaRPr>
          </a:p>
          <a:p>
            <a:pPr marL="519113" lvl="1" indent="-342900">
              <a:buFont typeface="Arial" panose="020B0604020202020204" pitchFamily="34" charset="0"/>
              <a:buChar char="•"/>
              <a:tabLst>
                <a:tab pos="177800" algn="l"/>
                <a:tab pos="809625" algn="l"/>
              </a:tabLst>
            </a:pPr>
            <a:r>
              <a:rPr lang="de-DE" sz="2000" dirty="0" smtClean="0">
                <a:latin typeface="Calibri" panose="020F0502020204030204" pitchFamily="34" charset="0"/>
              </a:rPr>
              <a:t>Atombau</a:t>
            </a:r>
            <a:r>
              <a:rPr lang="de-DE" sz="2000" dirty="0">
                <a:latin typeface="Calibri" panose="020F0502020204030204" pitchFamily="34" charset="0"/>
              </a:rPr>
              <a:t>: Elektronen, Neutronen, Protonen, </a:t>
            </a:r>
            <a:r>
              <a:rPr lang="de-DE" sz="2000" dirty="0" smtClean="0">
                <a:latin typeface="Calibri" panose="020F0502020204030204" pitchFamily="34" charset="0"/>
              </a:rPr>
              <a:t>Elektronenkonfiguration“</a:t>
            </a:r>
          </a:p>
          <a:p>
            <a:pPr marL="176213" lvl="1">
              <a:tabLst>
                <a:tab pos="177800" algn="l"/>
                <a:tab pos="809625" algn="l"/>
              </a:tabLst>
            </a:pPr>
            <a:endParaRPr lang="de-DE" sz="1200" dirty="0" smtClean="0">
              <a:latin typeface="Calibri" pitchFamily="34" charset="0"/>
            </a:endParaRPr>
          </a:p>
          <a:p>
            <a:pPr marL="176213" lvl="1">
              <a:tabLst>
                <a:tab pos="177800" algn="l"/>
                <a:tab pos="809625" algn="l"/>
              </a:tabLst>
            </a:pPr>
            <a:r>
              <a:rPr lang="de-DE" sz="1200" dirty="0" smtClean="0">
                <a:latin typeface="Calibri" pitchFamily="34" charset="0"/>
              </a:rPr>
              <a:t>(KLP-Chemie, Sek I, 2019, S. 28)</a:t>
            </a:r>
          </a:p>
          <a:p>
            <a:pPr marL="176213" lvl="1">
              <a:tabLst>
                <a:tab pos="177800" algn="l"/>
                <a:tab pos="809625" algn="l"/>
              </a:tabLst>
            </a:pPr>
            <a:endParaRPr lang="de-DE" dirty="0" smtClean="0">
              <a:latin typeface="Calibri" pitchFamily="34" charset="0"/>
            </a:endParaRPr>
          </a:p>
          <a:p>
            <a:pPr marL="176213" lvl="1">
              <a:tabLst>
                <a:tab pos="177800" algn="l"/>
                <a:tab pos="809625" algn="l"/>
              </a:tabLst>
            </a:pPr>
            <a:endParaRPr lang="de-DE" dirty="0" smtClean="0">
              <a:latin typeface="Calibri" pitchFamily="34" charset="0"/>
            </a:endParaRPr>
          </a:p>
          <a:p>
            <a:pPr marL="176213" lvl="1">
              <a:tabLst>
                <a:tab pos="177800" algn="l"/>
                <a:tab pos="809625" algn="l"/>
              </a:tabLst>
            </a:pPr>
            <a:endParaRPr lang="de-DE" dirty="0" smtClean="0">
              <a:latin typeface="Calibri" pitchFamily="34" charset="0"/>
            </a:endParaRPr>
          </a:p>
          <a:p>
            <a:pPr marL="461963" lvl="1" indent="-285750">
              <a:buFont typeface="Arial" panose="020B0604020202020204" pitchFamily="34" charset="0"/>
              <a:buChar char="•"/>
              <a:tabLst>
                <a:tab pos="177800" algn="l"/>
                <a:tab pos="809625" algn="l"/>
              </a:tabLst>
            </a:pPr>
            <a:endParaRPr lang="de-DE" dirty="0" smtClean="0">
              <a:latin typeface="Calibri" pitchFamily="34" charset="0"/>
            </a:endParaRPr>
          </a:p>
          <a:p>
            <a:endParaRPr lang="de-DE" dirty="0"/>
          </a:p>
        </p:txBody>
      </p:sp>
    </p:spTree>
    <p:extLst>
      <p:ext uri="{BB962C8B-B14F-4D97-AF65-F5344CB8AC3E}">
        <p14:creationId xmlns:p14="http://schemas.microsoft.com/office/powerpoint/2010/main" val="4200088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980728"/>
            <a:ext cx="8229240" cy="576064"/>
          </a:xfrm>
        </p:spPr>
        <p:txBody>
          <a:bodyPr/>
          <a:lstStyle/>
          <a:p>
            <a:pPr algn="ctr"/>
            <a:r>
              <a:rPr lang="de-DE" dirty="0" smtClean="0">
                <a:latin typeface="Calibri" pitchFamily="34" charset="0"/>
                <a:cs typeface="Calibri" pitchFamily="34" charset="0"/>
              </a:rPr>
              <a:t/>
            </a:r>
            <a:br>
              <a:rPr lang="de-DE" dirty="0" smtClean="0">
                <a:latin typeface="Calibri" pitchFamily="34" charset="0"/>
                <a:cs typeface="Calibri" pitchFamily="34" charset="0"/>
              </a:rPr>
            </a:br>
            <a:r>
              <a:rPr lang="de-DE" dirty="0" smtClean="0">
                <a:latin typeface="Calibri" pitchFamily="34" charset="0"/>
                <a:cs typeface="Calibri" pitchFamily="34" charset="0"/>
              </a:rPr>
              <a:t>Die Lernleiter Atombau </a:t>
            </a:r>
            <a:r>
              <a:rPr lang="de-DE" dirty="0" smtClean="0">
                <a:latin typeface="Calibri" pitchFamily="34" charset="0"/>
              </a:rPr>
              <a:t>–</a:t>
            </a:r>
            <a:r>
              <a:rPr lang="de-DE" dirty="0" smtClean="0">
                <a:latin typeface="Calibri" pitchFamily="34" charset="0"/>
                <a:cs typeface="Calibri" pitchFamily="34" charset="0"/>
              </a:rPr>
              <a:t> unterrichtliche Implementation</a:t>
            </a:r>
            <a:r>
              <a:rPr lang="de-DE" dirty="0" smtClean="0"/>
              <a:t/>
            </a:r>
            <a:br>
              <a:rPr lang="de-DE" dirty="0" smtClean="0"/>
            </a:br>
            <a:endParaRPr lang="de-DE" dirty="0"/>
          </a:p>
        </p:txBody>
      </p:sp>
      <p:sp>
        <p:nvSpPr>
          <p:cNvPr id="3" name="Textplatzhalter 2"/>
          <p:cNvSpPr>
            <a:spLocks noGrp="1"/>
          </p:cNvSpPr>
          <p:nvPr>
            <p:ph type="body"/>
          </p:nvPr>
        </p:nvSpPr>
        <p:spPr>
          <a:xfrm>
            <a:off x="457200" y="1484784"/>
            <a:ext cx="8229240" cy="4640976"/>
          </a:xfrm>
        </p:spPr>
        <p:txBody>
          <a:bodyPr/>
          <a:lstStyle/>
          <a:p>
            <a:pPr algn="ctr"/>
            <a:r>
              <a:rPr lang="de-DE" sz="2400" b="1" dirty="0" smtClean="0">
                <a:latin typeface="Calibri" pitchFamily="34" charset="0"/>
              </a:rPr>
              <a:t>Kernlehrplan für die Sekundarstufe I Gymnasium in NRW Chemie </a:t>
            </a:r>
            <a:r>
              <a:rPr lang="de-DE" sz="2200" b="1" dirty="0" smtClean="0">
                <a:latin typeface="Calibri" pitchFamily="34" charset="0"/>
              </a:rPr>
              <a:t>Inhaltsfeld 5: Elemente und ihre Ordnung</a:t>
            </a:r>
          </a:p>
          <a:p>
            <a:pPr marL="176213" lvl="1" indent="1588">
              <a:tabLst>
                <a:tab pos="177800" algn="l"/>
                <a:tab pos="809625" algn="l"/>
              </a:tabLst>
            </a:pPr>
            <a:endParaRPr lang="de-DE" sz="2200" b="1" dirty="0" smtClean="0">
              <a:latin typeface="Calibri" pitchFamily="34" charset="0"/>
            </a:endParaRPr>
          </a:p>
          <a:p>
            <a:r>
              <a:rPr lang="de-DE" sz="2000" b="1" dirty="0" smtClean="0">
                <a:latin typeface="Calibri" panose="020F0502020204030204" pitchFamily="34" charset="0"/>
              </a:rPr>
              <a:t>Umgang </a:t>
            </a:r>
            <a:r>
              <a:rPr lang="de-DE" sz="2000" b="1" dirty="0">
                <a:latin typeface="Calibri" panose="020F0502020204030204" pitchFamily="34" charset="0"/>
              </a:rPr>
              <a:t>mit Fachwissen </a:t>
            </a:r>
            <a:endParaRPr lang="de-DE" sz="2000" b="1" dirty="0" smtClean="0">
              <a:latin typeface="Calibri" panose="020F0502020204030204" pitchFamily="34" charset="0"/>
            </a:endParaRPr>
          </a:p>
          <a:p>
            <a:r>
              <a:rPr lang="de-DE" sz="2000" dirty="0" smtClean="0">
                <a:latin typeface="Calibri" panose="020F0502020204030204" pitchFamily="34" charset="0"/>
              </a:rPr>
              <a:t>„Die </a:t>
            </a:r>
            <a:r>
              <a:rPr lang="de-DE" sz="2000" dirty="0">
                <a:latin typeface="Calibri" panose="020F0502020204030204" pitchFamily="34" charset="0"/>
              </a:rPr>
              <a:t>Schülerinnen und Schüler </a:t>
            </a:r>
            <a:r>
              <a:rPr lang="de-DE" sz="2000" dirty="0" smtClean="0">
                <a:latin typeface="Calibri" panose="020F0502020204030204" pitchFamily="34" charset="0"/>
              </a:rPr>
              <a:t>können </a:t>
            </a:r>
          </a:p>
          <a:p>
            <a:pPr marL="342900" indent="-342900">
              <a:buFont typeface="Wingdings" panose="05000000000000000000" pitchFamily="2" charset="2"/>
              <a:buChar char="§"/>
            </a:pPr>
            <a:r>
              <a:rPr lang="de-DE" sz="2000" dirty="0" smtClean="0">
                <a:latin typeface="Calibri" panose="020F0502020204030204" pitchFamily="34" charset="0"/>
              </a:rPr>
              <a:t>Vorkommen </a:t>
            </a:r>
            <a:r>
              <a:rPr lang="de-DE" sz="2000" dirty="0">
                <a:latin typeface="Calibri" panose="020F0502020204030204" pitchFamily="34" charset="0"/>
              </a:rPr>
              <a:t>und Nutzen ausgewählter chemischer Elemente und ihrer </a:t>
            </a:r>
            <a:r>
              <a:rPr lang="de-DE" sz="2000" dirty="0" smtClean="0">
                <a:latin typeface="Calibri" panose="020F0502020204030204" pitchFamily="34" charset="0"/>
              </a:rPr>
              <a:t>Verbindungen </a:t>
            </a:r>
            <a:r>
              <a:rPr lang="de-DE" sz="2000" dirty="0">
                <a:latin typeface="Calibri" panose="020F0502020204030204" pitchFamily="34" charset="0"/>
              </a:rPr>
              <a:t>in Alltag und Umwelt beschreiben (UF1</a:t>
            </a:r>
            <a:r>
              <a:rPr lang="de-DE" sz="2000" dirty="0" smtClean="0">
                <a:latin typeface="Calibri" panose="020F0502020204030204" pitchFamily="34" charset="0"/>
              </a:rPr>
              <a:t>),</a:t>
            </a:r>
          </a:p>
          <a:p>
            <a:pPr marL="342900" indent="-342900">
              <a:buFont typeface="Wingdings" panose="05000000000000000000" pitchFamily="2" charset="2"/>
              <a:buChar char="§"/>
            </a:pPr>
            <a:r>
              <a:rPr lang="de-DE" sz="2000" dirty="0" smtClean="0">
                <a:latin typeface="Calibri" panose="020F0502020204030204" pitchFamily="34" charset="0"/>
              </a:rPr>
              <a:t>chemische </a:t>
            </a:r>
            <a:r>
              <a:rPr lang="de-DE" sz="2000" dirty="0">
                <a:latin typeface="Calibri" panose="020F0502020204030204" pitchFamily="34" charset="0"/>
              </a:rPr>
              <a:t>Elemente anhand ihrer charakteristischen physikalischen und </a:t>
            </a:r>
            <a:r>
              <a:rPr lang="de-DE" sz="2000" dirty="0" smtClean="0">
                <a:latin typeface="Calibri" panose="020F0502020204030204" pitchFamily="34" charset="0"/>
              </a:rPr>
              <a:t>chemischen </a:t>
            </a:r>
            <a:r>
              <a:rPr lang="de-DE" sz="2000" dirty="0">
                <a:latin typeface="Calibri" panose="020F0502020204030204" pitchFamily="34" charset="0"/>
              </a:rPr>
              <a:t>Eigenschaften den Elementfamilien zuordnen (UF3), </a:t>
            </a:r>
          </a:p>
          <a:p>
            <a:pPr marL="342900" indent="-342900">
              <a:buFont typeface="Wingdings" panose="05000000000000000000" pitchFamily="2" charset="2"/>
              <a:buChar char="§"/>
            </a:pPr>
            <a:r>
              <a:rPr lang="de-DE" sz="2000" dirty="0" smtClean="0">
                <a:latin typeface="Calibri" panose="020F0502020204030204" pitchFamily="34" charset="0"/>
              </a:rPr>
              <a:t>aus </a:t>
            </a:r>
            <a:r>
              <a:rPr lang="de-DE" sz="2000" dirty="0">
                <a:latin typeface="Calibri" panose="020F0502020204030204" pitchFamily="34" charset="0"/>
              </a:rPr>
              <a:t>dem Periodensystem der Elemente wesentliche Informationen zum </a:t>
            </a:r>
            <a:r>
              <a:rPr lang="de-DE" sz="2000" dirty="0" smtClean="0">
                <a:latin typeface="Calibri" panose="020F0502020204030204" pitchFamily="34" charset="0"/>
              </a:rPr>
              <a:t>Atombau </a:t>
            </a:r>
            <a:r>
              <a:rPr lang="de-DE" sz="2000" dirty="0">
                <a:latin typeface="Calibri" panose="020F0502020204030204" pitchFamily="34" charset="0"/>
              </a:rPr>
              <a:t>der Hauptgruppenelemente (Elektronenkonfiguration, Atommasse) </a:t>
            </a:r>
            <a:r>
              <a:rPr lang="de-DE" sz="2000" dirty="0" smtClean="0">
                <a:latin typeface="Calibri" panose="020F0502020204030204" pitchFamily="34" charset="0"/>
              </a:rPr>
              <a:t>herleiten </a:t>
            </a:r>
            <a:r>
              <a:rPr lang="de-DE" sz="2000" dirty="0">
                <a:latin typeface="Calibri" panose="020F0502020204030204" pitchFamily="34" charset="0"/>
              </a:rPr>
              <a:t>(UF3, UF4, K3</a:t>
            </a:r>
            <a:r>
              <a:rPr lang="de-DE" sz="2000" dirty="0" smtClean="0">
                <a:latin typeface="Calibri" panose="020F0502020204030204" pitchFamily="34" charset="0"/>
              </a:rPr>
              <a:t>).“ </a:t>
            </a:r>
            <a:r>
              <a:rPr lang="de-DE" sz="1200" dirty="0" smtClean="0">
                <a:latin typeface="Calibri" panose="020F0502020204030204" pitchFamily="34" charset="0"/>
              </a:rPr>
              <a:t>(KLP Chemie Sek I, 2019, S. 28)</a:t>
            </a:r>
            <a:endParaRPr lang="de-DE" sz="1200" dirty="0">
              <a:latin typeface="Calibri" panose="020F0502020204030204" pitchFamily="34" charset="0"/>
            </a:endParaRPr>
          </a:p>
        </p:txBody>
      </p:sp>
    </p:spTree>
    <p:extLst>
      <p:ext uri="{BB962C8B-B14F-4D97-AF65-F5344CB8AC3E}">
        <p14:creationId xmlns:p14="http://schemas.microsoft.com/office/powerpoint/2010/main" val="2842879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980728"/>
            <a:ext cx="8229240" cy="576064"/>
          </a:xfrm>
        </p:spPr>
        <p:txBody>
          <a:bodyPr/>
          <a:lstStyle/>
          <a:p>
            <a:pPr algn="ctr"/>
            <a:r>
              <a:rPr lang="de-DE" dirty="0" smtClean="0">
                <a:latin typeface="Calibri" pitchFamily="34" charset="0"/>
                <a:cs typeface="Calibri" pitchFamily="34" charset="0"/>
              </a:rPr>
              <a:t/>
            </a:r>
            <a:br>
              <a:rPr lang="de-DE" dirty="0" smtClean="0">
                <a:latin typeface="Calibri" pitchFamily="34" charset="0"/>
                <a:cs typeface="Calibri" pitchFamily="34" charset="0"/>
              </a:rPr>
            </a:br>
            <a:r>
              <a:rPr lang="de-DE" dirty="0" smtClean="0">
                <a:latin typeface="Calibri" pitchFamily="34" charset="0"/>
                <a:cs typeface="Calibri" pitchFamily="34" charset="0"/>
              </a:rPr>
              <a:t>Die Lernleiter Atombau </a:t>
            </a:r>
            <a:r>
              <a:rPr lang="de-DE" dirty="0" smtClean="0">
                <a:latin typeface="Calibri" pitchFamily="34" charset="0"/>
              </a:rPr>
              <a:t>–</a:t>
            </a:r>
            <a:r>
              <a:rPr lang="de-DE" dirty="0" smtClean="0">
                <a:latin typeface="Calibri" pitchFamily="34" charset="0"/>
                <a:cs typeface="Calibri" pitchFamily="34" charset="0"/>
              </a:rPr>
              <a:t> unterrichtliche Implementation</a:t>
            </a:r>
            <a:r>
              <a:rPr lang="de-DE" dirty="0" smtClean="0"/>
              <a:t/>
            </a:r>
            <a:br>
              <a:rPr lang="de-DE" dirty="0" smtClean="0"/>
            </a:br>
            <a:endParaRPr lang="de-DE" dirty="0"/>
          </a:p>
        </p:txBody>
      </p:sp>
      <p:sp>
        <p:nvSpPr>
          <p:cNvPr id="3" name="Textplatzhalter 2"/>
          <p:cNvSpPr>
            <a:spLocks noGrp="1"/>
          </p:cNvSpPr>
          <p:nvPr>
            <p:ph type="body"/>
          </p:nvPr>
        </p:nvSpPr>
        <p:spPr>
          <a:xfrm>
            <a:off x="457200" y="1484784"/>
            <a:ext cx="8229240" cy="4640976"/>
          </a:xfrm>
        </p:spPr>
        <p:txBody>
          <a:bodyPr/>
          <a:lstStyle/>
          <a:p>
            <a:pPr algn="ctr"/>
            <a:endParaRPr lang="de-DE" sz="2400" b="1" dirty="0" smtClean="0">
              <a:latin typeface="Calibri" pitchFamily="34" charset="0"/>
            </a:endParaRPr>
          </a:p>
          <a:p>
            <a:pPr algn="ctr"/>
            <a:r>
              <a:rPr lang="de-DE" sz="2400" b="1" dirty="0" smtClean="0">
                <a:latin typeface="Calibri" pitchFamily="34" charset="0"/>
              </a:rPr>
              <a:t>Kernlehrplan für die Sekundarstufe I Gymnasium in NRW Chemie </a:t>
            </a:r>
            <a:r>
              <a:rPr lang="de-DE" sz="2200" b="1" dirty="0" smtClean="0">
                <a:latin typeface="Calibri" pitchFamily="34" charset="0"/>
              </a:rPr>
              <a:t>Inhaltsfeld 5: Elemente und ihre Ordnung</a:t>
            </a:r>
          </a:p>
          <a:p>
            <a:r>
              <a:rPr lang="de-DE" sz="2000" b="1" dirty="0" smtClean="0">
                <a:latin typeface="Calibri" panose="020F0502020204030204" pitchFamily="34" charset="0"/>
              </a:rPr>
              <a:t>Erkenntnisgewinnung </a:t>
            </a:r>
          </a:p>
          <a:p>
            <a:r>
              <a:rPr lang="de-DE" sz="2000" dirty="0" smtClean="0">
                <a:latin typeface="Calibri" panose="020F0502020204030204" pitchFamily="34" charset="0"/>
              </a:rPr>
              <a:t>„Die </a:t>
            </a:r>
            <a:r>
              <a:rPr lang="de-DE" sz="2000" dirty="0">
                <a:latin typeface="Calibri" panose="020F0502020204030204" pitchFamily="34" charset="0"/>
              </a:rPr>
              <a:t>Schülerinnen und Schüler können </a:t>
            </a:r>
          </a:p>
          <a:p>
            <a:pPr marL="342900" indent="-342900">
              <a:buFont typeface="Wingdings" panose="05000000000000000000" pitchFamily="2" charset="2"/>
              <a:buChar char="§"/>
            </a:pPr>
            <a:r>
              <a:rPr lang="de-DE" sz="2000" dirty="0" smtClean="0">
                <a:latin typeface="Calibri" panose="020F0502020204030204" pitchFamily="34" charset="0"/>
              </a:rPr>
              <a:t>physikalische </a:t>
            </a:r>
            <a:r>
              <a:rPr lang="de-DE" sz="2000" dirty="0">
                <a:latin typeface="Calibri" panose="020F0502020204030204" pitchFamily="34" charset="0"/>
              </a:rPr>
              <a:t>und chemische Eigenschaften von Alkalimetallen, Halogenen und Edelgasen mithilfe ihrer Stellung im Periodensystem begründet </a:t>
            </a:r>
            <a:r>
              <a:rPr lang="de-DE" sz="2000" dirty="0" smtClean="0">
                <a:latin typeface="Calibri" panose="020F0502020204030204" pitchFamily="34" charset="0"/>
              </a:rPr>
              <a:t>vorhersagen </a:t>
            </a:r>
            <a:r>
              <a:rPr lang="de-DE" sz="2000" dirty="0">
                <a:latin typeface="Calibri" panose="020F0502020204030204" pitchFamily="34" charset="0"/>
              </a:rPr>
              <a:t>(E3), </a:t>
            </a:r>
          </a:p>
          <a:p>
            <a:pPr marL="342900" indent="-342900">
              <a:buFont typeface="Wingdings" panose="05000000000000000000" pitchFamily="2" charset="2"/>
              <a:buChar char="§"/>
            </a:pPr>
            <a:r>
              <a:rPr lang="de-DE" sz="2000" dirty="0" smtClean="0">
                <a:latin typeface="Calibri" panose="020F0502020204030204" pitchFamily="34" charset="0"/>
              </a:rPr>
              <a:t>die </a:t>
            </a:r>
            <a:r>
              <a:rPr lang="de-DE" sz="2000" dirty="0">
                <a:latin typeface="Calibri" panose="020F0502020204030204" pitchFamily="34" charset="0"/>
              </a:rPr>
              <a:t>Entwicklung eines differenzierten Kern-Hülle-Modells auf der Grundlage von Experimenten, Beobachtungen und Schlussfolgerungen beschreiben (E2, E6, E7), </a:t>
            </a:r>
          </a:p>
          <a:p>
            <a:pPr marL="342900" indent="-342900">
              <a:buFont typeface="Wingdings" panose="05000000000000000000" pitchFamily="2" charset="2"/>
              <a:buChar char="§"/>
            </a:pPr>
            <a:r>
              <a:rPr lang="de-DE" sz="2000" dirty="0" smtClean="0">
                <a:latin typeface="Calibri" panose="020F0502020204030204" pitchFamily="34" charset="0"/>
              </a:rPr>
              <a:t>die </a:t>
            </a:r>
            <a:r>
              <a:rPr lang="de-DE" sz="2000" dirty="0">
                <a:latin typeface="Calibri" panose="020F0502020204030204" pitchFamily="34" charset="0"/>
              </a:rPr>
              <a:t>Aussagekraft verschiedener Kern-Hülle-Modelle beschreiben (E6, E7</a:t>
            </a:r>
            <a:r>
              <a:rPr lang="de-DE" sz="2000" dirty="0" smtClean="0">
                <a:latin typeface="Calibri" panose="020F0502020204030204" pitchFamily="34" charset="0"/>
              </a:rPr>
              <a:t>).“</a:t>
            </a:r>
          </a:p>
          <a:p>
            <a:r>
              <a:rPr lang="de-DE" sz="2000" dirty="0" smtClean="0">
                <a:latin typeface="Calibri" panose="020F0502020204030204" pitchFamily="34" charset="0"/>
              </a:rPr>
              <a:t>      </a:t>
            </a:r>
            <a:r>
              <a:rPr lang="de-DE" sz="1200" dirty="0" smtClean="0">
                <a:latin typeface="Calibri" panose="020F0502020204030204" pitchFamily="34" charset="0"/>
              </a:rPr>
              <a:t>(KLP Chemie Sek I, 2019, S. 28f)</a:t>
            </a:r>
          </a:p>
          <a:p>
            <a:endParaRPr lang="de-DE" sz="2000" dirty="0">
              <a:latin typeface="Calibri" panose="020F0502020204030204" pitchFamily="34" charset="0"/>
            </a:endParaRPr>
          </a:p>
        </p:txBody>
      </p:sp>
    </p:spTree>
    <p:extLst>
      <p:ext uri="{BB962C8B-B14F-4D97-AF65-F5344CB8AC3E}">
        <p14:creationId xmlns:p14="http://schemas.microsoft.com/office/powerpoint/2010/main" val="716059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980728"/>
            <a:ext cx="8229240" cy="576064"/>
          </a:xfrm>
        </p:spPr>
        <p:txBody>
          <a:bodyPr/>
          <a:lstStyle/>
          <a:p>
            <a:pPr algn="ctr"/>
            <a:r>
              <a:rPr lang="de-DE" dirty="0" smtClean="0">
                <a:latin typeface="Calibri" pitchFamily="34" charset="0"/>
                <a:cs typeface="Calibri" pitchFamily="34" charset="0"/>
              </a:rPr>
              <a:t/>
            </a:r>
            <a:br>
              <a:rPr lang="de-DE" dirty="0" smtClean="0">
                <a:latin typeface="Calibri" pitchFamily="34" charset="0"/>
                <a:cs typeface="Calibri" pitchFamily="34" charset="0"/>
              </a:rPr>
            </a:br>
            <a:r>
              <a:rPr lang="de-DE" dirty="0" smtClean="0">
                <a:latin typeface="Calibri" pitchFamily="34" charset="0"/>
                <a:cs typeface="Calibri" pitchFamily="34" charset="0"/>
              </a:rPr>
              <a:t>Die Lernleiter Atombau </a:t>
            </a:r>
            <a:r>
              <a:rPr lang="de-DE" dirty="0" smtClean="0">
                <a:latin typeface="Calibri" pitchFamily="34" charset="0"/>
              </a:rPr>
              <a:t>–</a:t>
            </a:r>
            <a:r>
              <a:rPr lang="de-DE" dirty="0" smtClean="0">
                <a:latin typeface="Calibri" pitchFamily="34" charset="0"/>
                <a:cs typeface="Calibri" pitchFamily="34" charset="0"/>
              </a:rPr>
              <a:t> unterrichtliche Implementation</a:t>
            </a:r>
            <a:r>
              <a:rPr lang="de-DE" dirty="0" smtClean="0"/>
              <a:t/>
            </a:r>
            <a:br>
              <a:rPr lang="de-DE" dirty="0" smtClean="0"/>
            </a:br>
            <a:endParaRPr lang="de-DE" dirty="0"/>
          </a:p>
        </p:txBody>
      </p:sp>
      <p:sp>
        <p:nvSpPr>
          <p:cNvPr id="3" name="Textplatzhalter 2"/>
          <p:cNvSpPr>
            <a:spLocks noGrp="1"/>
          </p:cNvSpPr>
          <p:nvPr>
            <p:ph type="body"/>
          </p:nvPr>
        </p:nvSpPr>
        <p:spPr>
          <a:xfrm>
            <a:off x="457200" y="1628800"/>
            <a:ext cx="8229240" cy="4496960"/>
          </a:xfrm>
        </p:spPr>
        <p:txBody>
          <a:bodyPr/>
          <a:lstStyle/>
          <a:p>
            <a:pPr algn="ctr"/>
            <a:r>
              <a:rPr lang="de-DE" sz="2400" b="1" dirty="0" smtClean="0">
                <a:latin typeface="Calibri" pitchFamily="34" charset="0"/>
              </a:rPr>
              <a:t>Kernlehrplan für die Sekundarstufe I Gymnasium in NRW Chemie</a:t>
            </a:r>
            <a:endParaRPr lang="de-DE" dirty="0">
              <a:latin typeface="Calibri" pitchFamily="34" charset="0"/>
            </a:endParaRPr>
          </a:p>
          <a:p>
            <a:pPr marL="176213" lvl="1" algn="ctr">
              <a:tabLst>
                <a:tab pos="177800" algn="l"/>
                <a:tab pos="809625" algn="l"/>
              </a:tabLst>
            </a:pPr>
            <a:r>
              <a:rPr lang="de-DE" sz="2200" b="1" dirty="0" smtClean="0">
                <a:latin typeface="Calibri" pitchFamily="34" charset="0"/>
              </a:rPr>
              <a:t>Schwerpunkt der übergeordneten Kompetenzerwartungen</a:t>
            </a:r>
            <a:r>
              <a:rPr lang="de-DE" sz="2200" dirty="0" smtClean="0">
                <a:latin typeface="Calibri" pitchFamily="34" charset="0"/>
              </a:rPr>
              <a:t>:</a:t>
            </a:r>
          </a:p>
          <a:p>
            <a:pPr marL="176213" lvl="1">
              <a:tabLst>
                <a:tab pos="177800" algn="l"/>
                <a:tab pos="809625" algn="l"/>
              </a:tabLst>
            </a:pPr>
            <a:endParaRPr lang="de-DE" u="sng" dirty="0" smtClean="0">
              <a:latin typeface="Calibri" pitchFamily="34" charset="0"/>
            </a:endParaRPr>
          </a:p>
          <a:p>
            <a:pPr marL="176213" lvl="1">
              <a:tabLst>
                <a:tab pos="177800" algn="l"/>
                <a:tab pos="809625" algn="l"/>
              </a:tabLst>
            </a:pPr>
            <a:r>
              <a:rPr lang="de-DE" sz="2000" u="sng" dirty="0" smtClean="0">
                <a:latin typeface="Calibri" pitchFamily="34" charset="0"/>
              </a:rPr>
              <a:t>Erkenntnisgewinnung</a:t>
            </a:r>
            <a:r>
              <a:rPr lang="de-DE" sz="2000" dirty="0" smtClean="0">
                <a:latin typeface="Calibri" pitchFamily="34" charset="0"/>
              </a:rPr>
              <a:t>: </a:t>
            </a:r>
          </a:p>
          <a:p>
            <a:pPr marL="176213" lvl="1">
              <a:tabLst>
                <a:tab pos="177800" algn="l"/>
                <a:tab pos="809625" algn="l"/>
              </a:tabLst>
            </a:pPr>
            <a:r>
              <a:rPr lang="de-DE" sz="2000" dirty="0" smtClean="0">
                <a:latin typeface="Calibri" pitchFamily="34" charset="0"/>
              </a:rPr>
              <a:t>E6 Modell und Realität: Die Schülerinnen und Schüler können</a:t>
            </a:r>
          </a:p>
          <a:p>
            <a:pPr marL="176213" lvl="1">
              <a:tabLst>
                <a:tab pos="177800" algn="l"/>
                <a:tab pos="809625" algn="l"/>
              </a:tabLst>
            </a:pPr>
            <a:r>
              <a:rPr lang="de-DE" sz="2000" dirty="0" smtClean="0">
                <a:latin typeface="Calibri" pitchFamily="34" charset="0"/>
              </a:rPr>
              <a:t>„mit </a:t>
            </a:r>
            <a:r>
              <a:rPr lang="de-DE" sz="2000" dirty="0">
                <a:latin typeface="Calibri" panose="020F0502020204030204" pitchFamily="34" charset="0"/>
              </a:rPr>
              <a:t>vorgegebenen Modellen ausgewählte chemische </a:t>
            </a:r>
            <a:r>
              <a:rPr lang="de-DE" sz="2000" dirty="0" smtClean="0">
                <a:latin typeface="Calibri" panose="020F0502020204030204" pitchFamily="34" charset="0"/>
              </a:rPr>
              <a:t>Vorgänge </a:t>
            </a:r>
            <a:r>
              <a:rPr lang="de-DE" sz="2000" dirty="0">
                <a:latin typeface="Calibri" panose="020F0502020204030204" pitchFamily="34" charset="0"/>
              </a:rPr>
              <a:t>und Phänomene veranschaulichen, erklären und vorhersagen sowie Modelle von der Realität </a:t>
            </a:r>
            <a:r>
              <a:rPr lang="de-DE" sz="2000" dirty="0" smtClean="0">
                <a:latin typeface="Calibri" pitchFamily="34" charset="0"/>
              </a:rPr>
              <a:t>unterscheiden.“</a:t>
            </a:r>
          </a:p>
          <a:p>
            <a:pPr marL="176213" lvl="1">
              <a:tabLst>
                <a:tab pos="177800" algn="l"/>
                <a:tab pos="809625" algn="l"/>
              </a:tabLst>
            </a:pPr>
            <a:endParaRPr lang="de-DE" sz="2000" dirty="0" smtClean="0">
              <a:latin typeface="Calibri" pitchFamily="34" charset="0"/>
            </a:endParaRPr>
          </a:p>
          <a:p>
            <a:pPr marL="176213" lvl="1">
              <a:tabLst>
                <a:tab pos="177800" algn="l"/>
                <a:tab pos="809625" algn="l"/>
              </a:tabLst>
            </a:pPr>
            <a:r>
              <a:rPr lang="de-DE" sz="1200" dirty="0" smtClean="0">
                <a:latin typeface="Calibri" pitchFamily="34" charset="0"/>
              </a:rPr>
              <a:t>(KLP Chemie Sek I, 2019, S. 18)</a:t>
            </a:r>
          </a:p>
          <a:p>
            <a:pPr marL="176213" lvl="1">
              <a:tabLst>
                <a:tab pos="177800" algn="l"/>
                <a:tab pos="809625" algn="l"/>
              </a:tabLst>
            </a:pPr>
            <a:endParaRPr lang="de-DE" sz="1600" dirty="0" smtClean="0">
              <a:latin typeface="Calibri" pitchFamily="34" charset="0"/>
            </a:endParaRPr>
          </a:p>
          <a:p>
            <a:pPr marL="176213" lvl="1">
              <a:tabLst>
                <a:tab pos="177800" algn="l"/>
                <a:tab pos="809625" algn="l"/>
              </a:tabLst>
            </a:pPr>
            <a:endParaRPr lang="de-DE" sz="1600" dirty="0" smtClean="0">
              <a:latin typeface="Calibri" pitchFamily="34" charset="0"/>
            </a:endParaRPr>
          </a:p>
          <a:p>
            <a:endParaRPr lang="de-DE" dirty="0"/>
          </a:p>
        </p:txBody>
      </p:sp>
    </p:spTree>
    <p:extLst>
      <p:ext uri="{BB962C8B-B14F-4D97-AF65-F5344CB8AC3E}">
        <p14:creationId xmlns:p14="http://schemas.microsoft.com/office/powerpoint/2010/main" val="898690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980728"/>
            <a:ext cx="8229240" cy="576064"/>
          </a:xfrm>
        </p:spPr>
        <p:txBody>
          <a:bodyPr/>
          <a:lstStyle/>
          <a:p>
            <a:pPr algn="ctr"/>
            <a:r>
              <a:rPr lang="de-DE" dirty="0" smtClean="0">
                <a:latin typeface="Calibri" pitchFamily="34" charset="0"/>
                <a:cs typeface="Calibri" pitchFamily="34" charset="0"/>
              </a:rPr>
              <a:t/>
            </a:r>
            <a:br>
              <a:rPr lang="de-DE" dirty="0" smtClean="0">
                <a:latin typeface="Calibri" pitchFamily="34" charset="0"/>
                <a:cs typeface="Calibri" pitchFamily="34" charset="0"/>
              </a:rPr>
            </a:br>
            <a:r>
              <a:rPr lang="de-DE" dirty="0" smtClean="0">
                <a:latin typeface="Calibri" pitchFamily="34" charset="0"/>
                <a:cs typeface="Calibri" pitchFamily="34" charset="0"/>
              </a:rPr>
              <a:t>Die Lernleiter Atombau </a:t>
            </a:r>
            <a:r>
              <a:rPr lang="de-DE" dirty="0" smtClean="0">
                <a:latin typeface="Calibri" pitchFamily="34" charset="0"/>
              </a:rPr>
              <a:t>–</a:t>
            </a:r>
            <a:r>
              <a:rPr lang="de-DE" dirty="0" smtClean="0">
                <a:latin typeface="Calibri" pitchFamily="34" charset="0"/>
                <a:cs typeface="Calibri" pitchFamily="34" charset="0"/>
              </a:rPr>
              <a:t> unterrichtliche Implementation</a:t>
            </a:r>
            <a:r>
              <a:rPr lang="de-DE" dirty="0" smtClean="0"/>
              <a:t/>
            </a:r>
            <a:br>
              <a:rPr lang="de-DE" dirty="0" smtClean="0"/>
            </a:br>
            <a:endParaRPr lang="de-DE" dirty="0"/>
          </a:p>
        </p:txBody>
      </p:sp>
      <p:sp>
        <p:nvSpPr>
          <p:cNvPr id="3" name="Textplatzhalter 2"/>
          <p:cNvSpPr>
            <a:spLocks noGrp="1"/>
          </p:cNvSpPr>
          <p:nvPr>
            <p:ph type="body"/>
          </p:nvPr>
        </p:nvSpPr>
        <p:spPr>
          <a:xfrm>
            <a:off x="457200" y="1628800"/>
            <a:ext cx="8229240" cy="4496960"/>
          </a:xfrm>
        </p:spPr>
        <p:txBody>
          <a:bodyPr/>
          <a:lstStyle/>
          <a:p>
            <a:pPr algn="ctr"/>
            <a:endParaRPr lang="de-DE" sz="2400" b="1" dirty="0" smtClean="0">
              <a:latin typeface="Calibri" pitchFamily="34" charset="0"/>
            </a:endParaRPr>
          </a:p>
          <a:p>
            <a:pPr algn="ctr"/>
            <a:r>
              <a:rPr lang="de-DE" sz="2400" b="1" dirty="0" smtClean="0">
                <a:latin typeface="Calibri" pitchFamily="34" charset="0"/>
              </a:rPr>
              <a:t>Kernlehrplan für die Sekundarstufe I Gymnasium in NRW Chemie</a:t>
            </a:r>
            <a:endParaRPr lang="de-DE" dirty="0" smtClean="0">
              <a:latin typeface="Calibri" pitchFamily="34" charset="0"/>
            </a:endParaRPr>
          </a:p>
          <a:p>
            <a:pPr marL="176213" lvl="1" algn="ctr">
              <a:tabLst>
                <a:tab pos="177800" algn="l"/>
                <a:tab pos="809625" algn="l"/>
              </a:tabLst>
            </a:pPr>
            <a:r>
              <a:rPr lang="de-DE" sz="2200" b="1" dirty="0" smtClean="0">
                <a:latin typeface="Calibri" pitchFamily="34" charset="0"/>
              </a:rPr>
              <a:t>Schwerpunkt der übergeordneten Kompetenzerwartungen</a:t>
            </a:r>
            <a:r>
              <a:rPr lang="de-DE" sz="2200" dirty="0" smtClean="0">
                <a:latin typeface="Calibri" pitchFamily="34" charset="0"/>
              </a:rPr>
              <a:t>:</a:t>
            </a:r>
          </a:p>
          <a:p>
            <a:pPr marL="176213" lvl="1">
              <a:tabLst>
                <a:tab pos="177800" algn="l"/>
                <a:tab pos="809625" algn="l"/>
              </a:tabLst>
            </a:pPr>
            <a:r>
              <a:rPr lang="de-DE" sz="2000" u="sng" dirty="0" smtClean="0">
                <a:latin typeface="Calibri" pitchFamily="34" charset="0"/>
              </a:rPr>
              <a:t>Kommunikation</a:t>
            </a:r>
            <a:r>
              <a:rPr lang="de-DE" sz="2000" dirty="0" smtClean="0">
                <a:latin typeface="Calibri" pitchFamily="34" charset="0"/>
              </a:rPr>
              <a:t>: </a:t>
            </a:r>
          </a:p>
          <a:p>
            <a:pPr marL="176213" lvl="1">
              <a:tabLst>
                <a:tab pos="177800" algn="l"/>
                <a:tab pos="809625" algn="l"/>
              </a:tabLst>
            </a:pPr>
            <a:r>
              <a:rPr lang="de-DE" sz="2000" dirty="0" smtClean="0">
                <a:latin typeface="Calibri" pitchFamily="34" charset="0"/>
              </a:rPr>
              <a:t>K3 Präsentation: </a:t>
            </a:r>
          </a:p>
          <a:p>
            <a:pPr marL="176213" lvl="1">
              <a:tabLst>
                <a:tab pos="177800" algn="l"/>
                <a:tab pos="809625" algn="l"/>
              </a:tabLst>
            </a:pPr>
            <a:endParaRPr lang="de-DE" sz="2000" dirty="0" smtClean="0">
              <a:latin typeface="Calibri" pitchFamily="34" charset="0"/>
            </a:endParaRPr>
          </a:p>
          <a:p>
            <a:pPr marL="176213" lvl="1">
              <a:tabLst>
                <a:tab pos="177800" algn="l"/>
                <a:tab pos="809625" algn="l"/>
              </a:tabLst>
            </a:pPr>
            <a:r>
              <a:rPr lang="de-DE" sz="2000" dirty="0" smtClean="0">
                <a:latin typeface="Calibri" pitchFamily="34" charset="0"/>
              </a:rPr>
              <a:t>Die Schülerinnen und Schüler können </a:t>
            </a:r>
          </a:p>
          <a:p>
            <a:pPr marL="176213" lvl="1" algn="just">
              <a:tabLst>
                <a:tab pos="177800" algn="l"/>
                <a:tab pos="809625" algn="l"/>
              </a:tabLst>
            </a:pPr>
            <a:r>
              <a:rPr lang="de-DE" sz="2000" dirty="0" smtClean="0">
                <a:latin typeface="Calibri" pitchFamily="34" charset="0"/>
              </a:rPr>
              <a:t>„eingegrenzte </a:t>
            </a:r>
            <a:r>
              <a:rPr lang="de-DE" sz="2000" dirty="0">
                <a:latin typeface="Calibri" panose="020F0502020204030204" pitchFamily="34" charset="0"/>
              </a:rPr>
              <a:t>chemische Sachverhalte, Überlegungen und Arbeitsergebnisse – auch mithilfe digitaler Medien – </a:t>
            </a:r>
            <a:r>
              <a:rPr lang="de-DE" sz="2000" dirty="0" smtClean="0">
                <a:latin typeface="Calibri" panose="020F0502020204030204" pitchFamily="34" charset="0"/>
              </a:rPr>
              <a:t>bildungssprachlich </a:t>
            </a:r>
            <a:r>
              <a:rPr lang="de-DE" sz="2000" dirty="0">
                <a:latin typeface="Calibri" panose="020F0502020204030204" pitchFamily="34" charset="0"/>
              </a:rPr>
              <a:t>angemessen und unter Verwendung </a:t>
            </a:r>
            <a:r>
              <a:rPr lang="de-DE" sz="2000" dirty="0" smtClean="0">
                <a:latin typeface="Calibri" panose="020F0502020204030204" pitchFamily="34" charset="0"/>
              </a:rPr>
              <a:t>einfacher </a:t>
            </a:r>
            <a:r>
              <a:rPr lang="de-DE" sz="2000" dirty="0">
                <a:latin typeface="Calibri" panose="020F0502020204030204" pitchFamily="34" charset="0"/>
              </a:rPr>
              <a:t>Elemente der Fachsprache in geeigneten Darstellungsformen (Redebeitrag, kurze kontinuierliche </a:t>
            </a:r>
            <a:r>
              <a:rPr lang="de-DE" sz="2000" dirty="0" smtClean="0">
                <a:latin typeface="Calibri" panose="020F0502020204030204" pitchFamily="34" charset="0"/>
              </a:rPr>
              <a:t>und </a:t>
            </a:r>
            <a:r>
              <a:rPr lang="de-DE" sz="2000" dirty="0">
                <a:latin typeface="Calibri" panose="020F0502020204030204" pitchFamily="34" charset="0"/>
              </a:rPr>
              <a:t>diskontinuierliche Texte) sachgerecht vorstellen</a:t>
            </a:r>
            <a:r>
              <a:rPr lang="de-DE" sz="2000" dirty="0" smtClean="0">
                <a:latin typeface="Calibri" panose="020F0502020204030204" pitchFamily="34" charset="0"/>
              </a:rPr>
              <a:t>.“ </a:t>
            </a:r>
            <a:endParaRPr lang="de-DE" sz="2000" dirty="0">
              <a:latin typeface="Calibri" pitchFamily="34" charset="0"/>
            </a:endParaRPr>
          </a:p>
          <a:p>
            <a:pPr marL="176213" lvl="1" algn="just">
              <a:tabLst>
                <a:tab pos="177800" algn="l"/>
                <a:tab pos="809625" algn="l"/>
              </a:tabLst>
            </a:pPr>
            <a:endParaRPr lang="de-DE" sz="2000" dirty="0" smtClean="0">
              <a:latin typeface="Calibri" pitchFamily="34" charset="0"/>
            </a:endParaRPr>
          </a:p>
          <a:p>
            <a:pPr marL="176213" lvl="1" algn="just">
              <a:tabLst>
                <a:tab pos="177800" algn="l"/>
                <a:tab pos="809625" algn="l"/>
              </a:tabLst>
            </a:pPr>
            <a:r>
              <a:rPr lang="de-DE" sz="1200" dirty="0" smtClean="0">
                <a:latin typeface="Calibri" pitchFamily="34" charset="0"/>
              </a:rPr>
              <a:t>(KLP Chemie Sek I, 2019, S. 18)</a:t>
            </a:r>
          </a:p>
          <a:p>
            <a:endParaRPr lang="de-DE" dirty="0"/>
          </a:p>
        </p:txBody>
      </p:sp>
    </p:spTree>
    <p:extLst>
      <p:ext uri="{BB962C8B-B14F-4D97-AF65-F5344CB8AC3E}">
        <p14:creationId xmlns:p14="http://schemas.microsoft.com/office/powerpoint/2010/main" val="14231134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980728"/>
            <a:ext cx="8229240" cy="576064"/>
          </a:xfrm>
        </p:spPr>
        <p:txBody>
          <a:bodyPr/>
          <a:lstStyle/>
          <a:p>
            <a:pPr algn="ctr"/>
            <a:r>
              <a:rPr lang="de-DE" dirty="0" smtClean="0">
                <a:latin typeface="Calibri" pitchFamily="34" charset="0"/>
                <a:cs typeface="Calibri" pitchFamily="34" charset="0"/>
              </a:rPr>
              <a:t/>
            </a:r>
            <a:br>
              <a:rPr lang="de-DE" dirty="0" smtClean="0">
                <a:latin typeface="Calibri" pitchFamily="34" charset="0"/>
                <a:cs typeface="Calibri" pitchFamily="34" charset="0"/>
              </a:rPr>
            </a:br>
            <a:r>
              <a:rPr lang="de-DE" dirty="0" smtClean="0">
                <a:latin typeface="Calibri" pitchFamily="34" charset="0"/>
                <a:cs typeface="Calibri" pitchFamily="34" charset="0"/>
              </a:rPr>
              <a:t>Die Lernleiter Atombau </a:t>
            </a:r>
            <a:r>
              <a:rPr lang="de-DE" dirty="0" smtClean="0">
                <a:latin typeface="Calibri" pitchFamily="34" charset="0"/>
              </a:rPr>
              <a:t>–</a:t>
            </a:r>
            <a:r>
              <a:rPr lang="de-DE" dirty="0" smtClean="0">
                <a:latin typeface="Calibri" pitchFamily="34" charset="0"/>
                <a:cs typeface="Calibri" pitchFamily="34" charset="0"/>
              </a:rPr>
              <a:t> unterrichtliche Implementation</a:t>
            </a:r>
            <a:r>
              <a:rPr lang="de-DE" dirty="0" smtClean="0"/>
              <a:t/>
            </a:r>
            <a:br>
              <a:rPr lang="de-DE" dirty="0" smtClean="0"/>
            </a:br>
            <a:endParaRPr lang="de-DE" dirty="0"/>
          </a:p>
        </p:txBody>
      </p:sp>
      <p:sp>
        <p:nvSpPr>
          <p:cNvPr id="3" name="Textplatzhalter 2"/>
          <p:cNvSpPr>
            <a:spLocks noGrp="1"/>
          </p:cNvSpPr>
          <p:nvPr>
            <p:ph type="body"/>
          </p:nvPr>
        </p:nvSpPr>
        <p:spPr>
          <a:xfrm>
            <a:off x="457200" y="1484784"/>
            <a:ext cx="8229240" cy="4640976"/>
          </a:xfrm>
        </p:spPr>
        <p:txBody>
          <a:bodyPr/>
          <a:lstStyle/>
          <a:p>
            <a:pPr algn="ctr"/>
            <a:endParaRPr lang="de-DE" sz="2400" b="1" dirty="0" smtClean="0">
              <a:latin typeface="Calibri" pitchFamily="34" charset="0"/>
            </a:endParaRPr>
          </a:p>
          <a:p>
            <a:pPr algn="ctr"/>
            <a:endParaRPr lang="de-DE" sz="2400" b="1" dirty="0" smtClean="0">
              <a:latin typeface="Calibri" pitchFamily="34" charset="0"/>
            </a:endParaRPr>
          </a:p>
          <a:p>
            <a:pPr algn="ctr"/>
            <a:r>
              <a:rPr lang="de-DE" sz="2400" b="1" dirty="0" smtClean="0">
                <a:latin typeface="Calibri" pitchFamily="34" charset="0"/>
              </a:rPr>
              <a:t>Kernlehrplan für die Sekundarstufe I Gymnasium in NRW Chemie</a:t>
            </a:r>
            <a:endParaRPr lang="de-DE" dirty="0" smtClean="0">
              <a:latin typeface="Calibri" pitchFamily="34" charset="0"/>
            </a:endParaRPr>
          </a:p>
          <a:p>
            <a:pPr marL="173038" lvl="1" algn="ctr">
              <a:tabLst>
                <a:tab pos="625475" algn="l"/>
              </a:tabLst>
            </a:pPr>
            <a:r>
              <a:rPr lang="de-DE" sz="2200" b="1" dirty="0" smtClean="0">
                <a:latin typeface="Calibri" pitchFamily="34" charset="0"/>
              </a:rPr>
              <a:t>Beiträge zu den Basiskonzepten</a:t>
            </a:r>
          </a:p>
          <a:p>
            <a:pPr marL="355600" indent="3175">
              <a:spcAft>
                <a:spcPts val="600"/>
              </a:spcAft>
            </a:pPr>
            <a:r>
              <a:rPr lang="de-DE" sz="2000" dirty="0" smtClean="0">
                <a:latin typeface="Calibri" panose="020F0502020204030204" pitchFamily="34" charset="0"/>
              </a:rPr>
              <a:t>„</a:t>
            </a:r>
            <a:r>
              <a:rPr lang="de-DE" sz="2000" dirty="0">
                <a:latin typeface="Calibri" panose="020F0502020204030204" pitchFamily="34" charset="0"/>
              </a:rPr>
              <a:t>Struktur der Materie: Die aus den Eigenschaften der Elemente resultierende Struktur des </a:t>
            </a:r>
            <a:r>
              <a:rPr lang="de-DE" sz="2000" dirty="0" smtClean="0">
                <a:latin typeface="Calibri" panose="020F0502020204030204" pitchFamily="34" charset="0"/>
              </a:rPr>
              <a:t>Periodensystems </a:t>
            </a:r>
            <a:r>
              <a:rPr lang="de-DE" sz="2000" dirty="0">
                <a:latin typeface="Calibri" panose="020F0502020204030204" pitchFamily="34" charset="0"/>
              </a:rPr>
              <a:t>lässt sich durch eine Erweiterung der Modellvorstellungen über ein </a:t>
            </a:r>
            <a:r>
              <a:rPr lang="de-DE" sz="2000" dirty="0" smtClean="0">
                <a:latin typeface="Calibri" panose="020F0502020204030204" pitchFamily="34" charset="0"/>
              </a:rPr>
              <a:t>einfaches </a:t>
            </a:r>
            <a:r>
              <a:rPr lang="de-DE" sz="2000" dirty="0">
                <a:latin typeface="Calibri" panose="020F0502020204030204" pitchFamily="34" charset="0"/>
              </a:rPr>
              <a:t>Kern-Hülle-Modell hin zu einem differenzierten Kern-Hülle-Modell erklären. Aufgrund von ähnlichen physikalischen und chemischen Eigenschaften lassen sich Elemente im Periodensystem anordnen. Aus dem Periodensystem lassen sich Aussagen zum Bau der Atome herleiten. </a:t>
            </a:r>
            <a:endParaRPr lang="de-DE" sz="2000" dirty="0" smtClean="0">
              <a:latin typeface="Calibri" panose="020F0502020204030204" pitchFamily="34" charset="0"/>
            </a:endParaRPr>
          </a:p>
          <a:p>
            <a:pPr marL="355600" indent="3175">
              <a:spcAft>
                <a:spcPts val="600"/>
              </a:spcAft>
            </a:pPr>
            <a:r>
              <a:rPr lang="de-DE" sz="2000" dirty="0" smtClean="0">
                <a:latin typeface="Calibri" panose="020F0502020204030204" pitchFamily="34" charset="0"/>
              </a:rPr>
              <a:t>Chemische </a:t>
            </a:r>
            <a:r>
              <a:rPr lang="de-DE" sz="2000" dirty="0">
                <a:latin typeface="Calibri" panose="020F0502020204030204" pitchFamily="34" charset="0"/>
              </a:rPr>
              <a:t>Reaktion: Die Kenntnisse über die chemischen Eigenschaften von Hauptgruppenelementen vertiefen das Basiskonzept Chemische Reaktion</a:t>
            </a:r>
            <a:r>
              <a:rPr lang="de-DE" sz="2000" dirty="0" smtClean="0">
                <a:latin typeface="Calibri" pitchFamily="34" charset="0"/>
              </a:rPr>
              <a:t>.“ </a:t>
            </a:r>
          </a:p>
          <a:p>
            <a:pPr marL="355600" indent="3175">
              <a:spcAft>
                <a:spcPts val="600"/>
              </a:spcAft>
            </a:pPr>
            <a:r>
              <a:rPr lang="de-DE" sz="1200" dirty="0" smtClean="0">
                <a:latin typeface="Calibri" pitchFamily="34" charset="0"/>
              </a:rPr>
              <a:t>(KLP-Chemie Sek I, 2019, S. 29)</a:t>
            </a:r>
          </a:p>
          <a:p>
            <a:endParaRPr lang="de-DE" dirty="0"/>
          </a:p>
        </p:txBody>
      </p:sp>
    </p:spTree>
    <p:extLst>
      <p:ext uri="{BB962C8B-B14F-4D97-AF65-F5344CB8AC3E}">
        <p14:creationId xmlns:p14="http://schemas.microsoft.com/office/powerpoint/2010/main" val="7610099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800" b="1" dirty="0">
                <a:latin typeface="Calibri" pitchFamily="34" charset="0"/>
                <a:cs typeface="Calibri" pitchFamily="34" charset="0"/>
              </a:rPr>
              <a:t>Das Lernleiterkonzept zum Atombau  </a:t>
            </a:r>
            <a:br>
              <a:rPr lang="de-DE" sz="2800" b="1" dirty="0">
                <a:latin typeface="Calibri" pitchFamily="34" charset="0"/>
                <a:cs typeface="Calibri" pitchFamily="34" charset="0"/>
              </a:rPr>
            </a:br>
            <a:r>
              <a:rPr lang="de-DE" sz="2800" b="1" dirty="0">
                <a:latin typeface="Calibri" pitchFamily="34" charset="0"/>
                <a:cs typeface="Calibri" pitchFamily="34" charset="0"/>
              </a:rPr>
              <a:t>- Aufbau und Materialien -</a:t>
            </a:r>
            <a:endParaRPr lang="de-DE" sz="2800" b="1" dirty="0"/>
          </a:p>
        </p:txBody>
      </p:sp>
    </p:spTree>
    <p:extLst>
      <p:ext uri="{BB962C8B-B14F-4D97-AF65-F5344CB8AC3E}">
        <p14:creationId xmlns:p14="http://schemas.microsoft.com/office/powerpoint/2010/main" val="2062629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Aufbau und Materialien</a:t>
            </a:r>
            <a:endParaRPr lang="de-DE" dirty="0"/>
          </a:p>
        </p:txBody>
      </p:sp>
      <p:sp>
        <p:nvSpPr>
          <p:cNvPr id="7" name="Rechteck 6"/>
          <p:cNvSpPr/>
          <p:nvPr/>
        </p:nvSpPr>
        <p:spPr>
          <a:xfrm>
            <a:off x="6444208" y="4653136"/>
            <a:ext cx="2448273" cy="10025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smtClean="0">
              <a:solidFill>
                <a:schemeClr val="tx1"/>
              </a:solidFill>
              <a:latin typeface="Calibri" panose="020F0502020204030204" pitchFamily="34" charset="0"/>
            </a:endParaRPr>
          </a:p>
          <a:p>
            <a:pPr algn="ctr"/>
            <a:endParaRPr lang="de-DE" sz="1200" dirty="0">
              <a:solidFill>
                <a:schemeClr val="tx1"/>
              </a:solidFill>
              <a:latin typeface="Calibri" panose="020F0502020204030204" pitchFamily="34" charset="0"/>
            </a:endParaRPr>
          </a:p>
          <a:p>
            <a:pPr algn="ctr"/>
            <a:endParaRPr lang="de-DE" sz="1200" dirty="0" smtClean="0">
              <a:solidFill>
                <a:schemeClr val="tx1"/>
              </a:solidFill>
              <a:latin typeface="Calibri" panose="020F0502020204030204" pitchFamily="34" charset="0"/>
            </a:endParaRPr>
          </a:p>
          <a:p>
            <a:pPr algn="ctr"/>
            <a:endParaRPr lang="de-DE" sz="1200" dirty="0">
              <a:solidFill>
                <a:schemeClr val="tx1"/>
              </a:solidFill>
              <a:latin typeface="Calibri" panose="020F0502020204030204" pitchFamily="34" charset="0"/>
            </a:endParaRPr>
          </a:p>
          <a:p>
            <a:pPr algn="ctr"/>
            <a:endParaRPr lang="de-DE" sz="1200" dirty="0" smtClean="0">
              <a:solidFill>
                <a:schemeClr val="tx1"/>
              </a:solidFill>
              <a:latin typeface="Calibri" panose="020F0502020204030204" pitchFamily="34" charset="0"/>
            </a:endParaRPr>
          </a:p>
          <a:p>
            <a:pPr algn="ctr"/>
            <a:endParaRPr lang="de-DE" sz="1200" dirty="0">
              <a:solidFill>
                <a:schemeClr val="tx1"/>
              </a:solidFill>
              <a:latin typeface="Calibri" panose="020F0502020204030204" pitchFamily="34" charset="0"/>
            </a:endParaRPr>
          </a:p>
          <a:p>
            <a:pPr algn="ctr"/>
            <a:r>
              <a:rPr lang="de-DE" sz="1200" dirty="0" smtClean="0">
                <a:solidFill>
                  <a:schemeClr val="tx1"/>
                </a:solidFill>
                <a:latin typeface="Calibri" panose="020F0502020204030204" pitchFamily="34" charset="0"/>
              </a:rPr>
              <a:t>(van </a:t>
            </a:r>
            <a:r>
              <a:rPr lang="de-DE" sz="1200" dirty="0">
                <a:solidFill>
                  <a:schemeClr val="tx1"/>
                </a:solidFill>
                <a:latin typeface="Calibri" panose="020F0502020204030204" pitchFamily="34" charset="0"/>
              </a:rPr>
              <a:t>Vorst, 2018b, S. </a:t>
            </a:r>
            <a:r>
              <a:rPr lang="de-DE" sz="1200" dirty="0" smtClean="0">
                <a:solidFill>
                  <a:schemeClr val="tx1"/>
                </a:solidFill>
                <a:latin typeface="Calibri" panose="020F0502020204030204" pitchFamily="34" charset="0"/>
              </a:rPr>
              <a:t>319)</a:t>
            </a:r>
            <a:endParaRPr lang="de-DE" sz="1200" dirty="0">
              <a:solidFill>
                <a:schemeClr val="tx1"/>
              </a:solidFill>
              <a:latin typeface="Calibri" panose="020F0502020204030204" pitchFamily="34" charset="0"/>
              <a:cs typeface="Calibri" panose="020F0502020204030204" pitchFamily="34" charset="0"/>
            </a:endParaRPr>
          </a:p>
        </p:txBody>
      </p:sp>
      <p:pic>
        <p:nvPicPr>
          <p:cNvPr id="6" name="Grafik 5" descr="C:\Users\Marie-Therese\Desktop\Ganz In\Poster Lernleiter\Studie\Poster Lernleiter Atombau (Studie).jpg"/>
          <p:cNvPicPr/>
          <p:nvPr/>
        </p:nvPicPr>
        <p:blipFill rotWithShape="1">
          <a:blip r:embed="rId3" cstate="print">
            <a:extLst>
              <a:ext uri="{28A0092B-C50C-407E-A947-70E740481C1C}">
                <a14:useLocalDpi xmlns:a14="http://schemas.microsoft.com/office/drawing/2010/main" val="0"/>
              </a:ext>
            </a:extLst>
          </a:blip>
          <a:srcRect l="12422" t="23645" r="14626" b="13108"/>
          <a:stretch/>
        </p:blipFill>
        <p:spPr bwMode="auto">
          <a:xfrm>
            <a:off x="2699792" y="1700808"/>
            <a:ext cx="3888432" cy="410445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884303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Aufbau und Materialien</a:t>
            </a:r>
            <a:endParaRPr lang="de-DE" dirty="0"/>
          </a:p>
        </p:txBody>
      </p:sp>
      <p:sp>
        <p:nvSpPr>
          <p:cNvPr id="4" name="Rechteck 3"/>
          <p:cNvSpPr/>
          <p:nvPr/>
        </p:nvSpPr>
        <p:spPr>
          <a:xfrm>
            <a:off x="1248247" y="5510341"/>
            <a:ext cx="7671704" cy="654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1200" dirty="0" smtClean="0">
                <a:solidFill>
                  <a:schemeClr val="tx1"/>
                </a:solidFill>
                <a:latin typeface="Calibri" panose="020F0502020204030204" pitchFamily="34" charset="0"/>
              </a:rPr>
              <a:t>(</a:t>
            </a:r>
            <a:r>
              <a:rPr lang="de-DE" sz="1200" dirty="0">
                <a:solidFill>
                  <a:schemeClr val="tx1"/>
                </a:solidFill>
                <a:latin typeface="Calibri" panose="020F0502020204030204" pitchFamily="34" charset="0"/>
                <a:cs typeface="Calibri" panose="020F0502020204030204" pitchFamily="34" charset="0"/>
              </a:rPr>
              <a:t>van </a:t>
            </a:r>
            <a:r>
              <a:rPr lang="de-DE" sz="1200" dirty="0" err="1" smtClean="0">
                <a:solidFill>
                  <a:schemeClr val="tx1"/>
                </a:solidFill>
                <a:latin typeface="Calibri" panose="020F0502020204030204" pitchFamily="34" charset="0"/>
                <a:cs typeface="Calibri" panose="020F0502020204030204" pitchFamily="34" charset="0"/>
              </a:rPr>
              <a:t>Vorst</a:t>
            </a:r>
            <a:r>
              <a:rPr lang="de-DE" sz="1200" dirty="0" smtClean="0">
                <a:solidFill>
                  <a:schemeClr val="tx1"/>
                </a:solidFill>
                <a:latin typeface="Calibri" panose="020F0502020204030204" pitchFamily="34" charset="0"/>
                <a:cs typeface="Calibri" panose="020F0502020204030204" pitchFamily="34" charset="0"/>
              </a:rPr>
              <a:t> </a:t>
            </a:r>
            <a:r>
              <a:rPr lang="de-DE" sz="1200" dirty="0">
                <a:solidFill>
                  <a:schemeClr val="tx1"/>
                </a:solidFill>
                <a:latin typeface="Calibri" panose="020F0502020204030204" pitchFamily="34" charset="0"/>
                <a:cs typeface="Calibri" panose="020F0502020204030204" pitchFamily="34" charset="0"/>
              </a:rPr>
              <a:t>&amp; </a:t>
            </a:r>
            <a:r>
              <a:rPr lang="de-DE" sz="1200" dirty="0" smtClean="0">
                <a:solidFill>
                  <a:schemeClr val="tx1"/>
                </a:solidFill>
                <a:latin typeface="Calibri" panose="020F0502020204030204" pitchFamily="34" charset="0"/>
                <a:cs typeface="Calibri" panose="020F0502020204030204" pitchFamily="34" charset="0"/>
              </a:rPr>
              <a:t>Sumfleth, 2020, S. 10)</a:t>
            </a:r>
            <a:endParaRPr lang="de-DE" sz="1200" dirty="0">
              <a:solidFill>
                <a:schemeClr val="tx1"/>
              </a:solidFill>
              <a:latin typeface="Calibri" panose="020F0502020204030204" pitchFamily="34" charset="0"/>
            </a:endParaRPr>
          </a:p>
        </p:txBody>
      </p:sp>
      <p:pic>
        <p:nvPicPr>
          <p:cNvPr id="2" name="Grafik 1"/>
          <p:cNvPicPr>
            <a:picLocks noChangeAspect="1"/>
          </p:cNvPicPr>
          <p:nvPr/>
        </p:nvPicPr>
        <p:blipFill>
          <a:blip r:embed="rId3"/>
          <a:stretch>
            <a:fillRect/>
          </a:stretch>
        </p:blipFill>
        <p:spPr>
          <a:xfrm>
            <a:off x="3131840" y="1442575"/>
            <a:ext cx="3585797" cy="4119267"/>
          </a:xfrm>
          <a:prstGeom prst="rect">
            <a:avLst/>
          </a:prstGeom>
        </p:spPr>
      </p:pic>
    </p:spTree>
    <p:extLst>
      <p:ext uri="{BB962C8B-B14F-4D97-AF65-F5344CB8AC3E}">
        <p14:creationId xmlns:p14="http://schemas.microsoft.com/office/powerpoint/2010/main" val="3591796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1412776"/>
            <a:ext cx="8229240" cy="2520280"/>
          </a:xfrm>
        </p:spPr>
        <p:txBody>
          <a:bodyPr/>
          <a:lstStyle/>
          <a:p>
            <a:pPr algn="ctr"/>
            <a:r>
              <a:rPr lang="de-DE" sz="2800" b="1" dirty="0" smtClean="0">
                <a:latin typeface="Calibri" pitchFamily="34" charset="0"/>
              </a:rPr>
              <a:t>Anleitungsvideo, Handout und Poster zur Lernleiter </a:t>
            </a:r>
            <a:r>
              <a:rPr lang="de-DE" sz="2800" b="1" dirty="0">
                <a:latin typeface="Calibri" pitchFamily="34" charset="0"/>
              </a:rPr>
              <a:t>für Schülerinnen und Schüler</a:t>
            </a:r>
            <a:br>
              <a:rPr lang="de-DE" sz="2800" b="1" dirty="0">
                <a:latin typeface="Calibri" pitchFamily="34" charset="0"/>
              </a:rPr>
            </a:br>
            <a:endParaRPr lang="de-DE" sz="2800" b="1" dirty="0">
              <a:latin typeface="Calibri" pitchFamily="34" charset="0"/>
            </a:endParaRPr>
          </a:p>
        </p:txBody>
      </p:sp>
      <p:sp>
        <p:nvSpPr>
          <p:cNvPr id="3" name="Rechteck 2"/>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Aufbau und Materialien</a:t>
            </a:r>
            <a:endParaRPr lang="de-DE" dirty="0"/>
          </a:p>
        </p:txBody>
      </p:sp>
      <p:sp>
        <p:nvSpPr>
          <p:cNvPr id="5" name="Textfeld 4"/>
          <p:cNvSpPr txBox="1"/>
          <p:nvPr/>
        </p:nvSpPr>
        <p:spPr>
          <a:xfrm>
            <a:off x="3419872" y="6311061"/>
            <a:ext cx="5256584" cy="646331"/>
          </a:xfrm>
          <a:prstGeom prst="rect">
            <a:avLst/>
          </a:prstGeom>
          <a:noFill/>
        </p:spPr>
        <p:txBody>
          <a:bodyPr wrap="square" rtlCol="0">
            <a:spAutoFit/>
          </a:bodyPr>
          <a:lstStyle/>
          <a:p>
            <a:pPr algn="r"/>
            <a:r>
              <a:rPr lang="de-DE" sz="1200" dirty="0">
                <a:latin typeface="Calibri" panose="020F0502020204030204" pitchFamily="34" charset="0"/>
              </a:rPr>
              <a:t>(</a:t>
            </a:r>
            <a:r>
              <a:rPr lang="de-DE" sz="1200" dirty="0">
                <a:latin typeface="Calibri" panose="020F0502020204030204" pitchFamily="34" charset="0"/>
                <a:hlinkClick r:id="rId3"/>
              </a:rPr>
              <a:t>https://</a:t>
            </a:r>
            <a:r>
              <a:rPr lang="de-DE" sz="1200" dirty="0" smtClean="0">
                <a:latin typeface="Calibri" panose="020F0502020204030204" pitchFamily="34" charset="0"/>
                <a:hlinkClick r:id="rId3"/>
              </a:rPr>
              <a:t>www.qua-lis.nrw.de/schulentwicklung-nrw/professionalisierung/fortbildung/materialien-aus-netzwerkprojekten-18</a:t>
            </a:r>
            <a:endParaRPr lang="de-DE" sz="1200" dirty="0" smtClean="0">
              <a:latin typeface="Calibri" panose="020F0502020204030204" pitchFamily="34" charset="0"/>
            </a:endParaRPr>
          </a:p>
          <a:p>
            <a:pPr algn="r"/>
            <a:r>
              <a:rPr lang="de-DE" sz="1200" dirty="0" smtClean="0">
                <a:latin typeface="Calibri" panose="020F0502020204030204" pitchFamily="34" charset="0"/>
              </a:rPr>
              <a:t>)</a:t>
            </a:r>
            <a:endParaRPr lang="de-DE" sz="1200" dirty="0">
              <a:latin typeface="Calibri" panose="020F0502020204030204" pitchFamily="34" charset="0"/>
            </a:endParaRPr>
          </a:p>
        </p:txBody>
      </p:sp>
      <p:pic>
        <p:nvPicPr>
          <p:cNvPr id="4" name="Grafik 3"/>
          <p:cNvPicPr>
            <a:picLocks noChangeAspect="1"/>
          </p:cNvPicPr>
          <p:nvPr/>
        </p:nvPicPr>
        <p:blipFill>
          <a:blip r:embed="rId4"/>
          <a:stretch>
            <a:fillRect/>
          </a:stretch>
        </p:blipFill>
        <p:spPr>
          <a:xfrm>
            <a:off x="2434206" y="2924944"/>
            <a:ext cx="4275588" cy="2913936"/>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627784" y="1628800"/>
            <a:ext cx="3816424" cy="576064"/>
          </a:xfrm>
        </p:spPr>
        <p:txBody>
          <a:bodyPr lIns="0" tIns="0" rIns="0" bIns="0" anchor="ctr"/>
          <a:lstStyle/>
          <a:p>
            <a:r>
              <a:rPr lang="de-DE" sz="2800" b="1" dirty="0">
                <a:latin typeface="Calibri" pitchFamily="34" charset="0"/>
              </a:rPr>
              <a:t>Aufbau eines Milestones</a:t>
            </a:r>
          </a:p>
        </p:txBody>
      </p:sp>
      <p:sp>
        <p:nvSpPr>
          <p:cNvPr id="3" name="Untertitel 2"/>
          <p:cNvSpPr>
            <a:spLocks noGrp="1"/>
          </p:cNvSpPr>
          <p:nvPr>
            <p:ph type="subTitle"/>
          </p:nvPr>
        </p:nvSpPr>
        <p:spPr>
          <a:xfrm>
            <a:off x="1043608" y="3789040"/>
            <a:ext cx="7056784" cy="2448272"/>
          </a:xfrm>
        </p:spPr>
        <p:txBody>
          <a:bodyPr/>
          <a:lstStyle/>
          <a:p>
            <a:pPr marL="274638" indent="-274638"/>
            <a:r>
              <a:rPr lang="de-DE" sz="2400" kern="1200" dirty="0">
                <a:solidFill>
                  <a:schemeClr val="tx1"/>
                </a:solidFill>
                <a:latin typeface="Calibri" pitchFamily="34" charset="0"/>
              </a:rPr>
              <a:t>fünf unterschiedliche Bausteine: </a:t>
            </a:r>
            <a:r>
              <a:rPr lang="de-DE" sz="2400" b="1" kern="1200" dirty="0">
                <a:solidFill>
                  <a:schemeClr val="tx1"/>
                </a:solidFill>
                <a:latin typeface="Calibri" pitchFamily="34" charset="0"/>
              </a:rPr>
              <a:t>Lernleiterfelder</a:t>
            </a:r>
          </a:p>
          <a:p>
            <a:pPr marL="808038" lvl="1" indent="-274638">
              <a:buFont typeface="Arial" pitchFamily="34" charset="0"/>
              <a:buChar char="•"/>
            </a:pPr>
            <a:r>
              <a:rPr lang="de-DE" sz="2200" b="1" kern="1200" dirty="0">
                <a:solidFill>
                  <a:schemeClr val="tx1"/>
                </a:solidFill>
                <a:latin typeface="Calibri" pitchFamily="34" charset="0"/>
              </a:rPr>
              <a:t>Aneignung</a:t>
            </a:r>
          </a:p>
          <a:p>
            <a:pPr marL="808038" lvl="1" indent="-274638">
              <a:buFont typeface="Arial" pitchFamily="34" charset="0"/>
              <a:buChar char="•"/>
            </a:pPr>
            <a:r>
              <a:rPr lang="de-DE" sz="2200" b="1" kern="1200" dirty="0">
                <a:solidFill>
                  <a:schemeClr val="tx1"/>
                </a:solidFill>
                <a:latin typeface="Calibri" pitchFamily="34" charset="0"/>
              </a:rPr>
              <a:t>Basisübung</a:t>
            </a:r>
          </a:p>
          <a:p>
            <a:pPr marL="808038" lvl="1" indent="-274638">
              <a:buFont typeface="Arial" pitchFamily="34" charset="0"/>
              <a:buChar char="•"/>
            </a:pPr>
            <a:r>
              <a:rPr lang="de-DE" sz="2200" b="1" kern="1200" dirty="0">
                <a:solidFill>
                  <a:schemeClr val="tx1"/>
                </a:solidFill>
                <a:latin typeface="Calibri" pitchFamily="34" charset="0"/>
              </a:rPr>
              <a:t>Selbsteinschätzung</a:t>
            </a:r>
          </a:p>
          <a:p>
            <a:pPr marL="808038" lvl="1" indent="-274638">
              <a:buFont typeface="Arial" pitchFamily="34" charset="0"/>
              <a:buChar char="•"/>
            </a:pPr>
            <a:r>
              <a:rPr lang="de-DE" sz="2200" b="1" kern="1200" dirty="0">
                <a:solidFill>
                  <a:schemeClr val="tx1"/>
                </a:solidFill>
                <a:latin typeface="Calibri" pitchFamily="34" charset="0"/>
              </a:rPr>
              <a:t>Individuelle Übung</a:t>
            </a:r>
          </a:p>
          <a:p>
            <a:pPr marL="808038" lvl="1" indent="-274638">
              <a:buFont typeface="Arial" pitchFamily="34" charset="0"/>
              <a:buChar char="•"/>
            </a:pPr>
            <a:r>
              <a:rPr lang="de-DE" sz="2200" b="1" kern="1200" dirty="0">
                <a:solidFill>
                  <a:schemeClr val="tx1"/>
                </a:solidFill>
                <a:latin typeface="Calibri" pitchFamily="34" charset="0"/>
              </a:rPr>
              <a:t>Evaluation</a:t>
            </a:r>
            <a:r>
              <a:rPr lang="de-DE" sz="2200" kern="1200" dirty="0">
                <a:solidFill>
                  <a:schemeClr val="tx1"/>
                </a:solidFill>
                <a:latin typeface="Calibri" pitchFamily="34" charset="0"/>
              </a:rPr>
              <a:t> (Lernerfolgsüberprüfung)</a:t>
            </a:r>
            <a:endParaRPr lang="de-DE" sz="2400" dirty="0">
              <a:latin typeface="Calibri" pitchFamily="34" charset="0"/>
            </a:endParaRPr>
          </a:p>
        </p:txBody>
      </p:sp>
      <p:grpSp>
        <p:nvGrpSpPr>
          <p:cNvPr id="4" name="Gruppieren 7"/>
          <p:cNvGrpSpPr/>
          <p:nvPr/>
        </p:nvGrpSpPr>
        <p:grpSpPr>
          <a:xfrm>
            <a:off x="2915816" y="1772816"/>
            <a:ext cx="5472608" cy="2232248"/>
            <a:chOff x="971600" y="2924944"/>
            <a:chExt cx="6912768" cy="2774082"/>
          </a:xfrm>
        </p:grpSpPr>
        <p:pic>
          <p:nvPicPr>
            <p:cNvPr id="1026" name="Picture 2"/>
            <p:cNvPicPr>
              <a:picLocks noChangeAspect="1" noChangeArrowheads="1"/>
            </p:cNvPicPr>
            <p:nvPr/>
          </p:nvPicPr>
          <p:blipFill>
            <a:blip r:embed="rId3" cstate="print"/>
            <a:srcRect/>
            <a:stretch>
              <a:fillRect/>
            </a:stretch>
          </p:blipFill>
          <p:spPr bwMode="auto">
            <a:xfrm>
              <a:off x="971600" y="3861048"/>
              <a:ext cx="5102523" cy="1041737"/>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6096169" y="2924944"/>
              <a:ext cx="1078810" cy="2774082"/>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7020272" y="3949835"/>
              <a:ext cx="864096" cy="847317"/>
            </a:xfrm>
            <a:prstGeom prst="rect">
              <a:avLst/>
            </a:prstGeom>
            <a:noFill/>
            <a:ln w="9525">
              <a:noFill/>
              <a:miter lim="800000"/>
              <a:headEnd/>
              <a:tailEnd/>
            </a:ln>
          </p:spPr>
        </p:pic>
      </p:grpSp>
      <p:sp>
        <p:nvSpPr>
          <p:cNvPr id="9" name="Rechteck 8"/>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11" name="Textfeld 10"/>
          <p:cNvSpPr txBox="1"/>
          <p:nvPr/>
        </p:nvSpPr>
        <p:spPr>
          <a:xfrm>
            <a:off x="6012160" y="5949281"/>
            <a:ext cx="2664296" cy="276999"/>
          </a:xfrm>
          <a:prstGeom prst="rect">
            <a:avLst/>
          </a:prstGeom>
          <a:noFill/>
        </p:spPr>
        <p:txBody>
          <a:bodyPr wrap="square" rtlCol="0">
            <a:spAutoFit/>
          </a:bodyPr>
          <a:lstStyle/>
          <a:p>
            <a:pPr algn="r"/>
            <a:r>
              <a:rPr lang="de-DE" sz="1200" dirty="0">
                <a:latin typeface="Calibri" panose="020F0502020204030204" pitchFamily="34" charset="0"/>
              </a:rPr>
              <a:t>(van </a:t>
            </a:r>
            <a:r>
              <a:rPr lang="de-DE" sz="1200" dirty="0" smtClean="0">
                <a:latin typeface="Calibri" panose="020F0502020204030204" pitchFamily="34" charset="0"/>
              </a:rPr>
              <a:t>Vorst &amp; </a:t>
            </a:r>
            <a:r>
              <a:rPr lang="de-DE" sz="1200" dirty="0" err="1" smtClean="0">
                <a:latin typeface="Calibri" panose="020F0502020204030204" pitchFamily="34" charset="0"/>
              </a:rPr>
              <a:t>Hauerstein</a:t>
            </a:r>
            <a:r>
              <a:rPr lang="de-DE" sz="1200" dirty="0" smtClean="0">
                <a:latin typeface="Calibri" panose="020F0502020204030204" pitchFamily="34" charset="0"/>
              </a:rPr>
              <a:t>, 2020, </a:t>
            </a:r>
            <a:r>
              <a:rPr lang="de-DE" sz="1200" dirty="0">
                <a:latin typeface="Calibri" panose="020F0502020204030204" pitchFamily="34" charset="0"/>
              </a:rPr>
              <a:t>S. </a:t>
            </a:r>
            <a:r>
              <a:rPr lang="de-DE" sz="1200" dirty="0" smtClean="0">
                <a:latin typeface="Calibri" panose="020F0502020204030204" pitchFamily="34" charset="0"/>
              </a:rPr>
              <a:t>11 </a:t>
            </a:r>
            <a:r>
              <a:rPr lang="de-DE" sz="1200" dirty="0">
                <a:latin typeface="Calibri" panose="020F0502020204030204" pitchFamily="34" charset="0"/>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2771800" y="1681644"/>
            <a:ext cx="3672408" cy="523220"/>
          </a:xfrm>
          <a:prstGeom prst="rect">
            <a:avLst/>
          </a:prstGeom>
          <a:noFill/>
        </p:spPr>
        <p:txBody>
          <a:bodyPr wrap="square" rtlCol="0">
            <a:spAutoFit/>
          </a:bodyPr>
          <a:lstStyle/>
          <a:p>
            <a:pPr algn="ctr"/>
            <a:r>
              <a:rPr lang="de-DE" sz="2800" b="1" dirty="0">
                <a:latin typeface="Calibri" pitchFamily="34" charset="0"/>
              </a:rPr>
              <a:t>Das Lernleiterfeld</a:t>
            </a:r>
          </a:p>
        </p:txBody>
      </p:sp>
      <p:pic>
        <p:nvPicPr>
          <p:cNvPr id="5" name="Grafik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2420888"/>
            <a:ext cx="3892252" cy="2448272"/>
          </a:xfrm>
          <a:prstGeom prst="rect">
            <a:avLst/>
          </a:prstGeom>
          <a:noFill/>
        </p:spPr>
      </p:pic>
      <p:sp>
        <p:nvSpPr>
          <p:cNvPr id="6" name="Rechteck 5"/>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8" name="Textfeld 7"/>
          <p:cNvSpPr txBox="1"/>
          <p:nvPr/>
        </p:nvSpPr>
        <p:spPr>
          <a:xfrm>
            <a:off x="6516216" y="5949280"/>
            <a:ext cx="2160240" cy="276999"/>
          </a:xfrm>
          <a:prstGeom prst="rect">
            <a:avLst/>
          </a:prstGeom>
          <a:noFill/>
        </p:spPr>
        <p:txBody>
          <a:bodyPr wrap="square" rtlCol="0">
            <a:spAutoFit/>
          </a:bodyPr>
          <a:lstStyle/>
          <a:p>
            <a:pPr algn="r"/>
            <a:r>
              <a:rPr lang="de-DE" sz="1200" dirty="0">
                <a:latin typeface="Calibri" panose="020F0502020204030204" pitchFamily="34" charset="0"/>
              </a:rPr>
              <a:t>(van </a:t>
            </a:r>
            <a:r>
              <a:rPr lang="de-DE" sz="1200" dirty="0" err="1">
                <a:latin typeface="Calibri" panose="020F0502020204030204" pitchFamily="34" charset="0"/>
              </a:rPr>
              <a:t>Vorst</a:t>
            </a:r>
            <a:r>
              <a:rPr lang="de-DE" sz="1200" dirty="0">
                <a:latin typeface="Calibri" panose="020F0502020204030204" pitchFamily="34" charset="0"/>
              </a:rPr>
              <a:t>, </a:t>
            </a:r>
            <a:r>
              <a:rPr lang="de-DE" sz="1200" dirty="0" smtClean="0">
                <a:latin typeface="Calibri" panose="020F0502020204030204" pitchFamily="34" charset="0"/>
              </a:rPr>
              <a:t>2018b, S. 319)</a:t>
            </a:r>
            <a:endParaRPr lang="de-DE"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2771800" y="1753652"/>
            <a:ext cx="3600400" cy="523220"/>
          </a:xfrm>
          <a:prstGeom prst="rect">
            <a:avLst/>
          </a:prstGeom>
          <a:noFill/>
        </p:spPr>
        <p:txBody>
          <a:bodyPr wrap="square" rtlCol="0">
            <a:spAutoFit/>
          </a:bodyPr>
          <a:lstStyle/>
          <a:p>
            <a:pPr algn="ctr"/>
            <a:r>
              <a:rPr lang="de-DE" sz="2800" b="1" dirty="0">
                <a:latin typeface="Calibri" pitchFamily="34" charset="0"/>
              </a:rPr>
              <a:t>Unterrichtsformen</a:t>
            </a:r>
          </a:p>
        </p:txBody>
      </p:sp>
      <p:grpSp>
        <p:nvGrpSpPr>
          <p:cNvPr id="3" name="Gruppieren 2"/>
          <p:cNvGrpSpPr/>
          <p:nvPr/>
        </p:nvGrpSpPr>
        <p:grpSpPr>
          <a:xfrm>
            <a:off x="1043608" y="2492896"/>
            <a:ext cx="6984776" cy="3168352"/>
            <a:chOff x="1547664" y="2132856"/>
            <a:chExt cx="6480720" cy="2808312"/>
          </a:xfrm>
        </p:grpSpPr>
        <p:pic>
          <p:nvPicPr>
            <p:cNvPr id="4" name="Grafik 29"/>
            <p:cNvPicPr/>
            <p:nvPr/>
          </p:nvPicPr>
          <p:blipFill rotWithShape="1">
            <a:blip r:embed="rId3" cstate="print">
              <a:extLst>
                <a:ext uri="{28A0092B-C50C-407E-A947-70E740481C1C}">
                  <a14:useLocalDpi xmlns:a14="http://schemas.microsoft.com/office/drawing/2010/main" val="0"/>
                </a:ext>
              </a:extLst>
            </a:blip>
            <a:srcRect b="72405"/>
            <a:stretch/>
          </p:blipFill>
          <p:spPr bwMode="auto">
            <a:xfrm>
              <a:off x="1547664" y="2132856"/>
              <a:ext cx="2160240" cy="2808312"/>
            </a:xfrm>
            <a:prstGeom prst="rect">
              <a:avLst/>
            </a:prstGeom>
            <a:noFill/>
            <a:ln>
              <a:noFill/>
            </a:ln>
            <a:extLst>
              <a:ext uri="{53640926-AAD7-44D8-BBD7-CCE9431645EC}">
                <a14:shadowObscured xmlns:a14="http://schemas.microsoft.com/office/drawing/2010/main"/>
              </a:ext>
            </a:extLst>
          </p:spPr>
        </p:pic>
        <p:pic>
          <p:nvPicPr>
            <p:cNvPr id="5" name="Grafik 18"/>
            <p:cNvPicPr/>
            <p:nvPr/>
          </p:nvPicPr>
          <p:blipFill rotWithShape="1">
            <a:blip r:embed="rId4" cstate="print">
              <a:extLst>
                <a:ext uri="{28A0092B-C50C-407E-A947-70E740481C1C}">
                  <a14:useLocalDpi xmlns:a14="http://schemas.microsoft.com/office/drawing/2010/main" val="0"/>
                </a:ext>
              </a:extLst>
            </a:blip>
            <a:srcRect t="30757" b="41515"/>
            <a:stretch/>
          </p:blipFill>
          <p:spPr bwMode="auto">
            <a:xfrm>
              <a:off x="3563888" y="2132856"/>
              <a:ext cx="2232248" cy="2808312"/>
            </a:xfrm>
            <a:prstGeom prst="rect">
              <a:avLst/>
            </a:prstGeom>
            <a:noFill/>
            <a:ln>
              <a:noFill/>
            </a:ln>
            <a:extLst>
              <a:ext uri="{53640926-AAD7-44D8-BBD7-CCE9431645EC}">
                <a14:shadowObscured xmlns:a14="http://schemas.microsoft.com/office/drawing/2010/main"/>
              </a:ext>
            </a:extLst>
          </p:spPr>
        </p:pic>
        <p:pic>
          <p:nvPicPr>
            <p:cNvPr id="6" name="Grafik 15"/>
            <p:cNvPicPr/>
            <p:nvPr/>
          </p:nvPicPr>
          <p:blipFill rotWithShape="1">
            <a:blip r:embed="rId3" cstate="print">
              <a:extLst>
                <a:ext uri="{28A0092B-C50C-407E-A947-70E740481C1C}">
                  <a14:useLocalDpi xmlns:a14="http://schemas.microsoft.com/office/drawing/2010/main" val="0"/>
                </a:ext>
              </a:extLst>
            </a:blip>
            <a:srcRect t="62935" b="23409"/>
            <a:stretch/>
          </p:blipFill>
          <p:spPr bwMode="auto">
            <a:xfrm>
              <a:off x="5580112" y="2852936"/>
              <a:ext cx="2448272" cy="1584176"/>
            </a:xfrm>
            <a:prstGeom prst="rect">
              <a:avLst/>
            </a:prstGeom>
            <a:noFill/>
            <a:ln>
              <a:noFill/>
            </a:ln>
            <a:extLst>
              <a:ext uri="{53640926-AAD7-44D8-BBD7-CCE9431645EC}">
                <a14:shadowObscured xmlns:a14="http://schemas.microsoft.com/office/drawing/2010/main"/>
              </a:ext>
            </a:extLst>
          </p:spPr>
        </p:pic>
      </p:grpSp>
      <p:sp>
        <p:nvSpPr>
          <p:cNvPr id="7" name="Rechteck 6"/>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9" name="Textfeld 8"/>
          <p:cNvSpPr txBox="1"/>
          <p:nvPr/>
        </p:nvSpPr>
        <p:spPr>
          <a:xfrm>
            <a:off x="6516216" y="5949280"/>
            <a:ext cx="2160240" cy="276999"/>
          </a:xfrm>
          <a:prstGeom prst="rect">
            <a:avLst/>
          </a:prstGeom>
          <a:noFill/>
        </p:spPr>
        <p:txBody>
          <a:bodyPr wrap="square" rtlCol="0">
            <a:spAutoFit/>
          </a:bodyPr>
          <a:lstStyle/>
          <a:p>
            <a:pPr algn="r"/>
            <a:r>
              <a:rPr lang="de-DE" sz="1200" dirty="0">
                <a:latin typeface="Calibri" panose="020F0502020204030204" pitchFamily="34" charset="0"/>
              </a:rPr>
              <a:t>(van </a:t>
            </a:r>
            <a:r>
              <a:rPr lang="de-DE" sz="1200" dirty="0" err="1">
                <a:latin typeface="Calibri" panose="020F0502020204030204" pitchFamily="34" charset="0"/>
              </a:rPr>
              <a:t>Vorst</a:t>
            </a:r>
            <a:r>
              <a:rPr lang="de-DE" sz="1200" dirty="0">
                <a:latin typeface="Calibri" panose="020F0502020204030204" pitchFamily="34" charset="0"/>
              </a:rPr>
              <a:t>, </a:t>
            </a:r>
            <a:r>
              <a:rPr lang="de-DE" sz="1200" dirty="0" smtClean="0">
                <a:latin typeface="Calibri" panose="020F0502020204030204" pitchFamily="34" charset="0"/>
              </a:rPr>
              <a:t>2018b, S. 319)</a:t>
            </a:r>
            <a:endParaRPr lang="de-DE" sz="1200" dirty="0">
              <a:latin typeface="Calibri" panose="020F0502020204030204" pitchFamily="34" charset="0"/>
            </a:endParaRPr>
          </a:p>
        </p:txBody>
      </p:sp>
      <p:pic>
        <p:nvPicPr>
          <p:cNvPr id="10" name="Grafik 9"/>
          <p:cNvPicPr/>
          <p:nvPr/>
        </p:nvPicPr>
        <p:blipFill>
          <a:blip r:embed="rId5"/>
          <a:stretch>
            <a:fillRect/>
          </a:stretch>
        </p:blipFill>
        <p:spPr>
          <a:xfrm>
            <a:off x="5652120" y="2564904"/>
            <a:ext cx="2376264" cy="3312368"/>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8" name="Rechteck 7"/>
          <p:cNvSpPr/>
          <p:nvPr/>
        </p:nvSpPr>
        <p:spPr>
          <a:xfrm>
            <a:off x="899592" y="1700808"/>
            <a:ext cx="7272808" cy="33843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latin typeface="Calibri" pitchFamily="34" charset="0"/>
              </a:rPr>
              <a:t>Meta-Strategien des selbstregulierten Lernens</a:t>
            </a:r>
          </a:p>
          <a:p>
            <a:pPr algn="ctr"/>
            <a:endParaRPr lang="de-DE" sz="2000" b="1" dirty="0">
              <a:solidFill>
                <a:schemeClr val="tx1"/>
              </a:solidFill>
              <a:latin typeface="Calibri" pitchFamily="34" charset="0"/>
            </a:endParaRPr>
          </a:p>
          <a:p>
            <a:pPr marL="457200" indent="-457200">
              <a:buFont typeface="Arial" panose="020B0604020202020204" pitchFamily="34" charset="0"/>
              <a:buChar char="•"/>
            </a:pPr>
            <a:r>
              <a:rPr lang="de-DE" dirty="0">
                <a:solidFill>
                  <a:schemeClr val="tx1"/>
                </a:solidFill>
                <a:latin typeface="Calibri" pitchFamily="34" charset="0"/>
              </a:rPr>
              <a:t>Ziele setzen: Setze dir ein realistisches, zuvor geplantes und genaues Ziel!</a:t>
            </a:r>
          </a:p>
          <a:p>
            <a:endParaRPr lang="de-DE" dirty="0">
              <a:solidFill>
                <a:schemeClr val="tx1"/>
              </a:solidFill>
              <a:latin typeface="Calibri" pitchFamily="34" charset="0"/>
            </a:endParaRPr>
          </a:p>
          <a:p>
            <a:pPr marL="457200" indent="-457200">
              <a:buFont typeface="Arial" panose="020B0604020202020204" pitchFamily="34" charset="0"/>
              <a:buChar char="•"/>
            </a:pPr>
            <a:r>
              <a:rPr lang="de-DE" dirty="0">
                <a:solidFill>
                  <a:schemeClr val="tx1"/>
                </a:solidFill>
                <a:latin typeface="Calibri" pitchFamily="34" charset="0"/>
              </a:rPr>
              <a:t>Überprüfen: Überprüfe deinen Lösungsweg sowie deine Lösung auf Richtigkeit!</a:t>
            </a:r>
          </a:p>
          <a:p>
            <a:endParaRPr lang="de-DE" dirty="0">
              <a:solidFill>
                <a:schemeClr val="tx1"/>
              </a:solidFill>
              <a:latin typeface="Calibri" pitchFamily="34" charset="0"/>
            </a:endParaRPr>
          </a:p>
          <a:p>
            <a:pPr marL="457200" indent="-457200">
              <a:buFont typeface="Arial" panose="020B0604020202020204" pitchFamily="34" charset="0"/>
              <a:buChar char="•"/>
            </a:pPr>
            <a:r>
              <a:rPr lang="de-DE" dirty="0">
                <a:solidFill>
                  <a:schemeClr val="tx1"/>
                </a:solidFill>
                <a:latin typeface="Calibri" pitchFamily="34" charset="0"/>
              </a:rPr>
              <a:t>Reagieren: Reagiere auf deine Fehler und verbessere sie!</a:t>
            </a:r>
          </a:p>
        </p:txBody>
      </p:sp>
      <p:sp>
        <p:nvSpPr>
          <p:cNvPr id="10" name="Rechteck 9"/>
          <p:cNvSpPr/>
          <p:nvPr/>
        </p:nvSpPr>
        <p:spPr>
          <a:xfrm>
            <a:off x="2051720" y="5517232"/>
            <a:ext cx="648072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1200" dirty="0" smtClean="0">
                <a:solidFill>
                  <a:schemeClr val="tx1"/>
                </a:solidFill>
                <a:latin typeface="Calibri" panose="020F0502020204030204" pitchFamily="34" charset="0"/>
              </a:rPr>
              <a:t>(angelehnt an Stebner</a:t>
            </a:r>
            <a:r>
              <a:rPr lang="de-DE" sz="1200" dirty="0">
                <a:solidFill>
                  <a:schemeClr val="tx1"/>
                </a:solidFill>
                <a:latin typeface="Calibri" panose="020F0502020204030204" pitchFamily="34" charset="0"/>
              </a:rPr>
              <a:t>,  Schiffhauer, Schmeck, Schuster, </a:t>
            </a:r>
            <a:r>
              <a:rPr lang="de-DE" sz="1200" dirty="0" smtClean="0">
                <a:solidFill>
                  <a:schemeClr val="tx1"/>
                </a:solidFill>
                <a:latin typeface="Calibri" panose="020F0502020204030204" pitchFamily="34" charset="0"/>
              </a:rPr>
              <a:t>Leutner &amp; </a:t>
            </a:r>
            <a:r>
              <a:rPr lang="de-DE" sz="1200" dirty="0">
                <a:solidFill>
                  <a:schemeClr val="tx1"/>
                </a:solidFill>
                <a:latin typeface="Calibri" panose="020F0502020204030204" pitchFamily="34" charset="0"/>
              </a:rPr>
              <a:t>Wirth, 2015, S. 16)</a:t>
            </a:r>
          </a:p>
        </p:txBody>
      </p:sp>
    </p:spTree>
    <p:extLst>
      <p:ext uri="{BB962C8B-B14F-4D97-AF65-F5344CB8AC3E}">
        <p14:creationId xmlns:p14="http://schemas.microsoft.com/office/powerpoint/2010/main" val="1782721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8" name="Rechteck 7"/>
          <p:cNvSpPr/>
          <p:nvPr/>
        </p:nvSpPr>
        <p:spPr>
          <a:xfrm>
            <a:off x="899592" y="1700808"/>
            <a:ext cx="7272808" cy="33843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Calibri" pitchFamily="34" charset="0"/>
            </a:endParaRPr>
          </a:p>
        </p:txBody>
      </p:sp>
      <p:sp>
        <p:nvSpPr>
          <p:cNvPr id="10" name="Rechteck 9"/>
          <p:cNvSpPr/>
          <p:nvPr/>
        </p:nvSpPr>
        <p:spPr>
          <a:xfrm>
            <a:off x="2051720" y="5949280"/>
            <a:ext cx="5976664"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1200" dirty="0">
                <a:solidFill>
                  <a:schemeClr val="tx1"/>
                </a:solidFill>
                <a:latin typeface="Calibri" panose="020F0502020204030204" pitchFamily="34" charset="0"/>
              </a:rPr>
              <a:t>(</a:t>
            </a:r>
            <a:r>
              <a:rPr lang="de-DE" sz="1200" dirty="0" err="1">
                <a:solidFill>
                  <a:schemeClr val="tx1"/>
                </a:solidFill>
                <a:latin typeface="Calibri" panose="020F0502020204030204" pitchFamily="34" charset="0"/>
              </a:rPr>
              <a:t>Stebner</a:t>
            </a:r>
            <a:r>
              <a:rPr lang="de-DE" sz="1200" dirty="0">
                <a:solidFill>
                  <a:schemeClr val="tx1"/>
                </a:solidFill>
                <a:latin typeface="Calibri" panose="020F0502020204030204" pitchFamily="34" charset="0"/>
              </a:rPr>
              <a:t>,  Schuster, Weber, </a:t>
            </a:r>
            <a:r>
              <a:rPr lang="de-DE" sz="1200" dirty="0" err="1">
                <a:solidFill>
                  <a:schemeClr val="tx1"/>
                </a:solidFill>
                <a:latin typeface="Calibri" panose="020F0502020204030204" pitchFamily="34" charset="0"/>
              </a:rPr>
              <a:t>Roelle</a:t>
            </a:r>
            <a:r>
              <a:rPr lang="de-DE" sz="1200" dirty="0">
                <a:solidFill>
                  <a:schemeClr val="tx1"/>
                </a:solidFill>
                <a:latin typeface="Calibri" panose="020F0502020204030204" pitchFamily="34" charset="0"/>
              </a:rPr>
              <a:t> &amp; Wirth, 2020, S. 31f.)</a:t>
            </a:r>
          </a:p>
          <a:p>
            <a:pPr algn="r"/>
            <a:endParaRPr lang="de-DE" sz="1200" dirty="0">
              <a:solidFill>
                <a:schemeClr val="tx1"/>
              </a:solidFill>
              <a:latin typeface="Calibri" panose="020F0502020204030204" pitchFamily="34" charset="0"/>
            </a:endParaRPr>
          </a:p>
        </p:txBody>
      </p:sp>
      <p:pic>
        <p:nvPicPr>
          <p:cNvPr id="5" name="Grafik 4"/>
          <p:cNvPicPr>
            <a:picLocks noChangeAspect="1"/>
          </p:cNvPicPr>
          <p:nvPr/>
        </p:nvPicPr>
        <p:blipFill rotWithShape="1">
          <a:blip r:embed="rId3"/>
          <a:srcRect b="88996"/>
          <a:stretch/>
        </p:blipFill>
        <p:spPr>
          <a:xfrm>
            <a:off x="1907704" y="1484784"/>
            <a:ext cx="5328593" cy="372716"/>
          </a:xfrm>
          <a:prstGeom prst="rect">
            <a:avLst/>
          </a:prstGeom>
        </p:spPr>
      </p:pic>
      <p:pic>
        <p:nvPicPr>
          <p:cNvPr id="6" name="Grafik 5"/>
          <p:cNvPicPr>
            <a:picLocks noChangeAspect="1"/>
          </p:cNvPicPr>
          <p:nvPr/>
        </p:nvPicPr>
        <p:blipFill rotWithShape="1">
          <a:blip r:embed="rId4"/>
          <a:srcRect t="1109" b="-1"/>
          <a:stretch/>
        </p:blipFill>
        <p:spPr>
          <a:xfrm>
            <a:off x="1907704" y="1772816"/>
            <a:ext cx="5328592" cy="3030971"/>
          </a:xfrm>
          <a:prstGeom prst="rect">
            <a:avLst/>
          </a:prstGeom>
        </p:spPr>
      </p:pic>
      <p:sp>
        <p:nvSpPr>
          <p:cNvPr id="2" name="Rechteck 1"/>
          <p:cNvSpPr/>
          <p:nvPr/>
        </p:nvSpPr>
        <p:spPr>
          <a:xfrm>
            <a:off x="899592" y="4869160"/>
            <a:ext cx="7416824"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Calibri" panose="020F0502020204030204" pitchFamily="34" charset="0"/>
                <a:cs typeface="Calibri" panose="020F0502020204030204" pitchFamily="34" charset="0"/>
              </a:rPr>
              <a:t>Symbole, die für einzelne metakognitive bzw. übergreifende Lernstrategien </a:t>
            </a:r>
            <a:r>
              <a:rPr lang="de-DE" sz="1600" dirty="0" smtClean="0">
                <a:solidFill>
                  <a:schemeClr val="tx1"/>
                </a:solidFill>
                <a:latin typeface="Calibri" panose="020F0502020204030204" pitchFamily="34" charset="0"/>
                <a:cs typeface="Calibri" panose="020F0502020204030204" pitchFamily="34" charset="0"/>
              </a:rPr>
              <a:t> (</a:t>
            </a:r>
            <a:r>
              <a:rPr lang="de-DE" sz="1600" dirty="0">
                <a:solidFill>
                  <a:schemeClr val="tx1"/>
                </a:solidFill>
                <a:latin typeface="Calibri" panose="020F0502020204030204" pitchFamily="34" charset="0"/>
                <a:cs typeface="Calibri" panose="020F0502020204030204" pitchFamily="34" charset="0"/>
              </a:rPr>
              <a:t>z. B. Motivationsregulation) stehen, helfen, die Selbstregulation von Schülerinnen und Schülern anzuregen. </a:t>
            </a:r>
          </a:p>
        </p:txBody>
      </p:sp>
    </p:spTree>
    <p:extLst>
      <p:ext uri="{BB962C8B-B14F-4D97-AF65-F5344CB8AC3E}">
        <p14:creationId xmlns:p14="http://schemas.microsoft.com/office/powerpoint/2010/main" val="34132866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411760" y="1681644"/>
            <a:ext cx="4392488" cy="523220"/>
          </a:xfrm>
          <a:prstGeom prst="rect">
            <a:avLst/>
          </a:prstGeom>
          <a:noFill/>
        </p:spPr>
        <p:txBody>
          <a:bodyPr wrap="square" rtlCol="0">
            <a:spAutoFit/>
          </a:bodyPr>
          <a:lstStyle/>
          <a:p>
            <a:pPr algn="ctr"/>
            <a:r>
              <a:rPr lang="de-DE" sz="2800" b="1" dirty="0">
                <a:latin typeface="Calibri" pitchFamily="34" charset="0"/>
              </a:rPr>
              <a:t>Aufbau der Arbeitsblätter</a:t>
            </a:r>
          </a:p>
        </p:txBody>
      </p:sp>
      <p:grpSp>
        <p:nvGrpSpPr>
          <p:cNvPr id="2" name="Gruppieren 8"/>
          <p:cNvGrpSpPr/>
          <p:nvPr/>
        </p:nvGrpSpPr>
        <p:grpSpPr>
          <a:xfrm>
            <a:off x="1547664" y="2348880"/>
            <a:ext cx="6120680" cy="3168352"/>
            <a:chOff x="2123728" y="2420888"/>
            <a:chExt cx="5040560" cy="2232248"/>
          </a:xfrm>
        </p:grpSpPr>
        <p:pic>
          <p:nvPicPr>
            <p:cNvPr id="2054" name="Picture 6"/>
            <p:cNvPicPr>
              <a:picLocks noChangeAspect="1" noChangeArrowheads="1"/>
            </p:cNvPicPr>
            <p:nvPr/>
          </p:nvPicPr>
          <p:blipFill>
            <a:blip r:embed="rId3" cstate="print"/>
            <a:srcRect l="21774" t="29328" r="20114" b="57383"/>
            <a:stretch>
              <a:fillRect/>
            </a:stretch>
          </p:blipFill>
          <p:spPr bwMode="auto">
            <a:xfrm>
              <a:off x="2123728" y="2420888"/>
              <a:ext cx="5040560" cy="648072"/>
            </a:xfrm>
            <a:prstGeom prst="rect">
              <a:avLst/>
            </a:prstGeom>
            <a:noFill/>
            <a:ln w="9525">
              <a:noFill/>
              <a:miter lim="800000"/>
              <a:headEnd/>
              <a:tailEnd/>
            </a:ln>
          </p:spPr>
        </p:pic>
        <p:pic>
          <p:nvPicPr>
            <p:cNvPr id="2055" name="Picture 7"/>
            <p:cNvPicPr>
              <a:picLocks noChangeAspect="1" noChangeArrowheads="1"/>
            </p:cNvPicPr>
            <p:nvPr/>
          </p:nvPicPr>
          <p:blipFill>
            <a:blip r:embed="rId4" cstate="print"/>
            <a:srcRect l="21775" t="44094" r="20944" b="24899"/>
            <a:stretch>
              <a:fillRect/>
            </a:stretch>
          </p:blipFill>
          <p:spPr bwMode="auto">
            <a:xfrm>
              <a:off x="2123728" y="3140968"/>
              <a:ext cx="4968552" cy="1512168"/>
            </a:xfrm>
            <a:prstGeom prst="rect">
              <a:avLst/>
            </a:prstGeom>
            <a:noFill/>
            <a:ln w="9525">
              <a:noFill/>
              <a:miter lim="800000"/>
              <a:headEnd/>
              <a:tailEnd/>
            </a:ln>
          </p:spPr>
        </p:pic>
      </p:grpSp>
      <p:sp>
        <p:nvSpPr>
          <p:cNvPr id="6" name="Rechteck 5"/>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9" name="Textfeld 8"/>
          <p:cNvSpPr txBox="1"/>
          <p:nvPr/>
        </p:nvSpPr>
        <p:spPr>
          <a:xfrm>
            <a:off x="4211960" y="5733257"/>
            <a:ext cx="3384376" cy="288031"/>
          </a:xfrm>
          <a:prstGeom prst="rect">
            <a:avLst/>
          </a:prstGeom>
          <a:noFill/>
        </p:spPr>
        <p:txBody>
          <a:bodyPr wrap="square" rtlCol="0">
            <a:spAutoFit/>
          </a:bodyPr>
          <a:lstStyle/>
          <a:p>
            <a:pPr algn="r"/>
            <a:r>
              <a:rPr lang="de-DE" sz="1200" dirty="0">
                <a:latin typeface="Calibri" panose="020F0502020204030204" pitchFamily="34" charset="0"/>
              </a:rPr>
              <a:t>(van </a:t>
            </a:r>
            <a:r>
              <a:rPr lang="de-DE" sz="1200" dirty="0" smtClean="0">
                <a:latin typeface="Calibri" panose="020F0502020204030204" pitchFamily="34" charset="0"/>
              </a:rPr>
              <a:t>Vorst &amp; </a:t>
            </a:r>
            <a:r>
              <a:rPr lang="de-DE" sz="1200" dirty="0" err="1" smtClean="0">
                <a:latin typeface="Calibri" panose="020F0502020204030204" pitchFamily="34" charset="0"/>
              </a:rPr>
              <a:t>Sumfleth</a:t>
            </a:r>
            <a:r>
              <a:rPr lang="de-DE" sz="1200" dirty="0" smtClean="0">
                <a:latin typeface="Calibri" panose="020F0502020204030204" pitchFamily="34" charset="0"/>
              </a:rPr>
              <a:t>, 2020, S. 48)</a:t>
            </a:r>
            <a:endParaRPr lang="de-DE"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411760" y="1681644"/>
            <a:ext cx="4392488" cy="523220"/>
          </a:xfrm>
          <a:prstGeom prst="rect">
            <a:avLst/>
          </a:prstGeom>
          <a:noFill/>
        </p:spPr>
        <p:txBody>
          <a:bodyPr wrap="square" rtlCol="0">
            <a:spAutoFit/>
          </a:bodyPr>
          <a:lstStyle/>
          <a:p>
            <a:pPr algn="ctr"/>
            <a:r>
              <a:rPr lang="de-DE" sz="2800" b="1" dirty="0">
                <a:latin typeface="Calibri" pitchFamily="34" charset="0"/>
              </a:rPr>
              <a:t>Aufbau der Arbeitsblätter</a:t>
            </a:r>
          </a:p>
        </p:txBody>
      </p:sp>
      <p:sp>
        <p:nvSpPr>
          <p:cNvPr id="6" name="Rechteck 5"/>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9" name="Textfeld 8"/>
          <p:cNvSpPr txBox="1"/>
          <p:nvPr/>
        </p:nvSpPr>
        <p:spPr>
          <a:xfrm>
            <a:off x="3779912" y="5805264"/>
            <a:ext cx="3168352" cy="276999"/>
          </a:xfrm>
          <a:prstGeom prst="rect">
            <a:avLst/>
          </a:prstGeom>
          <a:noFill/>
        </p:spPr>
        <p:txBody>
          <a:bodyPr wrap="square" rtlCol="0">
            <a:spAutoFit/>
          </a:bodyPr>
          <a:lstStyle/>
          <a:p>
            <a:pPr algn="r"/>
            <a:r>
              <a:rPr lang="de-DE" sz="1200" dirty="0">
                <a:latin typeface="Calibri" panose="020F0502020204030204" pitchFamily="34" charset="0"/>
              </a:rPr>
              <a:t>(van </a:t>
            </a:r>
            <a:r>
              <a:rPr lang="de-DE" sz="1200" dirty="0" smtClean="0">
                <a:latin typeface="Calibri" panose="020F0502020204030204" pitchFamily="34" charset="0"/>
              </a:rPr>
              <a:t>Vorst</a:t>
            </a:r>
            <a:r>
              <a:rPr lang="de-DE" sz="1200" dirty="0">
                <a:latin typeface="Calibri" panose="020F0502020204030204" pitchFamily="34" charset="0"/>
              </a:rPr>
              <a:t> </a:t>
            </a:r>
            <a:r>
              <a:rPr lang="de-DE" sz="1200" dirty="0" smtClean="0">
                <a:latin typeface="Calibri" panose="020F0502020204030204" pitchFamily="34" charset="0"/>
              </a:rPr>
              <a:t>&amp; </a:t>
            </a:r>
            <a:r>
              <a:rPr lang="de-DE" sz="1200" dirty="0" err="1" smtClean="0">
                <a:latin typeface="Calibri" panose="020F0502020204030204" pitchFamily="34" charset="0"/>
              </a:rPr>
              <a:t>Sumfleth</a:t>
            </a:r>
            <a:r>
              <a:rPr lang="de-DE" sz="1200" dirty="0" smtClean="0">
                <a:latin typeface="Calibri" panose="020F0502020204030204" pitchFamily="34" charset="0"/>
              </a:rPr>
              <a:t>, 2020, S. 104)</a:t>
            </a:r>
            <a:endParaRPr lang="de-DE" sz="1200" dirty="0">
              <a:latin typeface="Calibri" panose="020F0502020204030204" pitchFamily="34" charset="0"/>
            </a:endParaRPr>
          </a:p>
        </p:txBody>
      </p:sp>
      <p:pic>
        <p:nvPicPr>
          <p:cNvPr id="5" name="Grafik 4"/>
          <p:cNvPicPr>
            <a:picLocks noChangeAspect="1"/>
          </p:cNvPicPr>
          <p:nvPr/>
        </p:nvPicPr>
        <p:blipFill>
          <a:blip r:embed="rId3"/>
          <a:stretch>
            <a:fillRect/>
          </a:stretch>
        </p:blipFill>
        <p:spPr>
          <a:xfrm>
            <a:off x="2051720" y="2348880"/>
            <a:ext cx="4953000" cy="1066800"/>
          </a:xfrm>
          <a:prstGeom prst="rect">
            <a:avLst/>
          </a:prstGeom>
        </p:spPr>
      </p:pic>
      <p:pic>
        <p:nvPicPr>
          <p:cNvPr id="7" name="Grafik 6"/>
          <p:cNvPicPr>
            <a:picLocks noChangeAspect="1"/>
          </p:cNvPicPr>
          <p:nvPr/>
        </p:nvPicPr>
        <p:blipFill rotWithShape="1">
          <a:blip r:embed="rId4"/>
          <a:srcRect b="30179"/>
          <a:stretch/>
        </p:blipFill>
        <p:spPr>
          <a:xfrm>
            <a:off x="2123728" y="5085184"/>
            <a:ext cx="4933950" cy="703867"/>
          </a:xfrm>
          <a:prstGeom prst="rect">
            <a:avLst/>
          </a:prstGeom>
        </p:spPr>
      </p:pic>
      <p:pic>
        <p:nvPicPr>
          <p:cNvPr id="8" name="Grafik 7"/>
          <p:cNvPicPr>
            <a:picLocks noChangeAspect="1"/>
          </p:cNvPicPr>
          <p:nvPr/>
        </p:nvPicPr>
        <p:blipFill>
          <a:blip r:embed="rId5"/>
          <a:stretch>
            <a:fillRect/>
          </a:stretch>
        </p:blipFill>
        <p:spPr>
          <a:xfrm>
            <a:off x="2339752" y="3284984"/>
            <a:ext cx="4429125" cy="1743075"/>
          </a:xfrm>
          <a:prstGeom prst="rect">
            <a:avLst/>
          </a:prstGeom>
        </p:spPr>
      </p:pic>
    </p:spTree>
    <p:extLst>
      <p:ext uri="{BB962C8B-B14F-4D97-AF65-F5344CB8AC3E}">
        <p14:creationId xmlns:p14="http://schemas.microsoft.com/office/powerpoint/2010/main" val="13375720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843808" y="1465620"/>
            <a:ext cx="3384376" cy="523220"/>
          </a:xfrm>
          <a:prstGeom prst="rect">
            <a:avLst/>
          </a:prstGeom>
          <a:noFill/>
        </p:spPr>
        <p:txBody>
          <a:bodyPr wrap="square" rtlCol="0">
            <a:spAutoFit/>
          </a:bodyPr>
          <a:lstStyle/>
          <a:p>
            <a:pPr algn="ctr"/>
            <a:r>
              <a:rPr lang="de-DE" sz="2800" b="1" dirty="0">
                <a:latin typeface="Calibri" pitchFamily="34" charset="0"/>
              </a:rPr>
              <a:t>Selbsteinschätzung</a:t>
            </a:r>
          </a:p>
        </p:txBody>
      </p:sp>
      <p:pic>
        <p:nvPicPr>
          <p:cNvPr id="4" name="Picture 2" descr="C:\Users\Beate\Desktop\Poster Lernleiter Ganz In Transfer.jpg"/>
          <p:cNvPicPr>
            <a:picLocks noChangeAspect="1" noChangeArrowheads="1"/>
          </p:cNvPicPr>
          <p:nvPr/>
        </p:nvPicPr>
        <p:blipFill>
          <a:blip r:embed="rId3" cstate="print"/>
          <a:srcRect l="86653" t="73067" r="4998" b="21722"/>
          <a:stretch>
            <a:fillRect/>
          </a:stretch>
        </p:blipFill>
        <p:spPr bwMode="auto">
          <a:xfrm>
            <a:off x="7092280" y="1484784"/>
            <a:ext cx="1468962" cy="1296144"/>
          </a:xfrm>
          <a:prstGeom prst="rect">
            <a:avLst/>
          </a:prstGeom>
          <a:noFill/>
        </p:spPr>
      </p:pic>
      <p:pic>
        <p:nvPicPr>
          <p:cNvPr id="3075" name="Picture 3"/>
          <p:cNvPicPr>
            <a:picLocks noChangeAspect="1" noChangeArrowheads="1"/>
          </p:cNvPicPr>
          <p:nvPr/>
        </p:nvPicPr>
        <p:blipFill>
          <a:blip r:embed="rId4" cstate="print"/>
          <a:srcRect l="22605" t="26375" r="23435" b="13087"/>
          <a:stretch>
            <a:fillRect/>
          </a:stretch>
        </p:blipFill>
        <p:spPr bwMode="auto">
          <a:xfrm>
            <a:off x="2339752" y="1981085"/>
            <a:ext cx="4464496" cy="2816067"/>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l="22605" t="67719" r="22605" b="13086"/>
          <a:stretch>
            <a:fillRect/>
          </a:stretch>
        </p:blipFill>
        <p:spPr bwMode="auto">
          <a:xfrm>
            <a:off x="2339752" y="4797152"/>
            <a:ext cx="4536504" cy="1008112"/>
          </a:xfrm>
          <a:prstGeom prst="rect">
            <a:avLst/>
          </a:prstGeom>
          <a:noFill/>
          <a:ln w="9525">
            <a:noFill/>
            <a:miter lim="800000"/>
            <a:headEnd/>
            <a:tailEnd/>
          </a:ln>
        </p:spPr>
      </p:pic>
      <p:sp>
        <p:nvSpPr>
          <p:cNvPr id="6" name="Rechteck 5"/>
          <p:cNvSpPr/>
          <p:nvPr/>
        </p:nvSpPr>
        <p:spPr>
          <a:xfrm>
            <a:off x="1043608" y="980728"/>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
        <p:nvSpPr>
          <p:cNvPr id="8" name="Textfeld 7"/>
          <p:cNvSpPr txBox="1"/>
          <p:nvPr/>
        </p:nvSpPr>
        <p:spPr>
          <a:xfrm>
            <a:off x="5508104" y="5949280"/>
            <a:ext cx="3168352" cy="276999"/>
          </a:xfrm>
          <a:prstGeom prst="rect">
            <a:avLst/>
          </a:prstGeom>
          <a:noFill/>
        </p:spPr>
        <p:txBody>
          <a:bodyPr wrap="square" rtlCol="0">
            <a:spAutoFit/>
          </a:bodyPr>
          <a:lstStyle/>
          <a:p>
            <a:pPr algn="r"/>
            <a:r>
              <a:rPr lang="de-DE" sz="1200" dirty="0">
                <a:latin typeface="Calibri" panose="020F0502020204030204" pitchFamily="34" charset="0"/>
              </a:rPr>
              <a:t>(van </a:t>
            </a:r>
            <a:r>
              <a:rPr lang="de-DE" sz="1200" dirty="0" smtClean="0">
                <a:latin typeface="Calibri" panose="020F0502020204030204" pitchFamily="34" charset="0"/>
              </a:rPr>
              <a:t>Vorst &amp; </a:t>
            </a:r>
            <a:r>
              <a:rPr lang="de-DE" sz="1200" dirty="0" err="1" smtClean="0">
                <a:latin typeface="Calibri" panose="020F0502020204030204" pitchFamily="34" charset="0"/>
              </a:rPr>
              <a:t>Sumfleth</a:t>
            </a:r>
            <a:r>
              <a:rPr lang="de-DE" sz="1200" dirty="0" smtClean="0">
                <a:latin typeface="Calibri" panose="020F0502020204030204" pitchFamily="34" charset="0"/>
              </a:rPr>
              <a:t>, 2020, S. 62 )</a:t>
            </a:r>
            <a:endParaRPr lang="de-DE"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907704" y="1465620"/>
            <a:ext cx="5328592" cy="523220"/>
          </a:xfrm>
          <a:prstGeom prst="rect">
            <a:avLst/>
          </a:prstGeom>
          <a:noFill/>
        </p:spPr>
        <p:txBody>
          <a:bodyPr wrap="square" rtlCol="0">
            <a:spAutoFit/>
          </a:bodyPr>
          <a:lstStyle/>
          <a:p>
            <a:pPr algn="ctr"/>
            <a:r>
              <a:rPr lang="de-DE" sz="2800" b="1" dirty="0">
                <a:latin typeface="Calibri" pitchFamily="34" charset="0"/>
              </a:rPr>
              <a:t>Das handlungsorientierte Material</a:t>
            </a:r>
          </a:p>
        </p:txBody>
      </p:sp>
      <p:pic>
        <p:nvPicPr>
          <p:cNvPr id="4098" name="Picture 2"/>
          <p:cNvPicPr>
            <a:picLocks noChangeAspect="1" noChangeArrowheads="1"/>
          </p:cNvPicPr>
          <p:nvPr/>
        </p:nvPicPr>
        <p:blipFill>
          <a:blip r:embed="rId3" cstate="print"/>
          <a:srcRect/>
          <a:stretch>
            <a:fillRect/>
          </a:stretch>
        </p:blipFill>
        <p:spPr bwMode="auto">
          <a:xfrm>
            <a:off x="3419872" y="2181567"/>
            <a:ext cx="2376264" cy="1607473"/>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611560" y="2559219"/>
            <a:ext cx="2376264" cy="2813997"/>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t="32281" r="71584" b="16040"/>
          <a:stretch>
            <a:fillRect/>
          </a:stretch>
        </p:blipFill>
        <p:spPr bwMode="auto">
          <a:xfrm>
            <a:off x="6156176" y="2564904"/>
            <a:ext cx="2464842" cy="2520280"/>
          </a:xfrm>
          <a:prstGeom prst="rect">
            <a:avLst/>
          </a:prstGeom>
          <a:noFill/>
          <a:ln w="9525">
            <a:noFill/>
            <a:miter lim="800000"/>
            <a:headEnd/>
            <a:tailEnd/>
          </a:ln>
        </p:spPr>
      </p:pic>
      <p:pic>
        <p:nvPicPr>
          <p:cNvPr id="4101" name="Picture 5"/>
          <p:cNvPicPr>
            <a:picLocks noChangeAspect="1" noChangeArrowheads="1"/>
          </p:cNvPicPr>
          <p:nvPr/>
        </p:nvPicPr>
        <p:blipFill>
          <a:blip r:embed="rId6" cstate="print"/>
          <a:srcRect l="1021" t="18993" r="42529" b="5704"/>
          <a:stretch>
            <a:fillRect/>
          </a:stretch>
        </p:blipFill>
        <p:spPr bwMode="auto">
          <a:xfrm>
            <a:off x="3275856" y="3861048"/>
            <a:ext cx="2592288" cy="1944216"/>
          </a:xfrm>
          <a:prstGeom prst="rect">
            <a:avLst/>
          </a:prstGeom>
          <a:noFill/>
          <a:ln w="9525">
            <a:noFill/>
            <a:miter lim="800000"/>
            <a:headEnd/>
            <a:tailEnd/>
          </a:ln>
        </p:spPr>
      </p:pic>
      <p:sp>
        <p:nvSpPr>
          <p:cNvPr id="7" name="Rechteck 6"/>
          <p:cNvSpPr/>
          <p:nvPr/>
        </p:nvSpPr>
        <p:spPr>
          <a:xfrm>
            <a:off x="683568" y="1032991"/>
            <a:ext cx="7704856" cy="369332"/>
          </a:xfrm>
          <a:prstGeom prst="rect">
            <a:avLst/>
          </a:prstGeom>
        </p:spPr>
        <p:txBody>
          <a:bodyPr wrap="square">
            <a:spAutoFit/>
          </a:bodyPr>
          <a:lstStyle/>
          <a:p>
            <a:pPr algn="ctr"/>
            <a:r>
              <a:rPr lang="de-DE" dirty="0">
                <a:latin typeface="Calibri" pitchFamily="34" charset="0"/>
                <a:cs typeface="Calibri" pitchFamily="34" charset="0"/>
              </a:rPr>
              <a:t>Die Lernleiter Atombau –  Aufbau und Materialien</a:t>
            </a:r>
            <a:endParaRPr lang="de-DE"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sz="2800" b="1" dirty="0">
                <a:latin typeface="Calibri" pitchFamily="34" charset="0"/>
                <a:cs typeface="Calibri" pitchFamily="34" charset="0"/>
              </a:rPr>
              <a:t>Das Lernleiterkonzept zum Atombau  </a:t>
            </a:r>
            <a:br>
              <a:rPr lang="de-DE" sz="2800" b="1" dirty="0">
                <a:latin typeface="Calibri" pitchFamily="34" charset="0"/>
                <a:cs typeface="Calibri" pitchFamily="34" charset="0"/>
              </a:rPr>
            </a:br>
            <a:r>
              <a:rPr lang="de-DE" sz="2800" b="1" dirty="0">
                <a:latin typeface="Calibri" pitchFamily="34" charset="0"/>
                <a:cs typeface="Calibri" pitchFamily="34" charset="0"/>
              </a:rPr>
              <a:t>- Evaluation -</a:t>
            </a:r>
            <a:endParaRPr lang="de-DE" sz="2800" b="1" dirty="0"/>
          </a:p>
        </p:txBody>
      </p:sp>
    </p:spTree>
    <p:extLst>
      <p:ext uri="{BB962C8B-B14F-4D97-AF65-F5344CB8AC3E}">
        <p14:creationId xmlns:p14="http://schemas.microsoft.com/office/powerpoint/2010/main" val="13035803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628800"/>
            <a:ext cx="8229240" cy="4320480"/>
          </a:xfrm>
        </p:spPr>
        <p:txBody>
          <a:bodyPr/>
          <a:lstStyle/>
          <a:p>
            <a:pPr marL="623888" indent="-274638" algn="ctr">
              <a:spcAft>
                <a:spcPts val="1200"/>
              </a:spcAft>
            </a:pPr>
            <a:r>
              <a:rPr lang="de-DE" sz="2800" b="1" dirty="0">
                <a:latin typeface="Calibri" pitchFamily="34" charset="0"/>
              </a:rPr>
              <a:t>Evaluation der Lernleiter zum Atombau</a:t>
            </a:r>
          </a:p>
          <a:p>
            <a:pPr marL="449263" indent="-274638"/>
            <a:r>
              <a:rPr lang="de-DE" sz="2400" kern="1200" dirty="0">
                <a:solidFill>
                  <a:schemeClr val="tx1"/>
                </a:solidFill>
                <a:latin typeface="Calibri" pitchFamily="34" charset="0"/>
              </a:rPr>
              <a:t>Welchen Einfluss hat das Lernleiter-Konzept?</a:t>
            </a:r>
          </a:p>
          <a:p>
            <a:pPr marL="719138" lvl="1" indent="-274638">
              <a:buFont typeface="Wingdings" pitchFamily="2" charset="2"/>
              <a:buChar char="Ø"/>
            </a:pPr>
            <a:r>
              <a:rPr lang="de-DE" sz="2200" kern="1200" dirty="0">
                <a:solidFill>
                  <a:schemeClr val="tx1"/>
                </a:solidFill>
                <a:latin typeface="Calibri" pitchFamily="34" charset="0"/>
              </a:rPr>
              <a:t>Lernzuwachs in den Bereichen Fachwissen und Modellkompetenz</a:t>
            </a:r>
          </a:p>
          <a:p>
            <a:pPr marL="719138" indent="-274638">
              <a:buFont typeface="Wingdings" pitchFamily="2" charset="2"/>
              <a:buChar char="Ø"/>
            </a:pPr>
            <a:r>
              <a:rPr lang="de-DE" sz="2200" kern="1200" dirty="0">
                <a:solidFill>
                  <a:schemeClr val="tx1"/>
                </a:solidFill>
                <a:latin typeface="Calibri" pitchFamily="34" charset="0"/>
              </a:rPr>
              <a:t>Interesse an dem Fach Chemie</a:t>
            </a:r>
          </a:p>
          <a:p>
            <a:pPr marL="719138" indent="-274638">
              <a:buFont typeface="Wingdings" pitchFamily="2" charset="2"/>
              <a:buChar char="Ø"/>
            </a:pPr>
            <a:r>
              <a:rPr lang="de-DE" sz="2200" kern="1200" dirty="0">
                <a:solidFill>
                  <a:schemeClr val="tx1"/>
                </a:solidFill>
                <a:latin typeface="Calibri" pitchFamily="34" charset="0"/>
              </a:rPr>
              <a:t>Stärkung des chemiebezogenen Selbstkonzepts</a:t>
            </a:r>
          </a:p>
          <a:p>
            <a:pPr marL="171450" indent="1588"/>
            <a:r>
              <a:rPr lang="de-DE" sz="2400" kern="1200" dirty="0">
                <a:solidFill>
                  <a:schemeClr val="tx1"/>
                </a:solidFill>
                <a:latin typeface="Calibri" pitchFamily="34" charset="0"/>
              </a:rPr>
              <a:t>Vorgehen</a:t>
            </a:r>
          </a:p>
          <a:p>
            <a:pPr marL="719138" lvl="1" indent="-274638" defTabSz="717550">
              <a:buFont typeface="Wingdings" pitchFamily="2" charset="2"/>
              <a:buChar char="Ø"/>
            </a:pPr>
            <a:r>
              <a:rPr lang="de-DE" sz="2200" kern="1200" dirty="0">
                <a:solidFill>
                  <a:schemeClr val="tx1"/>
                </a:solidFill>
                <a:latin typeface="Calibri" pitchFamily="34" charset="0"/>
              </a:rPr>
              <a:t>Quantitative Schülerbefragung im </a:t>
            </a:r>
            <a:r>
              <a:rPr lang="de-DE" sz="2200" kern="1200" dirty="0" err="1">
                <a:solidFill>
                  <a:schemeClr val="tx1"/>
                </a:solidFill>
                <a:latin typeface="Calibri" pitchFamily="34" charset="0"/>
              </a:rPr>
              <a:t>Prä</a:t>
            </a:r>
            <a:r>
              <a:rPr lang="de-DE" sz="2200" kern="1200" dirty="0">
                <a:solidFill>
                  <a:schemeClr val="tx1"/>
                </a:solidFill>
                <a:latin typeface="Calibri" pitchFamily="34" charset="0"/>
              </a:rPr>
              <a:t>-Post-Kontrollgruppendesign</a:t>
            </a:r>
          </a:p>
          <a:p>
            <a:pPr marL="719138" lvl="1" indent="-274638" defTabSz="717550">
              <a:buFont typeface="Wingdings" pitchFamily="2" charset="2"/>
              <a:buChar char="Ø"/>
            </a:pPr>
            <a:r>
              <a:rPr lang="de-DE" sz="2200" kern="1200" dirty="0">
                <a:solidFill>
                  <a:schemeClr val="tx1"/>
                </a:solidFill>
                <a:latin typeface="Calibri" pitchFamily="34" charset="0"/>
              </a:rPr>
              <a:t>Stichprobe: 543 SuS der Jahrgangsstufe 8 (320 SuS Lernleiter-Klassen, 241 SuS in Kontrollgruppe mit regulärem Chemieunterricht )</a:t>
            </a:r>
          </a:p>
          <a:p>
            <a:pPr marL="719138" lvl="1" indent="-274638" defTabSz="717550">
              <a:buFont typeface="Wingdings" pitchFamily="2" charset="2"/>
              <a:buChar char="Ø"/>
            </a:pPr>
            <a:r>
              <a:rPr lang="de-DE" sz="2200" kern="1200" dirty="0">
                <a:solidFill>
                  <a:schemeClr val="tx1"/>
                </a:solidFill>
                <a:latin typeface="Calibri" pitchFamily="34" charset="0"/>
              </a:rPr>
              <a:t>45 qualitative Schülerinterviews mit unterschiedlichem Leistungsstand</a:t>
            </a:r>
          </a:p>
        </p:txBody>
      </p:sp>
      <p:sp>
        <p:nvSpPr>
          <p:cNvPr id="5" name="Rechteck 4"/>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Evaluation</a:t>
            </a:r>
            <a:endParaRPr lang="de-DE" dirty="0"/>
          </a:p>
        </p:txBody>
      </p:sp>
      <p:sp>
        <p:nvSpPr>
          <p:cNvPr id="4" name="Textfeld 3"/>
          <p:cNvSpPr txBox="1"/>
          <p:nvPr/>
        </p:nvSpPr>
        <p:spPr>
          <a:xfrm>
            <a:off x="6516216" y="5949280"/>
            <a:ext cx="2160240" cy="276999"/>
          </a:xfrm>
          <a:prstGeom prst="rect">
            <a:avLst/>
          </a:prstGeom>
          <a:noFill/>
        </p:spPr>
        <p:txBody>
          <a:bodyPr wrap="square" rtlCol="0">
            <a:spAutoFit/>
          </a:bodyPr>
          <a:lstStyle/>
          <a:p>
            <a:pPr algn="r"/>
            <a:r>
              <a:rPr lang="de-DE" sz="1200" dirty="0" smtClean="0">
                <a:latin typeface="Calibri" panose="020F0502020204030204" pitchFamily="34" charset="0"/>
              </a:rPr>
              <a:t>(van </a:t>
            </a:r>
            <a:r>
              <a:rPr lang="de-DE" sz="1200" dirty="0" err="1">
                <a:latin typeface="Calibri" panose="020F0502020204030204" pitchFamily="34" charset="0"/>
              </a:rPr>
              <a:t>Vorst</a:t>
            </a:r>
            <a:r>
              <a:rPr lang="de-DE" sz="1200" dirty="0">
                <a:latin typeface="Calibri" panose="020F0502020204030204" pitchFamily="34" charset="0"/>
              </a:rPr>
              <a:t>, 2018b, S.321)</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467544" y="1412776"/>
            <a:ext cx="8229240" cy="648072"/>
          </a:xfrm>
          <a:prstGeom prst="rect">
            <a:avLst/>
          </a:prstGeom>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800" b="1" i="0" u="none" strike="noStrike" kern="0" cap="none" spc="0" normalizeH="0" baseline="0" noProof="0" dirty="0">
                <a:ln>
                  <a:noFill/>
                </a:ln>
                <a:solidFill>
                  <a:sysClr val="windowText" lastClr="000000"/>
                </a:solidFill>
                <a:effectLst/>
                <a:uLnTx/>
                <a:uFillTx/>
                <a:latin typeface="Calibri" pitchFamily="34" charset="0"/>
              </a:rPr>
              <a:t>Ergebnisse </a:t>
            </a:r>
            <a:r>
              <a:rPr kumimoji="0" lang="de-DE" sz="2800" b="1" i="0" u="none" strike="noStrike" kern="0" cap="none" spc="0" normalizeH="0" baseline="0" noProof="0" dirty="0" smtClean="0">
                <a:ln>
                  <a:noFill/>
                </a:ln>
                <a:solidFill>
                  <a:sysClr val="windowText" lastClr="000000"/>
                </a:solidFill>
                <a:effectLst/>
                <a:uLnTx/>
                <a:uFillTx/>
                <a:latin typeface="Calibri" pitchFamily="34" charset="0"/>
              </a:rPr>
              <a:t>zum Lernzuwachs</a:t>
            </a:r>
            <a:endParaRPr kumimoji="0" lang="de-DE" sz="2800" b="1" i="0" u="none" strike="noStrike" kern="0" cap="none" spc="0" normalizeH="0" baseline="0" noProof="0" dirty="0">
              <a:ln>
                <a:noFill/>
              </a:ln>
              <a:solidFill>
                <a:sysClr val="windowText" lastClr="000000"/>
              </a:solidFill>
              <a:effectLst/>
              <a:uLnTx/>
              <a:uFillTx/>
              <a:latin typeface="Calibri" pitchFamily="34" charset="0"/>
            </a:endParaRPr>
          </a:p>
        </p:txBody>
      </p:sp>
      <p:sp>
        <p:nvSpPr>
          <p:cNvPr id="8" name="Rechteck 7"/>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Evaluation</a:t>
            </a:r>
            <a:endParaRPr lang="de-DE" dirty="0"/>
          </a:p>
        </p:txBody>
      </p:sp>
      <p:sp>
        <p:nvSpPr>
          <p:cNvPr id="11" name="Textfeld 10"/>
          <p:cNvSpPr txBox="1"/>
          <p:nvPr/>
        </p:nvSpPr>
        <p:spPr>
          <a:xfrm>
            <a:off x="4952368" y="5949280"/>
            <a:ext cx="3744416" cy="276999"/>
          </a:xfrm>
          <a:prstGeom prst="rect">
            <a:avLst/>
          </a:prstGeom>
          <a:noFill/>
        </p:spPr>
        <p:txBody>
          <a:bodyPr wrap="square" rtlCol="0">
            <a:spAutoFit/>
          </a:bodyPr>
          <a:lstStyle/>
          <a:p>
            <a:pPr algn="r"/>
            <a:r>
              <a:rPr lang="de-DE" sz="1200" dirty="0" smtClean="0">
                <a:latin typeface="Calibri" panose="020F0502020204030204" pitchFamily="34" charset="0"/>
              </a:rPr>
              <a:t>(van </a:t>
            </a:r>
            <a:r>
              <a:rPr lang="de-DE" sz="1200" dirty="0" err="1" smtClean="0">
                <a:latin typeface="Calibri" panose="020F0502020204030204" pitchFamily="34" charset="0"/>
              </a:rPr>
              <a:t>Vorst</a:t>
            </a:r>
            <a:r>
              <a:rPr lang="de-DE" sz="1200" dirty="0" smtClean="0">
                <a:latin typeface="Calibri" panose="020F0502020204030204" pitchFamily="34" charset="0"/>
              </a:rPr>
              <a:t>, 2018c)</a:t>
            </a:r>
            <a:endParaRPr lang="de-DE" sz="1200" dirty="0">
              <a:latin typeface="Calibri" panose="020F0502020204030204" pitchFamily="34" charset="0"/>
            </a:endParaRPr>
          </a:p>
        </p:txBody>
      </p:sp>
      <p:graphicFrame>
        <p:nvGraphicFramePr>
          <p:cNvPr id="9" name="Diagramm 8"/>
          <p:cNvGraphicFramePr>
            <a:graphicFrameLocks/>
          </p:cNvGraphicFramePr>
          <p:nvPr>
            <p:extLst>
              <p:ext uri="{D42A27DB-BD31-4B8C-83A1-F6EECF244321}">
                <p14:modId xmlns:p14="http://schemas.microsoft.com/office/powerpoint/2010/main" val="553216441"/>
              </p:ext>
            </p:extLst>
          </p:nvPr>
        </p:nvGraphicFramePr>
        <p:xfrm>
          <a:off x="1732490" y="2060848"/>
          <a:ext cx="5699348" cy="367240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467544" y="1412776"/>
            <a:ext cx="8229240" cy="648072"/>
          </a:xfrm>
          <a:prstGeom prst="rect">
            <a:avLst/>
          </a:prstGeom>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800" b="1" i="0" u="none" strike="noStrike" kern="0" cap="none" spc="0" normalizeH="0" baseline="0" noProof="0" dirty="0">
                <a:ln>
                  <a:noFill/>
                </a:ln>
                <a:solidFill>
                  <a:sysClr val="windowText" lastClr="000000"/>
                </a:solidFill>
                <a:effectLst/>
                <a:uLnTx/>
                <a:uFillTx/>
                <a:latin typeface="Calibri" pitchFamily="34" charset="0"/>
              </a:rPr>
              <a:t>Ergebnisse </a:t>
            </a:r>
            <a:r>
              <a:rPr lang="de-DE" sz="2800" b="1" kern="0" dirty="0" smtClean="0">
                <a:solidFill>
                  <a:sysClr val="windowText" lastClr="000000"/>
                </a:solidFill>
                <a:latin typeface="Calibri" pitchFamily="34" charset="0"/>
              </a:rPr>
              <a:t>zum Interesse</a:t>
            </a:r>
            <a:endParaRPr kumimoji="0" lang="de-DE" sz="2800" b="1" i="0" u="none" strike="noStrike" kern="0" cap="none" spc="0" normalizeH="0" baseline="0" noProof="0" dirty="0">
              <a:ln>
                <a:noFill/>
              </a:ln>
              <a:solidFill>
                <a:sysClr val="windowText" lastClr="000000"/>
              </a:solidFill>
              <a:effectLst/>
              <a:uLnTx/>
              <a:uFillTx/>
              <a:latin typeface="Calibri" pitchFamily="34" charset="0"/>
            </a:endParaRPr>
          </a:p>
        </p:txBody>
      </p:sp>
      <p:sp>
        <p:nvSpPr>
          <p:cNvPr id="8" name="Rechteck 7"/>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Evaluation</a:t>
            </a:r>
            <a:endParaRPr lang="de-DE" dirty="0"/>
          </a:p>
        </p:txBody>
      </p:sp>
      <p:sp>
        <p:nvSpPr>
          <p:cNvPr id="11" name="Textfeld 10"/>
          <p:cNvSpPr txBox="1"/>
          <p:nvPr/>
        </p:nvSpPr>
        <p:spPr>
          <a:xfrm>
            <a:off x="4932040" y="5949280"/>
            <a:ext cx="3744416" cy="276999"/>
          </a:xfrm>
          <a:prstGeom prst="rect">
            <a:avLst/>
          </a:prstGeom>
          <a:noFill/>
        </p:spPr>
        <p:txBody>
          <a:bodyPr wrap="square" rtlCol="0">
            <a:spAutoFit/>
          </a:bodyPr>
          <a:lstStyle/>
          <a:p>
            <a:pPr algn="r"/>
            <a:r>
              <a:rPr lang="de-DE" sz="1200" dirty="0" smtClean="0">
                <a:latin typeface="Calibri" panose="020F0502020204030204" pitchFamily="34" charset="0"/>
              </a:rPr>
              <a:t>(van </a:t>
            </a:r>
            <a:r>
              <a:rPr lang="de-DE" sz="1200" dirty="0" err="1" smtClean="0">
                <a:latin typeface="Calibri" panose="020F0502020204030204" pitchFamily="34" charset="0"/>
              </a:rPr>
              <a:t>Vorst</a:t>
            </a:r>
            <a:r>
              <a:rPr lang="de-DE" sz="1200" dirty="0" smtClean="0">
                <a:latin typeface="Calibri" panose="020F0502020204030204" pitchFamily="34" charset="0"/>
              </a:rPr>
              <a:t>, 2018c)</a:t>
            </a:r>
            <a:endParaRPr lang="de-DE" sz="1200" dirty="0">
              <a:latin typeface="Calibri" panose="020F0502020204030204" pitchFamily="34" charset="0"/>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7" y="2095499"/>
            <a:ext cx="6595932" cy="366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47022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467544" y="1412776"/>
            <a:ext cx="8229240" cy="648072"/>
          </a:xfrm>
          <a:prstGeom prst="rect">
            <a:avLst/>
          </a:prstGeom>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800" b="1" i="0" u="none" strike="noStrike" kern="0" cap="none" spc="0" normalizeH="0" baseline="0" noProof="0" dirty="0">
                <a:ln>
                  <a:noFill/>
                </a:ln>
                <a:solidFill>
                  <a:sysClr val="windowText" lastClr="000000"/>
                </a:solidFill>
                <a:effectLst/>
                <a:uLnTx/>
                <a:uFillTx/>
                <a:latin typeface="Calibri" pitchFamily="34" charset="0"/>
              </a:rPr>
              <a:t>Ergebnisse </a:t>
            </a:r>
            <a:r>
              <a:rPr lang="de-DE" sz="2800" b="1" kern="0" dirty="0" smtClean="0">
                <a:solidFill>
                  <a:sysClr val="windowText" lastClr="000000"/>
                </a:solidFill>
                <a:latin typeface="Calibri" pitchFamily="34" charset="0"/>
              </a:rPr>
              <a:t>zum Selbstkonzept</a:t>
            </a:r>
            <a:endParaRPr kumimoji="0" lang="de-DE" sz="2800" b="1" i="0" u="none" strike="noStrike" kern="0" cap="none" spc="0" normalizeH="0" baseline="0" noProof="0" dirty="0">
              <a:ln>
                <a:noFill/>
              </a:ln>
              <a:solidFill>
                <a:sysClr val="windowText" lastClr="000000"/>
              </a:solidFill>
              <a:effectLst/>
              <a:uLnTx/>
              <a:uFillTx/>
              <a:latin typeface="Calibri" pitchFamily="34" charset="0"/>
            </a:endParaRPr>
          </a:p>
        </p:txBody>
      </p:sp>
      <p:sp>
        <p:nvSpPr>
          <p:cNvPr id="8" name="Rechteck 7"/>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Evaluation</a:t>
            </a:r>
            <a:endParaRPr lang="de-DE" dirty="0"/>
          </a:p>
        </p:txBody>
      </p:sp>
      <p:sp>
        <p:nvSpPr>
          <p:cNvPr id="11" name="Textfeld 10"/>
          <p:cNvSpPr txBox="1"/>
          <p:nvPr/>
        </p:nvSpPr>
        <p:spPr>
          <a:xfrm>
            <a:off x="4932040" y="5949280"/>
            <a:ext cx="3744416" cy="276999"/>
          </a:xfrm>
          <a:prstGeom prst="rect">
            <a:avLst/>
          </a:prstGeom>
          <a:noFill/>
        </p:spPr>
        <p:txBody>
          <a:bodyPr wrap="square" rtlCol="0">
            <a:spAutoFit/>
          </a:bodyPr>
          <a:lstStyle/>
          <a:p>
            <a:pPr algn="r"/>
            <a:r>
              <a:rPr lang="de-DE" sz="1200" dirty="0" smtClean="0">
                <a:latin typeface="Calibri" panose="020F0502020204030204" pitchFamily="34" charset="0"/>
              </a:rPr>
              <a:t>(van </a:t>
            </a:r>
            <a:r>
              <a:rPr lang="de-DE" sz="1200" dirty="0" err="1" smtClean="0">
                <a:latin typeface="Calibri" panose="020F0502020204030204" pitchFamily="34" charset="0"/>
              </a:rPr>
              <a:t>Vorst</a:t>
            </a:r>
            <a:r>
              <a:rPr lang="de-DE" sz="1200" dirty="0" smtClean="0">
                <a:latin typeface="Calibri" panose="020F0502020204030204" pitchFamily="34" charset="0"/>
              </a:rPr>
              <a:t>, 2018c)</a:t>
            </a:r>
            <a:endParaRPr lang="de-DE" sz="1200" dirty="0">
              <a:latin typeface="Calibri" panose="020F050202020403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116" y="2109788"/>
            <a:ext cx="6867275" cy="3850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1895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467544" y="1412776"/>
            <a:ext cx="8229240" cy="648072"/>
          </a:xfrm>
          <a:prstGeom prst="rect">
            <a:avLst/>
          </a:prstGeom>
        </p:spPr>
        <p:txBody>
          <a:bodyPr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800" b="1" i="0" u="none" strike="noStrike" kern="0" cap="none" spc="0" normalizeH="0" baseline="0" noProof="0" dirty="0">
                <a:ln>
                  <a:noFill/>
                </a:ln>
                <a:solidFill>
                  <a:sysClr val="windowText" lastClr="000000"/>
                </a:solidFill>
                <a:effectLst/>
                <a:uLnTx/>
                <a:uFillTx/>
                <a:latin typeface="Calibri" pitchFamily="34" charset="0"/>
              </a:rPr>
              <a:t>Ergebnisse </a:t>
            </a:r>
            <a:r>
              <a:rPr lang="de-DE" sz="2800" b="1" kern="0" dirty="0" smtClean="0">
                <a:solidFill>
                  <a:sysClr val="windowText" lastClr="000000"/>
                </a:solidFill>
                <a:latin typeface="Calibri" pitchFamily="34" charset="0"/>
              </a:rPr>
              <a:t>zur Modellkompetenz</a:t>
            </a:r>
            <a:endParaRPr kumimoji="0" lang="de-DE" sz="2800" b="1" i="0" u="none" strike="noStrike" kern="0" cap="none" spc="0" normalizeH="0" baseline="0" noProof="0" dirty="0">
              <a:ln>
                <a:noFill/>
              </a:ln>
              <a:solidFill>
                <a:sysClr val="windowText" lastClr="000000"/>
              </a:solidFill>
              <a:effectLst/>
              <a:uLnTx/>
              <a:uFillTx/>
              <a:latin typeface="Calibri" pitchFamily="34" charset="0"/>
            </a:endParaRPr>
          </a:p>
        </p:txBody>
      </p:sp>
      <p:sp>
        <p:nvSpPr>
          <p:cNvPr id="8" name="Rechteck 7"/>
          <p:cNvSpPr/>
          <p:nvPr/>
        </p:nvSpPr>
        <p:spPr>
          <a:xfrm>
            <a:off x="1043608" y="1124744"/>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Evaluation</a:t>
            </a:r>
            <a:endParaRPr lang="de-DE" dirty="0"/>
          </a:p>
        </p:txBody>
      </p:sp>
      <p:sp>
        <p:nvSpPr>
          <p:cNvPr id="11" name="Textfeld 10"/>
          <p:cNvSpPr txBox="1"/>
          <p:nvPr/>
        </p:nvSpPr>
        <p:spPr>
          <a:xfrm>
            <a:off x="4932040" y="5949280"/>
            <a:ext cx="3744416" cy="276999"/>
          </a:xfrm>
          <a:prstGeom prst="rect">
            <a:avLst/>
          </a:prstGeom>
          <a:noFill/>
        </p:spPr>
        <p:txBody>
          <a:bodyPr wrap="square" rtlCol="0">
            <a:spAutoFit/>
          </a:bodyPr>
          <a:lstStyle/>
          <a:p>
            <a:pPr algn="r"/>
            <a:r>
              <a:rPr lang="de-DE" sz="1200" dirty="0" smtClean="0">
                <a:latin typeface="Calibri" panose="020F0502020204030204" pitchFamily="34" charset="0"/>
              </a:rPr>
              <a:t>(van </a:t>
            </a:r>
            <a:r>
              <a:rPr lang="de-DE" sz="1200" dirty="0" err="1" smtClean="0">
                <a:latin typeface="Calibri" panose="020F0502020204030204" pitchFamily="34" charset="0"/>
              </a:rPr>
              <a:t>Vorst</a:t>
            </a:r>
            <a:r>
              <a:rPr lang="de-DE" sz="1200" dirty="0" smtClean="0">
                <a:latin typeface="Calibri" panose="020F0502020204030204" pitchFamily="34" charset="0"/>
              </a:rPr>
              <a:t>, 2018c)</a:t>
            </a:r>
            <a:endParaRPr lang="de-DE" sz="1200" dirty="0">
              <a:latin typeface="Calibri" panose="020F0502020204030204" pitchFamily="34" charset="0"/>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9040" y="1494076"/>
            <a:ext cx="6045920" cy="4048647"/>
          </a:xfrm>
          <a:prstGeom prst="rect">
            <a:avLst/>
          </a:prstGeom>
          <a:noFill/>
          <a:ln w="25400" algn="ctr">
            <a:no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pic>
    </p:spTree>
    <p:extLst>
      <p:ext uri="{BB962C8B-B14F-4D97-AF65-F5344CB8AC3E}">
        <p14:creationId xmlns:p14="http://schemas.microsoft.com/office/powerpoint/2010/main" val="40887489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772816"/>
            <a:ext cx="8229240" cy="3240360"/>
          </a:xfrm>
        </p:spPr>
        <p:txBody>
          <a:bodyPr/>
          <a:lstStyle/>
          <a:p>
            <a:pPr marL="274638" lvl="1" algn="ctr">
              <a:spcAft>
                <a:spcPts val="1200"/>
              </a:spcAft>
            </a:pPr>
            <a:r>
              <a:rPr lang="de-DE" sz="2800" b="1" kern="1200" dirty="0">
                <a:solidFill>
                  <a:schemeClr val="tx1"/>
                </a:solidFill>
                <a:latin typeface="Calibri" pitchFamily="34" charset="0"/>
              </a:rPr>
              <a:t>Zusammenfassung der Ergebnisse der Evaluation</a:t>
            </a:r>
            <a:endParaRPr lang="de-DE" sz="2800" kern="1200" dirty="0">
              <a:solidFill>
                <a:schemeClr val="tx1"/>
              </a:solidFill>
              <a:latin typeface="Calibri" pitchFamily="34" charset="0"/>
            </a:endParaRPr>
          </a:p>
          <a:p>
            <a:pPr marL="274638" lvl="1">
              <a:spcAft>
                <a:spcPts val="1200"/>
              </a:spcAft>
            </a:pPr>
            <a:r>
              <a:rPr lang="de-DE" sz="2400" kern="1200" dirty="0">
                <a:solidFill>
                  <a:schemeClr val="tx1"/>
                </a:solidFill>
                <a:latin typeface="Calibri" pitchFamily="34" charset="0"/>
              </a:rPr>
              <a:t>Steigerung des Lernerfolgs der Lernenden der Lernleiter-Klassen im Vergleich zur Kontrollgruppe hinsichtlich</a:t>
            </a:r>
          </a:p>
          <a:p>
            <a:pPr marL="808038" indent="-274638">
              <a:buFont typeface="Wingdings" pitchFamily="2" charset="2"/>
              <a:buChar char="Ø"/>
            </a:pPr>
            <a:r>
              <a:rPr lang="de-DE" sz="2400" kern="1200" dirty="0">
                <a:solidFill>
                  <a:schemeClr val="tx1"/>
                </a:solidFill>
                <a:latin typeface="Calibri" pitchFamily="34" charset="0"/>
              </a:rPr>
              <a:t>Fachwissen</a:t>
            </a:r>
          </a:p>
          <a:p>
            <a:pPr marL="808038" indent="-274638">
              <a:buFont typeface="Wingdings" pitchFamily="2" charset="2"/>
              <a:buChar char="Ø"/>
            </a:pPr>
            <a:r>
              <a:rPr lang="de-DE" sz="2400" kern="1200" dirty="0">
                <a:solidFill>
                  <a:schemeClr val="tx1"/>
                </a:solidFill>
                <a:latin typeface="Calibri" pitchFamily="34" charset="0"/>
              </a:rPr>
              <a:t>Sach- und Fachinteresse</a:t>
            </a:r>
          </a:p>
          <a:p>
            <a:pPr marL="808038" indent="-274638">
              <a:buFont typeface="Wingdings" pitchFamily="2" charset="2"/>
              <a:buChar char="Ø"/>
            </a:pPr>
            <a:r>
              <a:rPr lang="de-DE" sz="2400" kern="1200" dirty="0">
                <a:solidFill>
                  <a:schemeClr val="tx1"/>
                </a:solidFill>
                <a:latin typeface="Calibri" pitchFamily="34" charset="0"/>
              </a:rPr>
              <a:t>Chemiebezogenes Selbstkonzept</a:t>
            </a:r>
          </a:p>
          <a:p>
            <a:pPr marL="808038" indent="-274638">
              <a:buFont typeface="Wingdings" pitchFamily="2" charset="2"/>
              <a:buChar char="Ø"/>
            </a:pPr>
            <a:r>
              <a:rPr lang="de-DE" sz="2400" kern="1200" dirty="0">
                <a:solidFill>
                  <a:schemeClr val="tx1"/>
                </a:solidFill>
                <a:latin typeface="Calibri" pitchFamily="34" charset="0"/>
              </a:rPr>
              <a:t>Modellkompetenz</a:t>
            </a:r>
            <a:endParaRPr lang="de-DE" sz="2400" dirty="0"/>
          </a:p>
        </p:txBody>
      </p:sp>
      <p:sp>
        <p:nvSpPr>
          <p:cNvPr id="4" name="Rechteck 3"/>
          <p:cNvSpPr/>
          <p:nvPr/>
        </p:nvSpPr>
        <p:spPr>
          <a:xfrm>
            <a:off x="1043608" y="1268760"/>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a:t>
            </a:r>
            <a:r>
              <a:rPr lang="de-DE" dirty="0">
                <a:latin typeface="Calibri" pitchFamily="34" charset="0"/>
              </a:rPr>
              <a:t>–</a:t>
            </a:r>
            <a:r>
              <a:rPr lang="de-DE" dirty="0">
                <a:latin typeface="Calibri" pitchFamily="34" charset="0"/>
                <a:cs typeface="Calibri" pitchFamily="34" charset="0"/>
              </a:rPr>
              <a:t> Evaluation</a:t>
            </a:r>
            <a:endParaRPr lang="de-DE" dirty="0"/>
          </a:p>
        </p:txBody>
      </p:sp>
      <p:sp>
        <p:nvSpPr>
          <p:cNvPr id="5" name="Textfeld 4"/>
          <p:cNvSpPr txBox="1"/>
          <p:nvPr/>
        </p:nvSpPr>
        <p:spPr>
          <a:xfrm>
            <a:off x="5868144" y="5949281"/>
            <a:ext cx="2808312" cy="276999"/>
          </a:xfrm>
          <a:prstGeom prst="rect">
            <a:avLst/>
          </a:prstGeom>
          <a:noFill/>
        </p:spPr>
        <p:txBody>
          <a:bodyPr wrap="square" rtlCol="0">
            <a:spAutoFit/>
          </a:bodyPr>
          <a:lstStyle/>
          <a:p>
            <a:pPr algn="r"/>
            <a:r>
              <a:rPr lang="de-DE" sz="1200" dirty="0">
                <a:latin typeface="Calibri" panose="020F0502020204030204" pitchFamily="34" charset="0"/>
              </a:rPr>
              <a:t>(van </a:t>
            </a:r>
            <a:r>
              <a:rPr lang="de-DE" sz="1200" dirty="0" smtClean="0">
                <a:latin typeface="Calibri" panose="020F0502020204030204" pitchFamily="34" charset="0"/>
              </a:rPr>
              <a:t>Vorst &amp; </a:t>
            </a:r>
            <a:r>
              <a:rPr lang="de-DE" sz="1200" dirty="0" err="1" smtClean="0">
                <a:latin typeface="Calibri" panose="020F0502020204030204" pitchFamily="34" charset="0"/>
              </a:rPr>
              <a:t>Hauerstein</a:t>
            </a:r>
            <a:r>
              <a:rPr lang="de-DE" sz="1200" dirty="0" smtClean="0">
                <a:latin typeface="Calibri" panose="020F0502020204030204" pitchFamily="34" charset="0"/>
              </a:rPr>
              <a:t>, 2020, S. 13)</a:t>
            </a:r>
            <a:endParaRPr lang="de-DE"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83568" y="882509"/>
            <a:ext cx="7869200" cy="5239896"/>
          </a:xfrm>
          <a:prstGeom prst="rect">
            <a:avLst/>
          </a:prstGeom>
          <a:noFill/>
          <a:ln w="9525">
            <a:noFill/>
            <a:miter lim="800000"/>
            <a:headEnd/>
            <a:tailEnd/>
          </a:ln>
        </p:spPr>
        <p:txBody>
          <a:bodyPr wrap="square">
            <a:spAutoFit/>
          </a:bodyPr>
          <a:lstStyle/>
          <a:p>
            <a:pPr marL="531813" algn="ctr" defTabSz="360000">
              <a:spcAft>
                <a:spcPts val="600"/>
              </a:spcAft>
              <a:buClr>
                <a:srgbClr val="000000"/>
              </a:buClr>
              <a:buSzPct val="100000"/>
            </a:pPr>
            <a:r>
              <a:rPr lang="de-DE" altLang="de-DE" sz="2000" b="1" dirty="0">
                <a:latin typeface="Calibri" pitchFamily="34" charset="0"/>
                <a:ea typeface="MS PGothic" pitchFamily="34" charset="-128"/>
                <a:cs typeface="Calibri" pitchFamily="34" charset="0"/>
              </a:rPr>
              <a:t>Ablauf </a:t>
            </a:r>
            <a:r>
              <a:rPr lang="de-DE" altLang="de-DE" sz="2000" b="1" dirty="0" smtClean="0">
                <a:latin typeface="Calibri" pitchFamily="34" charset="0"/>
                <a:ea typeface="MS PGothic" pitchFamily="34" charset="-128"/>
                <a:cs typeface="Calibri" pitchFamily="34" charset="0"/>
              </a:rPr>
              <a:t>der Fortbildung</a:t>
            </a:r>
            <a:endParaRPr lang="de-DE" altLang="de-DE" sz="2000" b="1" dirty="0">
              <a:latin typeface="Calibri" pitchFamily="34" charset="0"/>
              <a:ea typeface="MS PGothic" pitchFamily="34" charset="-128"/>
              <a:cs typeface="Calibri" pitchFamily="34" charset="0"/>
            </a:endParaRPr>
          </a:p>
          <a:p>
            <a:pPr marL="531813" algn="ctr" defTabSz="360000">
              <a:spcAft>
                <a:spcPts val="600"/>
              </a:spcAft>
              <a:buClr>
                <a:srgbClr val="000000"/>
              </a:buClr>
              <a:buSzPct val="100000"/>
            </a:pPr>
            <a:r>
              <a:rPr lang="de-DE" altLang="de-DE" sz="2400" b="1" dirty="0" smtClean="0">
                <a:latin typeface="Calibri" pitchFamily="34" charset="0"/>
                <a:ea typeface="MS PGothic" pitchFamily="34" charset="-128"/>
                <a:cs typeface="Calibri" pitchFamily="34" charset="0"/>
              </a:rPr>
              <a:t>1. Modul </a:t>
            </a:r>
            <a:r>
              <a:rPr lang="de-DE" altLang="de-DE" sz="2400" dirty="0" smtClean="0">
                <a:latin typeface="Calibri" pitchFamily="34" charset="0"/>
                <a:ea typeface="MS PGothic" pitchFamily="34" charset="-128"/>
                <a:cs typeface="Calibri" pitchFamily="34" charset="0"/>
              </a:rPr>
              <a:t>(Aneignung)</a:t>
            </a:r>
          </a:p>
          <a:p>
            <a:pPr marL="1795463" indent="-1612900" defTabSz="360000">
              <a:spcBef>
                <a:spcPts val="300"/>
              </a:spcBef>
              <a:spcAft>
                <a:spcPts val="600"/>
              </a:spcAft>
              <a:buClr>
                <a:srgbClr val="000000"/>
              </a:buClr>
              <a:buSzPct val="100000"/>
            </a:pPr>
            <a:r>
              <a:rPr lang="de-DE" altLang="de-DE" sz="2000" b="1" dirty="0" smtClean="0">
                <a:solidFill>
                  <a:schemeClr val="tx1"/>
                </a:solidFill>
                <a:latin typeface="Calibri" pitchFamily="34" charset="0"/>
                <a:ea typeface="MS PGothic" pitchFamily="34" charset="-128"/>
                <a:cs typeface="Calibri" pitchFamily="34" charset="0"/>
              </a:rPr>
              <a:t>09:00 - </a:t>
            </a:r>
            <a:r>
              <a:rPr lang="de-DE" altLang="de-DE" sz="2000" b="1" dirty="0" smtClean="0">
                <a:latin typeface="Calibri" pitchFamily="34" charset="0"/>
                <a:ea typeface="MS PGothic" pitchFamily="34" charset="-128"/>
                <a:cs typeface="Calibri" pitchFamily="34" charset="0"/>
              </a:rPr>
              <a:t>09</a:t>
            </a:r>
            <a:r>
              <a:rPr lang="de-DE" altLang="de-DE" sz="2000" b="1" dirty="0" smtClean="0">
                <a:solidFill>
                  <a:schemeClr val="tx1"/>
                </a:solidFill>
                <a:latin typeface="Calibri" pitchFamily="34" charset="0"/>
                <a:ea typeface="MS PGothic" pitchFamily="34" charset="-128"/>
                <a:cs typeface="Calibri" pitchFamily="34" charset="0"/>
              </a:rPr>
              <a:t>:15		</a:t>
            </a:r>
            <a:r>
              <a:rPr lang="de-DE" sz="2000" dirty="0" smtClean="0">
                <a:latin typeface="Calibri" pitchFamily="34" charset="0"/>
                <a:cs typeface="Calibri" pitchFamily="34" charset="0"/>
              </a:rPr>
              <a:t>Begrüßung und Vorstellung</a:t>
            </a:r>
            <a:endParaRPr lang="de-DE" altLang="de-DE" sz="2000" dirty="0" smtClean="0">
              <a:solidFill>
                <a:schemeClr val="tx1"/>
              </a:solidFill>
              <a:latin typeface="Calibri" pitchFamily="34" charset="0"/>
              <a:ea typeface="MS PGothic" pitchFamily="34" charset="-128"/>
              <a:cs typeface="Calibri" pitchFamily="34" charset="0"/>
            </a:endParaRPr>
          </a:p>
          <a:p>
            <a:pPr marL="1795463" lvl="2" indent="-1612900" defTabSz="360000">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09:15 - 10:45	</a:t>
            </a:r>
            <a:r>
              <a:rPr lang="de-DE" sz="2000" dirty="0" smtClean="0">
                <a:latin typeface="Calibri" pitchFamily="34" charset="0"/>
                <a:cs typeface="Calibri" pitchFamily="34" charset="0"/>
              </a:rPr>
              <a:t>Die Lernleiter Atombau – Begründung und Zielsetzung  – unterrichtliche Implementation – Aufbau und Materialien – Evaluation</a:t>
            </a:r>
          </a:p>
          <a:p>
            <a:pPr marL="1795463" lvl="2" indent="-1612900" defTabSz="360000">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10:45 - 11:15	</a:t>
            </a:r>
            <a:r>
              <a:rPr lang="de-DE" altLang="de-DE" sz="2000" dirty="0" smtClean="0">
                <a:latin typeface="Calibri" pitchFamily="34" charset="0"/>
                <a:cs typeface="Calibri" pitchFamily="34" charset="0"/>
              </a:rPr>
              <a:t>	</a:t>
            </a:r>
            <a:r>
              <a:rPr lang="de-DE" sz="2000" b="1" dirty="0" smtClean="0">
                <a:latin typeface="Calibri" pitchFamily="34" charset="0"/>
                <a:cs typeface="Calibri" pitchFamily="34" charset="0"/>
              </a:rPr>
              <a:t>Diskussion – Rückfragen und Erfahrungen</a:t>
            </a:r>
          </a:p>
          <a:p>
            <a:pPr marL="182563" algn="ctr" defTabSz="360000">
              <a:spcBef>
                <a:spcPts val="300"/>
              </a:spcBef>
              <a:spcAft>
                <a:spcPts val="600"/>
              </a:spcAft>
              <a:buClr>
                <a:srgbClr val="000000"/>
              </a:buClr>
              <a:buSzPct val="100000"/>
            </a:pPr>
            <a:r>
              <a:rPr lang="de-DE" sz="2000" i="1" dirty="0" smtClean="0">
                <a:latin typeface="Calibri" pitchFamily="34" charset="0"/>
                <a:cs typeface="Calibri" pitchFamily="34" charset="0"/>
              </a:rPr>
              <a:t>Kaffeepause</a:t>
            </a:r>
          </a:p>
          <a:p>
            <a:pPr marL="1795463" indent="-1612900" defTabSz="360000" eaLnBrk="1" hangingPunct="1">
              <a:spcBef>
                <a:spcPts val="300"/>
              </a:spcBef>
              <a:spcAft>
                <a:spcPts val="600"/>
              </a:spcAft>
              <a:buClr>
                <a:srgbClr val="000000"/>
              </a:buClr>
              <a:buSzPct val="100000"/>
              <a:buFont typeface="Times New Roman" pitchFamily="18" charset="0"/>
              <a:buNone/>
            </a:pPr>
            <a:r>
              <a:rPr lang="de-DE" altLang="de-DE" sz="2000" b="1" dirty="0" smtClean="0">
                <a:solidFill>
                  <a:schemeClr val="tx1"/>
                </a:solidFill>
                <a:latin typeface="Calibri" pitchFamily="34" charset="0"/>
                <a:ea typeface="MS PGothic" pitchFamily="34" charset="-128"/>
                <a:cs typeface="Calibri" pitchFamily="34" charset="0"/>
              </a:rPr>
              <a:t>11:30 - 12:30		</a:t>
            </a:r>
            <a:r>
              <a:rPr lang="de-DE" sz="2000" dirty="0" smtClean="0">
                <a:latin typeface="Calibri" pitchFamily="34" charset="0"/>
                <a:cs typeface="Calibri" pitchFamily="34" charset="0"/>
              </a:rPr>
              <a:t>Workshop: Kennenlernen des Lernleiter-Materials</a:t>
            </a:r>
          </a:p>
          <a:p>
            <a:pPr marL="1795463" indent="-1612900" algn="ctr" defTabSz="360000">
              <a:spcBef>
                <a:spcPts val="300"/>
              </a:spcBef>
              <a:spcAft>
                <a:spcPts val="600"/>
              </a:spcAft>
              <a:buClr>
                <a:srgbClr val="000000"/>
              </a:buClr>
              <a:buSzPct val="100000"/>
            </a:pPr>
            <a:r>
              <a:rPr lang="de-DE" altLang="de-DE" sz="2000" i="1" dirty="0" smtClean="0">
                <a:latin typeface="Calibri" pitchFamily="34" charset="0"/>
                <a:ea typeface="MS PGothic" pitchFamily="34" charset="-128"/>
                <a:cs typeface="Calibri" pitchFamily="34" charset="0"/>
              </a:rPr>
              <a:t>Mittagspause</a:t>
            </a:r>
          </a:p>
          <a:p>
            <a:pPr marL="1795463" indent="-1612900" defTabSz="360000">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13:30 - 14:30	</a:t>
            </a:r>
            <a:r>
              <a:rPr lang="de-DE" sz="2000" dirty="0" smtClean="0">
                <a:latin typeface="Calibri" pitchFamily="34" charset="0"/>
                <a:cs typeface="Calibri" pitchFamily="34" charset="0"/>
              </a:rPr>
              <a:t>Gemeinsamer Austausch zum Material</a:t>
            </a:r>
          </a:p>
          <a:p>
            <a:pPr marL="182563">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14:30 - 15:30	</a:t>
            </a:r>
            <a:r>
              <a:rPr lang="de-DE" sz="2000" dirty="0" smtClean="0">
                <a:latin typeface="Calibri" pitchFamily="34" charset="0"/>
                <a:cs typeface="Calibri" pitchFamily="34" charset="0"/>
              </a:rPr>
              <a:t>Nächste Schritte zur unterrichtlichen Erprobung</a:t>
            </a:r>
            <a:endParaRPr lang="de-DE" altLang="de-DE" sz="2000" dirty="0" smtClean="0">
              <a:latin typeface="Calibri" pitchFamily="34" charset="0"/>
              <a:ea typeface="MS PGothic" pitchFamily="34" charset="-128"/>
              <a:cs typeface="Calibri" pitchFamily="34" charset="0"/>
            </a:endParaRPr>
          </a:p>
          <a:p>
            <a:pPr marL="182563">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15:30 - 16:00	</a:t>
            </a:r>
            <a:r>
              <a:rPr lang="de-DE" altLang="de-DE" sz="2000" dirty="0" smtClean="0">
                <a:latin typeface="Calibri" pitchFamily="34" charset="0"/>
                <a:ea typeface="MS PGothic" pitchFamily="34" charset="-128"/>
                <a:cs typeface="Calibri" pitchFamily="34" charset="0"/>
              </a:rPr>
              <a:t>Abschluss, Evaluation, Feedback</a:t>
            </a: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Tree>
    <p:extLst>
      <p:ext uri="{BB962C8B-B14F-4D97-AF65-F5344CB8AC3E}">
        <p14:creationId xmlns:p14="http://schemas.microsoft.com/office/powerpoint/2010/main" val="27145470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83568" y="1700808"/>
            <a:ext cx="7869200" cy="2462213"/>
          </a:xfrm>
          <a:prstGeom prst="rect">
            <a:avLst/>
          </a:prstGeom>
          <a:noFill/>
          <a:ln w="9525">
            <a:noFill/>
            <a:miter lim="800000"/>
            <a:headEnd/>
            <a:tailEnd/>
          </a:ln>
        </p:spPr>
        <p:txBody>
          <a:bodyPr wrap="square">
            <a:spAutoFit/>
          </a:bodyPr>
          <a:lstStyle/>
          <a:p>
            <a:pPr marL="531813" algn="ctr" defTabSz="360000">
              <a:spcBef>
                <a:spcPts val="600"/>
              </a:spcBef>
              <a:spcAft>
                <a:spcPts val="600"/>
              </a:spcAft>
              <a:buClr>
                <a:srgbClr val="000000"/>
              </a:buClr>
              <a:buSzPct val="100000"/>
            </a:pPr>
            <a:r>
              <a:rPr lang="de-DE" altLang="de-DE" sz="2800" b="1" dirty="0" smtClean="0">
                <a:latin typeface="Calibri" pitchFamily="34" charset="0"/>
                <a:ea typeface="MS PGothic" pitchFamily="34" charset="-128"/>
                <a:cs typeface="Calibri" pitchFamily="34" charset="0"/>
              </a:rPr>
              <a:t>Diskussion</a:t>
            </a:r>
            <a:endParaRPr lang="de-DE" altLang="de-DE" sz="2800" b="1" dirty="0">
              <a:latin typeface="Calibri" pitchFamily="34" charset="0"/>
              <a:ea typeface="MS PGothic" pitchFamily="34" charset="-128"/>
              <a:cs typeface="Calibri" pitchFamily="34" charset="0"/>
            </a:endParaRPr>
          </a:p>
          <a:p>
            <a:pPr marL="531813" algn="l" defTabSz="360000">
              <a:spcBef>
                <a:spcPts val="600"/>
              </a:spcBef>
              <a:spcAft>
                <a:spcPts val="600"/>
              </a:spcAft>
              <a:buClr>
                <a:srgbClr val="000000"/>
              </a:buClr>
              <a:buSzPct val="100000"/>
              <a:buFont typeface="Arial" pitchFamily="34" charset="0"/>
              <a:buChar char="•"/>
            </a:pPr>
            <a:r>
              <a:rPr lang="de-DE" altLang="de-DE" sz="2400" dirty="0">
                <a:latin typeface="Calibri" pitchFamily="34" charset="0"/>
                <a:ea typeface="MS PGothic" pitchFamily="34" charset="-128"/>
                <a:cs typeface="Calibri" pitchFamily="34" charset="0"/>
              </a:rPr>
              <a:t>…….</a:t>
            </a:r>
          </a:p>
          <a:p>
            <a:pPr marL="531813" algn="l" defTabSz="360000">
              <a:spcBef>
                <a:spcPts val="600"/>
              </a:spcBef>
              <a:spcAft>
                <a:spcPts val="600"/>
              </a:spcAft>
              <a:buClr>
                <a:srgbClr val="000000"/>
              </a:buClr>
              <a:buSzPct val="100000"/>
              <a:buFont typeface="Arial" pitchFamily="34" charset="0"/>
              <a:buChar char="•"/>
            </a:pPr>
            <a:r>
              <a:rPr lang="de-DE" altLang="de-DE" sz="2400" dirty="0">
                <a:latin typeface="Calibri" pitchFamily="34" charset="0"/>
                <a:ea typeface="MS PGothic" pitchFamily="34" charset="-128"/>
                <a:cs typeface="Calibri" pitchFamily="34" charset="0"/>
              </a:rPr>
              <a:t>…….</a:t>
            </a:r>
          </a:p>
          <a:p>
            <a:pPr marL="531813" algn="l" defTabSz="360000">
              <a:spcBef>
                <a:spcPts val="600"/>
              </a:spcBef>
              <a:spcAft>
                <a:spcPts val="600"/>
              </a:spcAft>
              <a:buClr>
                <a:srgbClr val="000000"/>
              </a:buClr>
              <a:buSzPct val="100000"/>
              <a:buFont typeface="Arial" pitchFamily="34" charset="0"/>
              <a:buChar char="•"/>
            </a:pPr>
            <a:r>
              <a:rPr lang="de-DE" altLang="de-DE" sz="2400" dirty="0">
                <a:latin typeface="Calibri" pitchFamily="34" charset="0"/>
                <a:ea typeface="MS PGothic" pitchFamily="34" charset="-128"/>
                <a:cs typeface="Calibri" pitchFamily="34" charset="0"/>
              </a:rPr>
              <a:t>…….</a:t>
            </a:r>
          </a:p>
          <a:p>
            <a:pPr marL="1795463" indent="-1612900" defTabSz="360000">
              <a:spcBef>
                <a:spcPts val="600"/>
              </a:spcBef>
              <a:spcAft>
                <a:spcPts val="600"/>
              </a:spcAft>
              <a:buClr>
                <a:srgbClr val="000000"/>
              </a:buClr>
              <a:buSzPct val="100000"/>
            </a:pP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
        <p:nvSpPr>
          <p:cNvPr id="3" name="Textfeld 2">
            <a:extLst>
              <a:ext uri="{FF2B5EF4-FFF2-40B4-BE49-F238E27FC236}">
                <a16:creationId xmlns:a16="http://schemas.microsoft.com/office/drawing/2014/main" id="{1A976FC6-F9D0-4A25-A1F9-2E9CF9E9F7E7}"/>
              </a:ext>
            </a:extLst>
          </p:cNvPr>
          <p:cNvSpPr txBox="1"/>
          <p:nvPr/>
        </p:nvSpPr>
        <p:spPr>
          <a:xfrm>
            <a:off x="0" y="941511"/>
            <a:ext cx="9144000" cy="369332"/>
          </a:xfrm>
          <a:prstGeom prst="rect">
            <a:avLst/>
          </a:prstGeom>
          <a:noFill/>
        </p:spPr>
        <p:txBody>
          <a:bodyPr wrap="square" rtlCol="0">
            <a:spAutoFit/>
          </a:bodyPr>
          <a:lstStyle/>
          <a:p>
            <a:pPr algn="ctr"/>
            <a:r>
              <a:rPr lang="de-DE" dirty="0" smtClean="0">
                <a:latin typeface="Calibri" panose="020F0502020204030204" pitchFamily="34" charset="0"/>
                <a:cs typeface="Calibri" panose="020F0502020204030204" pitchFamily="34" charset="0"/>
              </a:rPr>
              <a:t>Diskussion – Rückfragen und Erfahrungen</a:t>
            </a:r>
            <a:endParaRPr lang="de-DE"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7798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644" y="1643545"/>
            <a:ext cx="2219300" cy="3873687"/>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4048" y="1664916"/>
            <a:ext cx="2592288" cy="3852316"/>
          </a:xfrm>
          <a:prstGeom prst="rect">
            <a:avLst/>
          </a:prstGeom>
        </p:spPr>
      </p:pic>
    </p:spTree>
    <p:extLst>
      <p:ext uri="{BB962C8B-B14F-4D97-AF65-F5344CB8AC3E}">
        <p14:creationId xmlns:p14="http://schemas.microsoft.com/office/powerpoint/2010/main" val="38104024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755576" y="2636912"/>
            <a:ext cx="7869200" cy="861774"/>
          </a:xfrm>
          <a:prstGeom prst="rect">
            <a:avLst/>
          </a:prstGeom>
          <a:noFill/>
          <a:ln w="9525">
            <a:noFill/>
            <a:miter lim="800000"/>
            <a:headEnd/>
            <a:tailEnd/>
          </a:ln>
        </p:spPr>
        <p:txBody>
          <a:bodyPr wrap="square">
            <a:spAutoFit/>
          </a:bodyPr>
          <a:lstStyle/>
          <a:p>
            <a:pPr marL="531813" algn="ctr" defTabSz="360000">
              <a:buClr>
                <a:srgbClr val="000000"/>
              </a:buClr>
              <a:buSzPct val="100000"/>
            </a:pPr>
            <a:r>
              <a:rPr lang="de-DE" sz="2800" b="1" dirty="0" smtClean="0">
                <a:latin typeface="Calibri" pitchFamily="34" charset="0"/>
                <a:cs typeface="Calibri" pitchFamily="34" charset="0"/>
              </a:rPr>
              <a:t>Workshop: </a:t>
            </a:r>
            <a:endParaRPr lang="de-DE" sz="2800" b="1" dirty="0">
              <a:latin typeface="Calibri" pitchFamily="34" charset="0"/>
              <a:cs typeface="Calibri" pitchFamily="34" charset="0"/>
            </a:endParaRPr>
          </a:p>
          <a:p>
            <a:pPr marL="531813" algn="ctr" defTabSz="360000">
              <a:buClr>
                <a:srgbClr val="000000"/>
              </a:buClr>
              <a:buSzPct val="100000"/>
            </a:pPr>
            <a:r>
              <a:rPr lang="de-DE" altLang="de-DE" sz="2800" b="1" dirty="0">
                <a:latin typeface="Calibri" pitchFamily="34" charset="0"/>
                <a:ea typeface="MS PGothic" pitchFamily="34" charset="-128"/>
                <a:cs typeface="Calibri" pitchFamily="34" charset="0"/>
              </a:rPr>
              <a:t>Kennenlernen des Lernleitermaterials</a:t>
            </a: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
        <p:nvSpPr>
          <p:cNvPr id="3" name="Textfeld 2">
            <a:extLst>
              <a:ext uri="{FF2B5EF4-FFF2-40B4-BE49-F238E27FC236}">
                <a16:creationId xmlns:a16="http://schemas.microsoft.com/office/drawing/2014/main" id="{56FC2A8A-C9CF-416C-9641-F349A21D4AB7}"/>
              </a:ext>
            </a:extLst>
          </p:cNvPr>
          <p:cNvSpPr txBox="1"/>
          <p:nvPr/>
        </p:nvSpPr>
        <p:spPr>
          <a:xfrm>
            <a:off x="1305800" y="980728"/>
            <a:ext cx="6768752" cy="369332"/>
          </a:xfrm>
          <a:prstGeom prst="rect">
            <a:avLst/>
          </a:prstGeom>
          <a:noFill/>
        </p:spPr>
        <p:txBody>
          <a:bodyPr wrap="square" rtlCol="0">
            <a:spAutoFit/>
          </a:bodyPr>
          <a:lstStyle/>
          <a:p>
            <a:pPr algn="ctr"/>
            <a:r>
              <a:rPr lang="de-DE" dirty="0" smtClean="0">
                <a:latin typeface="Calibri" panose="020F0502020204030204" pitchFamily="34" charset="0"/>
                <a:cs typeface="Calibri" panose="020F0502020204030204" pitchFamily="34" charset="0"/>
              </a:rPr>
              <a:t>Workshop: </a:t>
            </a:r>
            <a:r>
              <a:rPr lang="de-DE" dirty="0">
                <a:latin typeface="Calibri" panose="020F0502020204030204" pitchFamily="34" charset="0"/>
                <a:cs typeface="Calibri" panose="020F0502020204030204" pitchFamily="34" charset="0"/>
              </a:rPr>
              <a:t>Kennenlernen des Lernleitermaterials</a:t>
            </a:r>
          </a:p>
        </p:txBody>
      </p:sp>
    </p:spTree>
    <p:extLst>
      <p:ext uri="{BB962C8B-B14F-4D97-AF65-F5344CB8AC3E}">
        <p14:creationId xmlns:p14="http://schemas.microsoft.com/office/powerpoint/2010/main" val="37031756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800" b="1" kern="1200" dirty="0" smtClean="0">
                <a:solidFill>
                  <a:schemeClr val="tx1"/>
                </a:solidFill>
                <a:latin typeface="Calibri" pitchFamily="34" charset="0"/>
              </a:rPr>
              <a:t>Workshop-Phase</a:t>
            </a:r>
            <a:endParaRPr lang="de-DE" sz="2800" b="1" kern="1200" dirty="0">
              <a:solidFill>
                <a:schemeClr val="tx1"/>
              </a:solidFill>
              <a:latin typeface="Calibri" pitchFamily="34" charset="0"/>
            </a:endParaRPr>
          </a:p>
          <a:p>
            <a:pPr marL="342900" indent="-342900" algn="l">
              <a:buFont typeface="Wingdings" panose="05000000000000000000" pitchFamily="2" charset="2"/>
              <a:buChar char="Ø"/>
            </a:pPr>
            <a:r>
              <a:rPr lang="de-DE" sz="2000" dirty="0">
                <a:latin typeface="Calibri" panose="020F0502020204030204" pitchFamily="34" charset="0"/>
                <a:cs typeface="Calibri" panose="020F0502020204030204" pitchFamily="34" charset="0"/>
              </a:rPr>
              <a:t>Machen Sie sich mit dem Material zur Lernleiter </a:t>
            </a:r>
            <a:r>
              <a:rPr lang="de-DE" sz="2000" i="1" dirty="0">
                <a:latin typeface="Calibri" panose="020F0502020204030204" pitchFamily="34" charset="0"/>
                <a:cs typeface="Calibri" panose="020F0502020204030204" pitchFamily="34" charset="0"/>
              </a:rPr>
              <a:t>Atombau</a:t>
            </a:r>
            <a:r>
              <a:rPr lang="de-DE" sz="2000" dirty="0">
                <a:latin typeface="Calibri" panose="020F0502020204030204" pitchFamily="34" charset="0"/>
                <a:cs typeface="Calibri" panose="020F0502020204030204" pitchFamily="34" charset="0"/>
              </a:rPr>
              <a:t> vertraut.	</a:t>
            </a:r>
          </a:p>
          <a:p>
            <a:pPr marL="342900" lvl="1" indent="-342900" algn="l">
              <a:buFont typeface="Wingdings" panose="05000000000000000000" pitchFamily="2" charset="2"/>
              <a:buChar char="Ø"/>
            </a:pPr>
            <a:r>
              <a:rPr lang="de-DE" sz="2000" dirty="0">
                <a:latin typeface="Calibri" panose="020F0502020204030204" pitchFamily="34" charset="0"/>
                <a:cs typeface="Calibri" panose="020F0502020204030204" pitchFamily="34" charset="0"/>
              </a:rPr>
              <a:t>Teilen Sie sich dazu in drei Gruppen ein. Erproben Sie das Material eines Milestones.</a:t>
            </a:r>
          </a:p>
          <a:p>
            <a:pPr marL="342900" lvl="1" indent="-342900" algn="l">
              <a:buFont typeface="Wingdings" panose="05000000000000000000" pitchFamily="2" charset="2"/>
              <a:buChar char="Ø"/>
            </a:pPr>
            <a:endParaRPr lang="de-DE" sz="2000" dirty="0">
              <a:latin typeface="Calibri" panose="020F0502020204030204" pitchFamily="34" charset="0"/>
              <a:cs typeface="Calibri" panose="020F0502020204030204" pitchFamily="34" charset="0"/>
            </a:endParaRPr>
          </a:p>
          <a:p>
            <a:pPr marL="342900" indent="-342900" algn="l">
              <a:buFont typeface="Wingdings" panose="05000000000000000000" pitchFamily="2" charset="2"/>
              <a:buChar char="Ø"/>
            </a:pPr>
            <a:r>
              <a:rPr lang="de-DE" sz="2000" dirty="0">
                <a:latin typeface="Calibri" panose="020F0502020204030204" pitchFamily="34" charset="0"/>
                <a:cs typeface="Calibri" panose="020F0502020204030204" pitchFamily="34" charset="0"/>
              </a:rPr>
              <a:t>Diskutieren Sie mögliche </a:t>
            </a:r>
            <a:r>
              <a:rPr lang="de-DE" sz="2000" b="1" dirty="0" smtClean="0">
                <a:solidFill>
                  <a:schemeClr val="tx1"/>
                </a:solidFill>
                <a:latin typeface="Calibri" panose="020F0502020204030204" pitchFamily="34" charset="0"/>
                <a:cs typeface="Calibri" panose="020F0502020204030204" pitchFamily="34" charset="0"/>
              </a:rPr>
              <a:t>Stärken (weiße Karten)</a:t>
            </a:r>
            <a:r>
              <a:rPr lang="de-DE" sz="2000" dirty="0" smtClean="0">
                <a:solidFill>
                  <a:schemeClr val="tx1"/>
                </a:solidFill>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des </a:t>
            </a:r>
            <a:r>
              <a:rPr lang="de-DE" sz="2000" dirty="0" smtClean="0">
                <a:latin typeface="Calibri" panose="020F0502020204030204" pitchFamily="34" charset="0"/>
                <a:cs typeface="Calibri" panose="020F0502020204030204" pitchFamily="34" charset="0"/>
              </a:rPr>
              <a:t>Konzepts </a:t>
            </a:r>
            <a:r>
              <a:rPr lang="de-DE" sz="2000" dirty="0">
                <a:latin typeface="Calibri" panose="020F0502020204030204" pitchFamily="34" charset="0"/>
                <a:cs typeface="Calibri" panose="020F0502020204030204" pitchFamily="34" charset="0"/>
              </a:rPr>
              <a:t>und des Materials </a:t>
            </a:r>
            <a:r>
              <a:rPr lang="de-DE" sz="2000" dirty="0" smtClean="0">
                <a:latin typeface="Calibri" panose="020F0502020204030204" pitchFamily="34" charset="0"/>
                <a:cs typeface="Calibri" panose="020F0502020204030204" pitchFamily="34" charset="0"/>
              </a:rPr>
              <a:t>sowie </a:t>
            </a:r>
            <a:r>
              <a:rPr lang="de-DE" sz="2000" dirty="0">
                <a:latin typeface="Calibri" panose="020F0502020204030204" pitchFamily="34" charset="0"/>
                <a:cs typeface="Calibri" panose="020F0502020204030204" pitchFamily="34" charset="0"/>
              </a:rPr>
              <a:t>mögliche </a:t>
            </a:r>
            <a:r>
              <a:rPr lang="de-DE" sz="2000" b="1" dirty="0" smtClean="0">
                <a:solidFill>
                  <a:srgbClr val="C00000"/>
                </a:solidFill>
                <a:latin typeface="Calibri" panose="020F0502020204030204" pitchFamily="34" charset="0"/>
                <a:cs typeface="Calibri" panose="020F0502020204030204" pitchFamily="34" charset="0"/>
              </a:rPr>
              <a:t>Herausforderungen (rote Karten)</a:t>
            </a:r>
            <a:r>
              <a:rPr lang="de-DE" sz="2000" dirty="0" smtClean="0">
                <a:latin typeface="Calibri" panose="020F0502020204030204" pitchFamily="34" charset="0"/>
                <a:cs typeface="Calibri" panose="020F0502020204030204" pitchFamily="34" charset="0"/>
              </a:rPr>
              <a:t>.</a:t>
            </a:r>
          </a:p>
          <a:p>
            <a:pPr algn="l"/>
            <a:endParaRPr lang="de-DE" sz="2000" dirty="0" smtClean="0">
              <a:latin typeface="Calibri" panose="020F0502020204030204" pitchFamily="34" charset="0"/>
              <a:cs typeface="Calibri" panose="020F0502020204030204" pitchFamily="34" charset="0"/>
            </a:endParaRPr>
          </a:p>
          <a:p>
            <a:pPr marL="342900" indent="-342900" algn="l">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Notieren </a:t>
            </a:r>
            <a:r>
              <a:rPr lang="de-DE" sz="2000" dirty="0">
                <a:latin typeface="Calibri" panose="020F0502020204030204" pitchFamily="34" charset="0"/>
                <a:cs typeface="Calibri" panose="020F0502020204030204" pitchFamily="34" charset="0"/>
              </a:rPr>
              <a:t>Sie die Ergebnisse Ihrer Diskussion auf den </a:t>
            </a:r>
            <a:r>
              <a:rPr lang="de-DE" sz="2000" dirty="0" smtClean="0">
                <a:latin typeface="Calibri" panose="020F0502020204030204" pitchFamily="34" charset="0"/>
                <a:cs typeface="Calibri" panose="020F0502020204030204" pitchFamily="34" charset="0"/>
              </a:rPr>
              <a:t>entsprechend</a:t>
            </a:r>
          </a:p>
          <a:p>
            <a:pPr algn="l"/>
            <a:r>
              <a:rPr lang="de-DE" sz="2000" dirty="0" smtClean="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farbigen </a:t>
            </a:r>
            <a:r>
              <a:rPr lang="de-DE" sz="2000" dirty="0" smtClean="0">
                <a:latin typeface="Calibri" panose="020F0502020204030204" pitchFamily="34" charset="0"/>
                <a:cs typeface="Calibri" panose="020F0502020204030204" pitchFamily="34" charset="0"/>
              </a:rPr>
              <a:t>Karten.</a:t>
            </a:r>
            <a:endParaRPr lang="de-DE" sz="2000" dirty="0">
              <a:latin typeface="Calibri" panose="020F0502020204030204" pitchFamily="34" charset="0"/>
              <a:cs typeface="Calibri" panose="020F0502020204030204" pitchFamily="34" charset="0"/>
            </a:endParaRPr>
          </a:p>
          <a:p>
            <a:pPr marL="723900" indent="-368300" algn="ctr">
              <a:buFont typeface="Wingdings" panose="05000000000000000000" pitchFamily="2" charset="2"/>
              <a:buChar char="Ø"/>
            </a:pPr>
            <a:endParaRPr lang="de-DE" sz="2000" kern="1200" dirty="0">
              <a:solidFill>
                <a:schemeClr val="tx1"/>
              </a:solidFill>
              <a:latin typeface="Calibri" pitchFamily="34" charset="0"/>
            </a:endParaRPr>
          </a:p>
          <a:p>
            <a:pPr marL="723900" indent="-368300" algn="ctr"/>
            <a:endParaRPr lang="de-DE" sz="2000" b="1" kern="1200" dirty="0" smtClean="0">
              <a:solidFill>
                <a:schemeClr val="tx1"/>
              </a:solidFill>
            </a:endParaRPr>
          </a:p>
          <a:p>
            <a:pPr marL="723900" indent="-368300" algn="ctr"/>
            <a:r>
              <a:rPr lang="de-DE" sz="2000" b="1" kern="1200" dirty="0" smtClean="0">
                <a:solidFill>
                  <a:schemeClr val="tx1"/>
                </a:solidFill>
                <a:latin typeface="Calibri" panose="020F0502020204030204" pitchFamily="34" charset="0"/>
                <a:cs typeface="Calibri" panose="020F0502020204030204" pitchFamily="34" charset="0"/>
              </a:rPr>
              <a:t>12.15 </a:t>
            </a:r>
            <a:r>
              <a:rPr lang="de-DE" sz="2000" b="1" kern="1200" dirty="0">
                <a:solidFill>
                  <a:schemeClr val="tx1"/>
                </a:solidFill>
                <a:latin typeface="Calibri" panose="020F0502020204030204" pitchFamily="34" charset="0"/>
                <a:cs typeface="Calibri" panose="020F0502020204030204" pitchFamily="34" charset="0"/>
              </a:rPr>
              <a:t>Uhr: Treffen im Plenum zur Bündelung der Ergebnisse</a:t>
            </a:r>
          </a:p>
          <a:p>
            <a:pPr marL="723900" indent="-368300" algn="l"/>
            <a:endParaRPr lang="de-DE" b="1" kern="1200" dirty="0">
              <a:solidFill>
                <a:schemeClr val="tx1"/>
              </a:solidFill>
            </a:endParaRPr>
          </a:p>
          <a:p>
            <a:pPr marL="355600" algn="l"/>
            <a:endParaRPr lang="de-DE" i="1" kern="1200" dirty="0">
              <a:solidFill>
                <a:schemeClr val="tx1"/>
              </a:solidFill>
            </a:endParaRPr>
          </a:p>
        </p:txBody>
      </p:sp>
      <p:sp>
        <p:nvSpPr>
          <p:cNvPr id="4" name="Rechteck 3"/>
          <p:cNvSpPr/>
          <p:nvPr/>
        </p:nvSpPr>
        <p:spPr>
          <a:xfrm>
            <a:off x="1187624" y="764704"/>
            <a:ext cx="6840760" cy="923330"/>
          </a:xfrm>
          <a:prstGeom prst="rect">
            <a:avLst/>
          </a:prstGeom>
        </p:spPr>
        <p:txBody>
          <a:bodyPr wrap="square">
            <a:spAutoFit/>
          </a:bodyPr>
          <a:lstStyle/>
          <a:p>
            <a:pPr algn="ctr"/>
            <a:endParaRPr lang="de-DE" dirty="0" smtClean="0">
              <a:latin typeface="Calibri" panose="020F0502020204030204" pitchFamily="34" charset="0"/>
              <a:cs typeface="Calibri" panose="020F0502020204030204" pitchFamily="34" charset="0"/>
            </a:endParaRPr>
          </a:p>
          <a:p>
            <a:pPr algn="ctr"/>
            <a:r>
              <a:rPr lang="de-DE" dirty="0" smtClean="0">
                <a:latin typeface="Calibri" panose="020F0502020204030204" pitchFamily="34" charset="0"/>
                <a:cs typeface="Calibri" panose="020F0502020204030204" pitchFamily="34" charset="0"/>
              </a:rPr>
              <a:t>Workshop : </a:t>
            </a:r>
            <a:r>
              <a:rPr lang="de-DE" dirty="0">
                <a:latin typeface="Calibri" panose="020F0502020204030204" pitchFamily="34" charset="0"/>
                <a:cs typeface="Calibri" panose="020F0502020204030204" pitchFamily="34" charset="0"/>
              </a:rPr>
              <a:t>Kennenlernen des </a:t>
            </a:r>
            <a:r>
              <a:rPr lang="de-DE" dirty="0" smtClean="0">
                <a:latin typeface="Calibri" panose="020F0502020204030204" pitchFamily="34" charset="0"/>
                <a:cs typeface="Calibri" panose="020F0502020204030204" pitchFamily="34" charset="0"/>
              </a:rPr>
              <a:t>Lernleitermaterials</a:t>
            </a:r>
          </a:p>
          <a:p>
            <a:pPr algn="ctr"/>
            <a:endParaRPr lang="de-DE" dirty="0">
              <a:latin typeface="Calibri" panose="020F0502020204030204" pitchFamily="34" charset="0"/>
              <a:cs typeface="Calibri" panose="020F0502020204030204" pitchFamily="34" charset="0"/>
            </a:endParaRPr>
          </a:p>
        </p:txBody>
      </p:sp>
      <p:pic>
        <p:nvPicPr>
          <p:cNvPr id="5" name="Grafik 4" descr="Ein Bild, das Zeichnung enthält.&#10;&#10;Automatisch generierte Beschreibung">
            <a:extLst>
              <a:ext uri="{FF2B5EF4-FFF2-40B4-BE49-F238E27FC236}">
                <a16:creationId xmlns:a16="http://schemas.microsoft.com/office/drawing/2014/main" id="{4A57A919-A9BB-47C4-A9E7-27ED3D0F74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6216" y="1402323"/>
            <a:ext cx="700874" cy="391630"/>
          </a:xfrm>
          <a:prstGeom prst="rect">
            <a:avLst/>
          </a:prstGeom>
        </p:spPr>
      </p:pic>
      <p:sp>
        <p:nvSpPr>
          <p:cNvPr id="2" name="Rechteck 1">
            <a:extLst>
              <a:ext uri="{FF2B5EF4-FFF2-40B4-BE49-F238E27FC236}">
                <a16:creationId xmlns:a16="http://schemas.microsoft.com/office/drawing/2014/main" id="{300C28AE-5230-4A6B-B9AF-4BD76C7E3808}"/>
              </a:ext>
            </a:extLst>
          </p:cNvPr>
          <p:cNvSpPr/>
          <p:nvPr/>
        </p:nvSpPr>
        <p:spPr>
          <a:xfrm>
            <a:off x="995873" y="5085184"/>
            <a:ext cx="7632848" cy="720080"/>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8648244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1556792"/>
            <a:ext cx="6082275" cy="4032448"/>
          </a:xfrm>
          <a:prstGeom prst="rect">
            <a:avLst/>
          </a:prstGeom>
        </p:spPr>
      </p:pic>
    </p:spTree>
    <p:extLst>
      <p:ext uri="{BB962C8B-B14F-4D97-AF65-F5344CB8AC3E}">
        <p14:creationId xmlns:p14="http://schemas.microsoft.com/office/powerpoint/2010/main" val="26726425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83568" y="882509"/>
            <a:ext cx="7869200" cy="5239896"/>
          </a:xfrm>
          <a:prstGeom prst="rect">
            <a:avLst/>
          </a:prstGeom>
          <a:noFill/>
          <a:ln w="9525">
            <a:noFill/>
            <a:miter lim="800000"/>
            <a:headEnd/>
            <a:tailEnd/>
          </a:ln>
        </p:spPr>
        <p:txBody>
          <a:bodyPr wrap="square">
            <a:spAutoFit/>
          </a:bodyPr>
          <a:lstStyle/>
          <a:p>
            <a:pPr marL="531813" algn="ctr" defTabSz="360000">
              <a:spcAft>
                <a:spcPts val="600"/>
              </a:spcAft>
              <a:buClr>
                <a:srgbClr val="000000"/>
              </a:buClr>
              <a:buSzPct val="100000"/>
            </a:pPr>
            <a:r>
              <a:rPr lang="de-DE" altLang="de-DE" sz="2400" b="1" dirty="0">
                <a:latin typeface="Calibri" pitchFamily="34" charset="0"/>
                <a:ea typeface="MS PGothic" pitchFamily="34" charset="-128"/>
                <a:cs typeface="Calibri" pitchFamily="34" charset="0"/>
              </a:rPr>
              <a:t>Ablauf </a:t>
            </a:r>
            <a:r>
              <a:rPr lang="de-DE" altLang="de-DE" sz="2400" b="1" dirty="0" smtClean="0">
                <a:latin typeface="Calibri" pitchFamily="34" charset="0"/>
                <a:ea typeface="MS PGothic" pitchFamily="34" charset="-128"/>
                <a:cs typeface="Calibri" pitchFamily="34" charset="0"/>
              </a:rPr>
              <a:t>der Fortbildung</a:t>
            </a:r>
          </a:p>
          <a:p>
            <a:pPr marL="531813" algn="ctr" defTabSz="360000">
              <a:spcAft>
                <a:spcPts val="600"/>
              </a:spcAft>
              <a:buClr>
                <a:srgbClr val="000000"/>
              </a:buClr>
              <a:buSzPct val="100000"/>
            </a:pPr>
            <a:r>
              <a:rPr lang="de-DE" altLang="de-DE" sz="2400" b="1" dirty="0" smtClean="0">
                <a:latin typeface="Calibri" pitchFamily="34" charset="0"/>
                <a:ea typeface="MS PGothic" pitchFamily="34" charset="-128"/>
                <a:cs typeface="Calibri" pitchFamily="34" charset="0"/>
              </a:rPr>
              <a:t>1. Modul (Aneignung)</a:t>
            </a:r>
            <a:endParaRPr lang="de-DE" altLang="de-DE" sz="2400" b="1" dirty="0">
              <a:latin typeface="Calibri" pitchFamily="34" charset="0"/>
              <a:ea typeface="MS PGothic" pitchFamily="34" charset="-128"/>
              <a:cs typeface="Calibri" pitchFamily="34" charset="0"/>
            </a:endParaRPr>
          </a:p>
          <a:p>
            <a:pPr marL="1795463" indent="-1612900" defTabSz="360000">
              <a:spcBef>
                <a:spcPts val="300"/>
              </a:spcBef>
              <a:spcAft>
                <a:spcPts val="600"/>
              </a:spcAft>
              <a:buClr>
                <a:srgbClr val="000000"/>
              </a:buClr>
              <a:buSzPct val="100000"/>
            </a:pPr>
            <a:r>
              <a:rPr lang="de-DE" altLang="de-DE" sz="2000" b="1" dirty="0">
                <a:solidFill>
                  <a:schemeClr val="tx1"/>
                </a:solidFill>
                <a:latin typeface="Calibri" pitchFamily="34" charset="0"/>
                <a:ea typeface="MS PGothic" pitchFamily="34" charset="-128"/>
                <a:cs typeface="Calibri" pitchFamily="34" charset="0"/>
              </a:rPr>
              <a:t>09:00 - </a:t>
            </a:r>
            <a:r>
              <a:rPr lang="de-DE" altLang="de-DE" sz="2000" b="1" dirty="0">
                <a:latin typeface="Calibri" pitchFamily="34" charset="0"/>
                <a:ea typeface="MS PGothic" pitchFamily="34" charset="-128"/>
                <a:cs typeface="Calibri" pitchFamily="34" charset="0"/>
              </a:rPr>
              <a:t>09</a:t>
            </a:r>
            <a:r>
              <a:rPr lang="de-DE" altLang="de-DE" sz="2000" b="1" dirty="0">
                <a:solidFill>
                  <a:schemeClr val="tx1"/>
                </a:solidFill>
                <a:latin typeface="Calibri" pitchFamily="34" charset="0"/>
                <a:ea typeface="MS PGothic" pitchFamily="34" charset="-128"/>
                <a:cs typeface="Calibri" pitchFamily="34" charset="0"/>
              </a:rPr>
              <a:t>:15	</a:t>
            </a:r>
            <a:r>
              <a:rPr lang="de-DE" sz="2000" dirty="0">
                <a:latin typeface="Calibri" pitchFamily="34" charset="0"/>
                <a:cs typeface="Calibri" pitchFamily="34" charset="0"/>
              </a:rPr>
              <a:t>Begrüßung und Vorstellung</a:t>
            </a:r>
            <a:endParaRPr lang="de-DE" altLang="de-DE" sz="2000" dirty="0">
              <a:solidFill>
                <a:schemeClr val="tx1"/>
              </a:solidFill>
              <a:latin typeface="Calibri" pitchFamily="34" charset="0"/>
              <a:ea typeface="MS PGothic" pitchFamily="34" charset="-128"/>
              <a:cs typeface="Calibri" pitchFamily="34" charset="0"/>
            </a:endParaRP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09:15 - 10:45	</a:t>
            </a:r>
            <a:r>
              <a:rPr lang="de-DE" sz="2000" dirty="0">
                <a:latin typeface="Calibri" pitchFamily="34" charset="0"/>
                <a:cs typeface="Calibri" pitchFamily="34" charset="0"/>
              </a:rPr>
              <a:t>Das Lernleiter-Konzept Atombau – Begründung und Zielsetzung  – unterrichtliche Implementation – Aufbau und Materialien – Evaluation</a:t>
            </a: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10:45 - 11:15	</a:t>
            </a:r>
            <a:r>
              <a:rPr lang="de-DE" altLang="de-DE" sz="2000" dirty="0">
                <a:latin typeface="Calibri" pitchFamily="34" charset="0"/>
                <a:cs typeface="Calibri" pitchFamily="34" charset="0"/>
              </a:rPr>
              <a:t>	</a:t>
            </a:r>
            <a:r>
              <a:rPr lang="de-DE" sz="2000" dirty="0">
                <a:latin typeface="Calibri" pitchFamily="34" charset="0"/>
                <a:cs typeface="Calibri" pitchFamily="34" charset="0"/>
              </a:rPr>
              <a:t>Diskussion – Rückfragen und Erfahrungen</a:t>
            </a:r>
          </a:p>
          <a:p>
            <a:pPr marL="182563" algn="ctr" defTabSz="360000">
              <a:spcBef>
                <a:spcPts val="300"/>
              </a:spcBef>
              <a:spcAft>
                <a:spcPts val="600"/>
              </a:spcAft>
              <a:buClr>
                <a:srgbClr val="000000"/>
              </a:buClr>
              <a:buSzPct val="100000"/>
            </a:pPr>
            <a:r>
              <a:rPr lang="de-DE" sz="2000" i="1" dirty="0">
                <a:latin typeface="Calibri" pitchFamily="34" charset="0"/>
                <a:cs typeface="Calibri" pitchFamily="34" charset="0"/>
              </a:rPr>
              <a:t>Kaffeepause</a:t>
            </a:r>
          </a:p>
          <a:p>
            <a:pPr marL="1795463" indent="-1612900" defTabSz="360000" eaLnBrk="1" hangingPunct="1">
              <a:spcBef>
                <a:spcPts val="300"/>
              </a:spcBef>
              <a:spcAft>
                <a:spcPts val="600"/>
              </a:spcAft>
              <a:buClr>
                <a:srgbClr val="000000"/>
              </a:buClr>
              <a:buSzPct val="100000"/>
              <a:buFont typeface="Times New Roman" pitchFamily="18" charset="0"/>
              <a:buNone/>
            </a:pPr>
            <a:r>
              <a:rPr lang="de-DE" altLang="de-DE" sz="2000" b="1" dirty="0">
                <a:solidFill>
                  <a:schemeClr val="tx1"/>
                </a:solidFill>
                <a:latin typeface="Calibri" pitchFamily="34" charset="0"/>
                <a:ea typeface="MS PGothic" pitchFamily="34" charset="-128"/>
                <a:cs typeface="Calibri" pitchFamily="34" charset="0"/>
              </a:rPr>
              <a:t>11:30 - 12:30		</a:t>
            </a:r>
            <a:r>
              <a:rPr lang="de-DE" sz="2000" dirty="0" smtClean="0">
                <a:latin typeface="Calibri" pitchFamily="34" charset="0"/>
                <a:cs typeface="Calibri" pitchFamily="34" charset="0"/>
              </a:rPr>
              <a:t>Workshop: </a:t>
            </a:r>
            <a:r>
              <a:rPr lang="de-DE" sz="2000" dirty="0">
                <a:latin typeface="Calibri" pitchFamily="34" charset="0"/>
                <a:cs typeface="Calibri" pitchFamily="34" charset="0"/>
              </a:rPr>
              <a:t>Kennenlernen des Lernleiter-Materials</a:t>
            </a:r>
          </a:p>
          <a:p>
            <a:pPr marL="1795463" indent="-1612900" algn="ctr" defTabSz="360000">
              <a:spcBef>
                <a:spcPts val="300"/>
              </a:spcBef>
              <a:spcAft>
                <a:spcPts val="600"/>
              </a:spcAft>
              <a:buClr>
                <a:srgbClr val="000000"/>
              </a:buClr>
              <a:buSzPct val="100000"/>
            </a:pPr>
            <a:r>
              <a:rPr lang="de-DE" altLang="de-DE" sz="2000" i="1" dirty="0">
                <a:latin typeface="Calibri" pitchFamily="34" charset="0"/>
                <a:ea typeface="MS PGothic" pitchFamily="34" charset="-128"/>
                <a:cs typeface="Calibri" pitchFamily="34" charset="0"/>
              </a:rPr>
              <a:t>Mittagspause</a:t>
            </a:r>
          </a:p>
          <a:p>
            <a:pPr marL="1795463"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13:30 - 14:30	</a:t>
            </a:r>
            <a:r>
              <a:rPr lang="de-DE" sz="2000" b="1" dirty="0">
                <a:latin typeface="Calibri" pitchFamily="34" charset="0"/>
                <a:cs typeface="Calibri" pitchFamily="34" charset="0"/>
              </a:rPr>
              <a:t>Gemeinsamer Austausch zum Material</a:t>
            </a:r>
          </a:p>
          <a:p>
            <a:pPr marL="182563">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14:30 - 15:30	</a:t>
            </a:r>
            <a:r>
              <a:rPr lang="de-DE" sz="2000" dirty="0">
                <a:latin typeface="Calibri" pitchFamily="34" charset="0"/>
                <a:cs typeface="Calibri" pitchFamily="34" charset="0"/>
              </a:rPr>
              <a:t>Nächste Schritte zur </a:t>
            </a:r>
            <a:r>
              <a:rPr lang="de-DE" sz="2000" dirty="0" smtClean="0">
                <a:latin typeface="Calibri" pitchFamily="34" charset="0"/>
                <a:cs typeface="Calibri" pitchFamily="34" charset="0"/>
              </a:rPr>
              <a:t>unterrichtlichen Erprobung</a:t>
            </a:r>
            <a:endParaRPr lang="de-DE" altLang="de-DE" sz="2000" dirty="0" smtClean="0">
              <a:latin typeface="Calibri" pitchFamily="34" charset="0"/>
              <a:ea typeface="MS PGothic" pitchFamily="34" charset="-128"/>
              <a:cs typeface="Calibri" pitchFamily="34" charset="0"/>
            </a:endParaRPr>
          </a:p>
          <a:p>
            <a:pPr marL="182563">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15:30 </a:t>
            </a:r>
            <a:r>
              <a:rPr lang="de-DE" altLang="de-DE" sz="2000" b="1" dirty="0">
                <a:latin typeface="Calibri" pitchFamily="34" charset="0"/>
                <a:ea typeface="MS PGothic" pitchFamily="34" charset="-128"/>
                <a:cs typeface="Calibri" pitchFamily="34" charset="0"/>
              </a:rPr>
              <a:t>- 16:00	</a:t>
            </a:r>
            <a:r>
              <a:rPr lang="de-DE" altLang="de-DE" sz="2000" dirty="0">
                <a:latin typeface="Calibri" pitchFamily="34" charset="0"/>
                <a:ea typeface="MS PGothic" pitchFamily="34" charset="-128"/>
                <a:cs typeface="Calibri" pitchFamily="34" charset="0"/>
              </a:rPr>
              <a:t>Abschluss, Evaluation, Feedback</a:t>
            </a: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Tree>
    <p:extLst>
      <p:ext uri="{BB962C8B-B14F-4D97-AF65-F5344CB8AC3E}">
        <p14:creationId xmlns:p14="http://schemas.microsoft.com/office/powerpoint/2010/main" val="14327700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37400" y="1632575"/>
            <a:ext cx="7869200" cy="307777"/>
          </a:xfrm>
          <a:prstGeom prst="rect">
            <a:avLst/>
          </a:prstGeom>
          <a:noFill/>
          <a:ln w="9525">
            <a:noFill/>
            <a:miter lim="800000"/>
            <a:headEnd/>
            <a:tailEnd/>
          </a:ln>
        </p:spPr>
        <p:txBody>
          <a:bodyPr wrap="square">
            <a:spAutoFit/>
          </a:bodyPr>
          <a:lstStyle/>
          <a:p>
            <a:pPr marL="1795463" indent="-1612900" defTabSz="360000">
              <a:spcBef>
                <a:spcPts val="600"/>
              </a:spcBef>
              <a:spcAft>
                <a:spcPts val="600"/>
              </a:spcAft>
              <a:buClr>
                <a:srgbClr val="000000"/>
              </a:buClr>
              <a:buSzPct val="100000"/>
            </a:pP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
        <p:nvSpPr>
          <p:cNvPr id="3" name="Textfeld 2">
            <a:extLst>
              <a:ext uri="{FF2B5EF4-FFF2-40B4-BE49-F238E27FC236}">
                <a16:creationId xmlns:a16="http://schemas.microsoft.com/office/drawing/2014/main" id="{2E17D4E5-515E-458D-B1DA-CFFDB11A7E45}"/>
              </a:ext>
            </a:extLst>
          </p:cNvPr>
          <p:cNvSpPr txBox="1"/>
          <p:nvPr/>
        </p:nvSpPr>
        <p:spPr>
          <a:xfrm>
            <a:off x="0" y="941511"/>
            <a:ext cx="9144000" cy="369332"/>
          </a:xfrm>
          <a:prstGeom prst="rect">
            <a:avLst/>
          </a:prstGeom>
          <a:noFill/>
        </p:spPr>
        <p:txBody>
          <a:bodyPr wrap="square" rtlCol="0">
            <a:spAutoFit/>
          </a:bodyPr>
          <a:lstStyle/>
          <a:p>
            <a:pPr algn="ctr"/>
            <a:r>
              <a:rPr lang="de-DE" dirty="0" smtClean="0">
                <a:latin typeface="Calibri" panose="020F0502020204030204" pitchFamily="34" charset="0"/>
                <a:cs typeface="Calibri" panose="020F0502020204030204" pitchFamily="34" charset="0"/>
              </a:rPr>
              <a:t>Gemeinsamer Austausch zum Material</a:t>
            </a:r>
            <a:endParaRPr lang="de-DE" dirty="0">
              <a:latin typeface="Calibri" panose="020F0502020204030204" pitchFamily="34" charset="0"/>
              <a:cs typeface="Calibri" panose="020F0502020204030204" pitchFamily="34" charset="0"/>
            </a:endParaRPr>
          </a:p>
        </p:txBody>
      </p:sp>
      <p:sp>
        <p:nvSpPr>
          <p:cNvPr id="5" name="TextBox 2">
            <a:extLst>
              <a:ext uri="{FF2B5EF4-FFF2-40B4-BE49-F238E27FC236}">
                <a16:creationId xmlns:a16="http://schemas.microsoft.com/office/drawing/2014/main" id="{D240D4E2-A61B-4F06-9D44-34A06CEE93FA}"/>
              </a:ext>
            </a:extLst>
          </p:cNvPr>
          <p:cNvSpPr txBox="1">
            <a:spLocks noGrp="1" noChangeArrowheads="1"/>
          </p:cNvSpPr>
          <p:nvPr>
            <p:ph type="subTitle"/>
          </p:nvPr>
        </p:nvSpPr>
        <p:spPr bwMode="auto">
          <a:xfrm>
            <a:off x="827584" y="1556792"/>
            <a:ext cx="7869200" cy="2954655"/>
          </a:xfrm>
          <a:prstGeom prst="rect">
            <a:avLst/>
          </a:prstGeom>
          <a:noFill/>
          <a:ln w="9525">
            <a:noFill/>
            <a:miter lim="800000"/>
            <a:headEnd/>
            <a:tailEnd/>
          </a:ln>
        </p:spPr>
        <p:txBody>
          <a:bodyPr wrap="square">
            <a:spAutoFit/>
          </a:bodyPr>
          <a:lstStyle/>
          <a:p>
            <a:pPr marL="531813" algn="ctr" defTabSz="360000">
              <a:spcBef>
                <a:spcPts val="600"/>
              </a:spcBef>
              <a:spcAft>
                <a:spcPts val="600"/>
              </a:spcAft>
              <a:buClr>
                <a:srgbClr val="000000"/>
              </a:buClr>
              <a:buSzPct val="100000"/>
            </a:pPr>
            <a:r>
              <a:rPr lang="de-DE" altLang="de-DE" sz="2800" b="1" dirty="0">
                <a:latin typeface="Calibri" pitchFamily="34" charset="0"/>
                <a:ea typeface="MS PGothic" pitchFamily="34" charset="-128"/>
                <a:cs typeface="Calibri" pitchFamily="34" charset="0"/>
              </a:rPr>
              <a:t>Gemeinsamer Austausch zum Material – Rückfragen und Erfahrungen</a:t>
            </a:r>
          </a:p>
          <a:p>
            <a:pPr marL="531813" algn="l" defTabSz="360000">
              <a:spcBef>
                <a:spcPts val="600"/>
              </a:spcBef>
              <a:spcAft>
                <a:spcPts val="600"/>
              </a:spcAft>
              <a:buClr>
                <a:srgbClr val="000000"/>
              </a:buClr>
              <a:buSzPct val="100000"/>
              <a:buFont typeface="Arial" pitchFamily="34" charset="0"/>
              <a:buChar char="•"/>
              <a:tabLst>
                <a:tab pos="1257300" algn="l"/>
              </a:tabLst>
            </a:pPr>
            <a:r>
              <a:rPr lang="de-DE" altLang="de-DE" sz="2400" dirty="0">
                <a:solidFill>
                  <a:schemeClr val="tx1"/>
                </a:solidFill>
                <a:latin typeface="Calibri" pitchFamily="34" charset="0"/>
                <a:ea typeface="MS PGothic" pitchFamily="34" charset="-128"/>
                <a:cs typeface="Calibri" pitchFamily="34" charset="0"/>
              </a:rPr>
              <a:t>   ……</a:t>
            </a:r>
          </a:p>
          <a:p>
            <a:pPr marL="531813" algn="l" defTabSz="360000">
              <a:spcBef>
                <a:spcPts val="600"/>
              </a:spcBef>
              <a:spcAft>
                <a:spcPts val="600"/>
              </a:spcAft>
              <a:buClr>
                <a:srgbClr val="000000"/>
              </a:buClr>
              <a:buSzPct val="100000"/>
              <a:buFont typeface="Arial" pitchFamily="34" charset="0"/>
              <a:buChar char="•"/>
              <a:tabLst>
                <a:tab pos="0" algn="l"/>
              </a:tabLst>
            </a:pPr>
            <a:r>
              <a:rPr lang="de-DE" altLang="de-DE" sz="2400" dirty="0">
                <a:solidFill>
                  <a:schemeClr val="tx1"/>
                </a:solidFill>
                <a:latin typeface="Calibri" pitchFamily="34" charset="0"/>
                <a:ea typeface="MS PGothic" pitchFamily="34" charset="-128"/>
                <a:cs typeface="Calibri" pitchFamily="34" charset="0"/>
              </a:rPr>
              <a:t>   ……</a:t>
            </a:r>
          </a:p>
          <a:p>
            <a:pPr marL="531813" algn="l" defTabSz="360000">
              <a:spcBef>
                <a:spcPts val="600"/>
              </a:spcBef>
              <a:spcAft>
                <a:spcPts val="600"/>
              </a:spcAft>
              <a:buClr>
                <a:srgbClr val="000000"/>
              </a:buClr>
              <a:buSzPct val="100000"/>
              <a:buFont typeface="Arial" pitchFamily="34" charset="0"/>
              <a:buChar char="•"/>
            </a:pPr>
            <a:r>
              <a:rPr lang="de-DE" altLang="de-DE" sz="2400" dirty="0">
                <a:solidFill>
                  <a:schemeClr val="tx1"/>
                </a:solidFill>
                <a:latin typeface="Calibri" pitchFamily="34" charset="0"/>
                <a:ea typeface="MS PGothic" pitchFamily="34" charset="-128"/>
                <a:cs typeface="Calibri" pitchFamily="34" charset="0"/>
              </a:rPr>
              <a:t>   ……</a:t>
            </a:r>
          </a:p>
          <a:p>
            <a:pPr marL="809625" indent="-277813" algn="l" defTabSz="360000">
              <a:spcBef>
                <a:spcPts val="600"/>
              </a:spcBef>
              <a:spcAft>
                <a:spcPts val="600"/>
              </a:spcAft>
              <a:buClr>
                <a:srgbClr val="000000"/>
              </a:buClr>
              <a:buSzPct val="100000"/>
              <a:buFont typeface="Arial" pitchFamily="34" charset="0"/>
              <a:buChar char="•"/>
            </a:pPr>
            <a:r>
              <a:rPr lang="de-DE" altLang="de-DE" sz="2400" dirty="0">
                <a:solidFill>
                  <a:schemeClr val="tx1"/>
                </a:solidFill>
                <a:latin typeface="Calibri" pitchFamily="34" charset="0"/>
                <a:ea typeface="MS PGothic" pitchFamily="34" charset="-128"/>
                <a:cs typeface="Calibri" pitchFamily="34" charset="0"/>
              </a:rPr>
              <a:t>…… 	</a:t>
            </a:r>
            <a:endParaRPr lang="en-US" altLang="de-DE" sz="2400" dirty="0">
              <a:latin typeface="Calibri" pitchFamily="34" charset="0"/>
              <a:ea typeface="MS PGothic" pitchFamily="34" charset="-128"/>
              <a:cs typeface="Calibri" pitchFamily="34" charset="0"/>
            </a:endParaRPr>
          </a:p>
        </p:txBody>
      </p:sp>
    </p:spTree>
    <p:extLst>
      <p:ext uri="{BB962C8B-B14F-4D97-AF65-F5344CB8AC3E}">
        <p14:creationId xmlns:p14="http://schemas.microsoft.com/office/powerpoint/2010/main" val="14834253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83568" y="882509"/>
            <a:ext cx="7869200" cy="5239896"/>
          </a:xfrm>
          <a:prstGeom prst="rect">
            <a:avLst/>
          </a:prstGeom>
          <a:noFill/>
          <a:ln w="9525">
            <a:noFill/>
            <a:miter lim="800000"/>
            <a:headEnd/>
            <a:tailEnd/>
          </a:ln>
        </p:spPr>
        <p:txBody>
          <a:bodyPr wrap="square">
            <a:spAutoFit/>
          </a:bodyPr>
          <a:lstStyle/>
          <a:p>
            <a:pPr marL="531813" algn="ctr" defTabSz="360000">
              <a:spcAft>
                <a:spcPts val="600"/>
              </a:spcAft>
              <a:buClr>
                <a:srgbClr val="000000"/>
              </a:buClr>
              <a:buSzPct val="100000"/>
            </a:pPr>
            <a:r>
              <a:rPr lang="de-DE" altLang="de-DE" sz="2400" b="1" dirty="0">
                <a:latin typeface="Calibri" pitchFamily="34" charset="0"/>
                <a:ea typeface="MS PGothic" pitchFamily="34" charset="-128"/>
                <a:cs typeface="Calibri" pitchFamily="34" charset="0"/>
              </a:rPr>
              <a:t>Ablauf </a:t>
            </a:r>
            <a:r>
              <a:rPr lang="de-DE" altLang="de-DE" sz="2400" b="1" dirty="0" smtClean="0">
                <a:latin typeface="Calibri" pitchFamily="34" charset="0"/>
                <a:ea typeface="MS PGothic" pitchFamily="34" charset="-128"/>
                <a:cs typeface="Calibri" pitchFamily="34" charset="0"/>
              </a:rPr>
              <a:t>der Fortbildung</a:t>
            </a:r>
          </a:p>
          <a:p>
            <a:pPr marL="531813" algn="ctr" defTabSz="360000">
              <a:spcAft>
                <a:spcPts val="600"/>
              </a:spcAft>
              <a:buClr>
                <a:srgbClr val="000000"/>
              </a:buClr>
              <a:buSzPct val="100000"/>
            </a:pPr>
            <a:r>
              <a:rPr lang="de-DE" altLang="de-DE" sz="2400" b="1" dirty="0" smtClean="0">
                <a:latin typeface="Calibri" pitchFamily="34" charset="0"/>
                <a:ea typeface="MS PGothic" pitchFamily="34" charset="-128"/>
                <a:cs typeface="Calibri" pitchFamily="34" charset="0"/>
              </a:rPr>
              <a:t>1. Modul (Aneignung)</a:t>
            </a:r>
            <a:endParaRPr lang="de-DE" altLang="de-DE" sz="2400" b="1" dirty="0">
              <a:latin typeface="Calibri" pitchFamily="34" charset="0"/>
              <a:ea typeface="MS PGothic" pitchFamily="34" charset="-128"/>
              <a:cs typeface="Calibri" pitchFamily="34" charset="0"/>
            </a:endParaRPr>
          </a:p>
          <a:p>
            <a:pPr marL="1795463" indent="-1612900" defTabSz="360000">
              <a:spcBef>
                <a:spcPts val="300"/>
              </a:spcBef>
              <a:spcAft>
                <a:spcPts val="600"/>
              </a:spcAft>
              <a:buClr>
                <a:srgbClr val="000000"/>
              </a:buClr>
              <a:buSzPct val="100000"/>
            </a:pPr>
            <a:r>
              <a:rPr lang="de-DE" altLang="de-DE" sz="2000" b="1" dirty="0">
                <a:solidFill>
                  <a:schemeClr val="tx1"/>
                </a:solidFill>
                <a:latin typeface="Calibri" pitchFamily="34" charset="0"/>
                <a:ea typeface="MS PGothic" pitchFamily="34" charset="-128"/>
                <a:cs typeface="Calibri" pitchFamily="34" charset="0"/>
              </a:rPr>
              <a:t>09:00 - </a:t>
            </a:r>
            <a:r>
              <a:rPr lang="de-DE" altLang="de-DE" sz="2000" b="1" dirty="0">
                <a:latin typeface="Calibri" pitchFamily="34" charset="0"/>
                <a:ea typeface="MS PGothic" pitchFamily="34" charset="-128"/>
                <a:cs typeface="Calibri" pitchFamily="34" charset="0"/>
              </a:rPr>
              <a:t>09</a:t>
            </a:r>
            <a:r>
              <a:rPr lang="de-DE" altLang="de-DE" sz="2000" b="1" dirty="0">
                <a:solidFill>
                  <a:schemeClr val="tx1"/>
                </a:solidFill>
                <a:latin typeface="Calibri" pitchFamily="34" charset="0"/>
                <a:ea typeface="MS PGothic" pitchFamily="34" charset="-128"/>
                <a:cs typeface="Calibri" pitchFamily="34" charset="0"/>
              </a:rPr>
              <a:t>:15		</a:t>
            </a:r>
            <a:r>
              <a:rPr lang="de-DE" sz="2000" dirty="0">
                <a:latin typeface="Calibri" pitchFamily="34" charset="0"/>
                <a:cs typeface="Calibri" pitchFamily="34" charset="0"/>
              </a:rPr>
              <a:t>Begrüßung und Vorstellung</a:t>
            </a:r>
            <a:endParaRPr lang="de-DE" altLang="de-DE" sz="2000" dirty="0">
              <a:solidFill>
                <a:schemeClr val="tx1"/>
              </a:solidFill>
              <a:latin typeface="Calibri" pitchFamily="34" charset="0"/>
              <a:ea typeface="MS PGothic" pitchFamily="34" charset="-128"/>
              <a:cs typeface="Calibri" pitchFamily="34" charset="0"/>
            </a:endParaRP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09:15 - 10:45	</a:t>
            </a:r>
            <a:r>
              <a:rPr lang="de-DE" sz="2000" dirty="0">
                <a:latin typeface="Calibri" pitchFamily="34" charset="0"/>
                <a:cs typeface="Calibri" pitchFamily="34" charset="0"/>
              </a:rPr>
              <a:t>Die Lernleiter Atombau – Begründung und Zielsetzung  – unterrichtliche Implementation – Aufbau und Materialien – Evaluation</a:t>
            </a: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10:45 - 11:15	</a:t>
            </a:r>
            <a:r>
              <a:rPr lang="de-DE" altLang="de-DE" sz="2000" dirty="0">
                <a:latin typeface="Calibri" pitchFamily="34" charset="0"/>
                <a:cs typeface="Calibri" pitchFamily="34" charset="0"/>
              </a:rPr>
              <a:t>	</a:t>
            </a:r>
            <a:r>
              <a:rPr lang="de-DE" sz="2000" dirty="0">
                <a:latin typeface="Calibri" pitchFamily="34" charset="0"/>
                <a:cs typeface="Calibri" pitchFamily="34" charset="0"/>
              </a:rPr>
              <a:t>Diskussion – Rückfragen und Erfahrungen</a:t>
            </a:r>
          </a:p>
          <a:p>
            <a:pPr marL="182563" algn="ctr" defTabSz="360000">
              <a:spcBef>
                <a:spcPts val="300"/>
              </a:spcBef>
              <a:spcAft>
                <a:spcPts val="600"/>
              </a:spcAft>
              <a:buClr>
                <a:srgbClr val="000000"/>
              </a:buClr>
              <a:buSzPct val="100000"/>
            </a:pPr>
            <a:r>
              <a:rPr lang="de-DE" sz="2000" i="1" dirty="0">
                <a:latin typeface="Calibri" pitchFamily="34" charset="0"/>
                <a:cs typeface="Calibri" pitchFamily="34" charset="0"/>
              </a:rPr>
              <a:t>Kaffeepause</a:t>
            </a:r>
          </a:p>
          <a:p>
            <a:pPr marL="1795463" indent="-1612900" defTabSz="360000" eaLnBrk="1" hangingPunct="1">
              <a:spcBef>
                <a:spcPts val="300"/>
              </a:spcBef>
              <a:spcAft>
                <a:spcPts val="600"/>
              </a:spcAft>
              <a:buClr>
                <a:srgbClr val="000000"/>
              </a:buClr>
              <a:buSzPct val="100000"/>
              <a:buFont typeface="Times New Roman" pitchFamily="18" charset="0"/>
              <a:buNone/>
            </a:pPr>
            <a:r>
              <a:rPr lang="de-DE" altLang="de-DE" sz="2000" b="1" dirty="0">
                <a:solidFill>
                  <a:schemeClr val="tx1"/>
                </a:solidFill>
                <a:latin typeface="Calibri" pitchFamily="34" charset="0"/>
                <a:ea typeface="MS PGothic" pitchFamily="34" charset="-128"/>
                <a:cs typeface="Calibri" pitchFamily="34" charset="0"/>
              </a:rPr>
              <a:t>11:30 - 12:30		</a:t>
            </a:r>
            <a:r>
              <a:rPr lang="de-DE" sz="2000" dirty="0" smtClean="0">
                <a:latin typeface="Calibri" pitchFamily="34" charset="0"/>
                <a:cs typeface="Calibri" pitchFamily="34" charset="0"/>
              </a:rPr>
              <a:t>Workshop: </a:t>
            </a:r>
            <a:r>
              <a:rPr lang="de-DE" sz="2000" dirty="0">
                <a:latin typeface="Calibri" pitchFamily="34" charset="0"/>
                <a:cs typeface="Calibri" pitchFamily="34" charset="0"/>
              </a:rPr>
              <a:t>Kennenlernen des Lernleiter-Materials</a:t>
            </a:r>
          </a:p>
          <a:p>
            <a:pPr marL="1795463" indent="-1612900" algn="ctr" defTabSz="360000">
              <a:spcBef>
                <a:spcPts val="300"/>
              </a:spcBef>
              <a:spcAft>
                <a:spcPts val="600"/>
              </a:spcAft>
              <a:buClr>
                <a:srgbClr val="000000"/>
              </a:buClr>
              <a:buSzPct val="100000"/>
            </a:pPr>
            <a:r>
              <a:rPr lang="de-DE" altLang="de-DE" sz="2000" i="1" dirty="0">
                <a:latin typeface="Calibri" pitchFamily="34" charset="0"/>
                <a:ea typeface="MS PGothic" pitchFamily="34" charset="-128"/>
                <a:cs typeface="Calibri" pitchFamily="34" charset="0"/>
              </a:rPr>
              <a:t>Mittagspause</a:t>
            </a:r>
          </a:p>
          <a:p>
            <a:pPr marL="1795463"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13:30 - 14:30	</a:t>
            </a:r>
            <a:r>
              <a:rPr lang="de-DE" sz="2000" dirty="0">
                <a:latin typeface="Calibri" pitchFamily="34" charset="0"/>
                <a:cs typeface="Calibri" pitchFamily="34" charset="0"/>
              </a:rPr>
              <a:t>Gemeinsamer Austausch zum Material</a:t>
            </a:r>
          </a:p>
          <a:p>
            <a:pPr marL="182563">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14:30 - 15:30	</a:t>
            </a:r>
            <a:r>
              <a:rPr lang="de-DE" sz="2000" b="1" dirty="0">
                <a:latin typeface="Calibri" pitchFamily="34" charset="0"/>
                <a:cs typeface="Calibri" pitchFamily="34" charset="0"/>
              </a:rPr>
              <a:t>Nächste Schritte zur </a:t>
            </a:r>
            <a:r>
              <a:rPr lang="de-DE" sz="2000" b="1" dirty="0" smtClean="0">
                <a:latin typeface="Calibri" pitchFamily="34" charset="0"/>
                <a:cs typeface="Calibri" pitchFamily="34" charset="0"/>
              </a:rPr>
              <a:t>unterrichtlichen Erprobung</a:t>
            </a:r>
            <a:endParaRPr lang="de-DE" altLang="de-DE" sz="2000" b="1" dirty="0" smtClean="0">
              <a:latin typeface="Calibri" pitchFamily="34" charset="0"/>
              <a:ea typeface="MS PGothic" pitchFamily="34" charset="-128"/>
              <a:cs typeface="Calibri" pitchFamily="34" charset="0"/>
            </a:endParaRPr>
          </a:p>
          <a:p>
            <a:pPr marL="182563">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15:30 </a:t>
            </a:r>
            <a:r>
              <a:rPr lang="de-DE" altLang="de-DE" sz="2000" b="1" dirty="0">
                <a:latin typeface="Calibri" pitchFamily="34" charset="0"/>
                <a:ea typeface="MS PGothic" pitchFamily="34" charset="-128"/>
                <a:cs typeface="Calibri" pitchFamily="34" charset="0"/>
              </a:rPr>
              <a:t>- 16:00	</a:t>
            </a:r>
            <a:r>
              <a:rPr lang="de-DE" altLang="de-DE" sz="2000" dirty="0">
                <a:latin typeface="Calibri" pitchFamily="34" charset="0"/>
                <a:ea typeface="MS PGothic" pitchFamily="34" charset="-128"/>
                <a:cs typeface="Calibri" pitchFamily="34" charset="0"/>
              </a:rPr>
              <a:t>Abschluss, Evaluation, Feedback</a:t>
            </a: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1556792"/>
            <a:ext cx="9144000" cy="1938992"/>
          </a:xfrm>
          <a:prstGeom prst="rect">
            <a:avLst/>
          </a:prstGeom>
        </p:spPr>
        <p:txBody>
          <a:bodyPr wrap="square">
            <a:spAutoFit/>
          </a:bodyPr>
          <a:lstStyle/>
          <a:p>
            <a:pPr algn="ctr"/>
            <a:r>
              <a:rPr lang="de-DE" sz="2400" b="1" dirty="0">
                <a:latin typeface="Calibri" pitchFamily="34" charset="0"/>
                <a:cs typeface="Calibri" pitchFamily="34" charset="0"/>
              </a:rPr>
              <a:t>Nächste Schritte zur </a:t>
            </a:r>
            <a:r>
              <a:rPr lang="de-DE" sz="2400" b="1" dirty="0" smtClean="0">
                <a:latin typeface="Calibri" pitchFamily="34" charset="0"/>
                <a:cs typeface="Calibri" pitchFamily="34" charset="0"/>
              </a:rPr>
              <a:t>Erprobung</a:t>
            </a:r>
            <a:endParaRPr lang="de-DE" sz="2400" b="1" dirty="0">
              <a:latin typeface="Calibri" pitchFamily="34" charset="0"/>
              <a:cs typeface="Calibri" pitchFamily="34" charset="0"/>
            </a:endParaRPr>
          </a:p>
          <a:p>
            <a:pPr marL="2603500" lvl="5" indent="-317500">
              <a:buFont typeface="Arial" pitchFamily="34" charset="0"/>
              <a:buChar char="•"/>
            </a:pPr>
            <a:r>
              <a:rPr lang="de-DE" sz="2400" b="1" dirty="0">
                <a:latin typeface="Calibri" pitchFamily="34" charset="0"/>
              </a:rPr>
              <a:t>…..</a:t>
            </a:r>
          </a:p>
          <a:p>
            <a:pPr marL="2603500" lvl="5" indent="-317500">
              <a:buFont typeface="Arial" pitchFamily="34" charset="0"/>
              <a:buChar char="•"/>
            </a:pPr>
            <a:r>
              <a:rPr lang="de-DE" sz="2400" b="1" dirty="0">
                <a:latin typeface="Calibri" pitchFamily="34" charset="0"/>
              </a:rPr>
              <a:t>…..</a:t>
            </a:r>
          </a:p>
          <a:p>
            <a:pPr marL="2603500" lvl="5" indent="-317500">
              <a:buFont typeface="Arial" pitchFamily="34" charset="0"/>
              <a:buChar char="•"/>
            </a:pPr>
            <a:r>
              <a:rPr lang="de-DE" sz="2400" b="1" dirty="0">
                <a:latin typeface="Calibri" pitchFamily="34" charset="0"/>
              </a:rPr>
              <a:t>…..</a:t>
            </a:r>
          </a:p>
          <a:p>
            <a:pPr marL="2603500" lvl="5" indent="-317500">
              <a:buFont typeface="Arial" pitchFamily="34" charset="0"/>
              <a:buChar char="•"/>
            </a:pPr>
            <a:r>
              <a:rPr lang="de-DE" sz="2400" b="1" dirty="0">
                <a:latin typeface="Calibri" pitchFamily="34" charset="0"/>
              </a:rPr>
              <a:t>…..</a:t>
            </a:r>
            <a:endParaRPr lang="de-DE" sz="2400" dirty="0"/>
          </a:p>
        </p:txBody>
      </p:sp>
      <p:sp>
        <p:nvSpPr>
          <p:cNvPr id="4" name="Textfeld 3">
            <a:extLst>
              <a:ext uri="{FF2B5EF4-FFF2-40B4-BE49-F238E27FC236}">
                <a16:creationId xmlns:a16="http://schemas.microsoft.com/office/drawing/2014/main" id="{2E17D4E5-515E-458D-B1DA-CFFDB11A7E45}"/>
              </a:ext>
            </a:extLst>
          </p:cNvPr>
          <p:cNvSpPr txBox="1"/>
          <p:nvPr/>
        </p:nvSpPr>
        <p:spPr>
          <a:xfrm>
            <a:off x="0" y="941511"/>
            <a:ext cx="9144000" cy="369332"/>
          </a:xfrm>
          <a:prstGeom prst="rect">
            <a:avLst/>
          </a:prstGeom>
          <a:noFill/>
        </p:spPr>
        <p:txBody>
          <a:bodyPr wrap="square" rtlCol="0">
            <a:spAutoFit/>
          </a:bodyPr>
          <a:lstStyle/>
          <a:p>
            <a:pPr algn="ctr"/>
            <a:r>
              <a:rPr lang="de-DE" dirty="0" smtClean="0">
                <a:latin typeface="Calibri" panose="020F0502020204030204" pitchFamily="34" charset="0"/>
                <a:cs typeface="Calibri" panose="020F0502020204030204" pitchFamily="34" charset="0"/>
              </a:rPr>
              <a:t>Nächste Schritte zur unterrichtlichen Erprobung</a:t>
            </a:r>
            <a:endParaRPr lang="de-DE"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83568" y="882509"/>
            <a:ext cx="7869200" cy="5239896"/>
          </a:xfrm>
          <a:prstGeom prst="rect">
            <a:avLst/>
          </a:prstGeom>
          <a:noFill/>
          <a:ln w="9525">
            <a:noFill/>
            <a:miter lim="800000"/>
            <a:headEnd/>
            <a:tailEnd/>
          </a:ln>
        </p:spPr>
        <p:txBody>
          <a:bodyPr wrap="square">
            <a:spAutoFit/>
          </a:bodyPr>
          <a:lstStyle/>
          <a:p>
            <a:pPr marL="531813" algn="ctr" defTabSz="360000">
              <a:spcAft>
                <a:spcPts val="600"/>
              </a:spcAft>
              <a:buClr>
                <a:srgbClr val="000000"/>
              </a:buClr>
              <a:buSzPct val="100000"/>
            </a:pPr>
            <a:r>
              <a:rPr lang="de-DE" altLang="de-DE" sz="2400" b="1" dirty="0">
                <a:latin typeface="Calibri" pitchFamily="34" charset="0"/>
                <a:ea typeface="MS PGothic" pitchFamily="34" charset="-128"/>
                <a:cs typeface="Calibri" pitchFamily="34" charset="0"/>
              </a:rPr>
              <a:t>Ablauf </a:t>
            </a:r>
            <a:r>
              <a:rPr lang="de-DE" altLang="de-DE" sz="2400" b="1" dirty="0" smtClean="0">
                <a:latin typeface="Calibri" pitchFamily="34" charset="0"/>
                <a:ea typeface="MS PGothic" pitchFamily="34" charset="-128"/>
                <a:cs typeface="Calibri" pitchFamily="34" charset="0"/>
              </a:rPr>
              <a:t>der Fortbildung</a:t>
            </a:r>
          </a:p>
          <a:p>
            <a:pPr marL="531813" algn="ctr" defTabSz="360000">
              <a:spcAft>
                <a:spcPts val="600"/>
              </a:spcAft>
              <a:buClr>
                <a:srgbClr val="000000"/>
              </a:buClr>
              <a:buSzPct val="100000"/>
            </a:pPr>
            <a:r>
              <a:rPr lang="de-DE" altLang="de-DE" sz="2400" b="1" dirty="0" smtClean="0">
                <a:latin typeface="Calibri" pitchFamily="34" charset="0"/>
                <a:ea typeface="MS PGothic" pitchFamily="34" charset="-128"/>
                <a:cs typeface="Calibri" pitchFamily="34" charset="0"/>
              </a:rPr>
              <a:t>1. Modul (Aneignung)</a:t>
            </a:r>
            <a:endParaRPr lang="de-DE" altLang="de-DE" sz="2400" b="1" dirty="0">
              <a:latin typeface="Calibri" pitchFamily="34" charset="0"/>
              <a:ea typeface="MS PGothic" pitchFamily="34" charset="-128"/>
              <a:cs typeface="Calibri" pitchFamily="34" charset="0"/>
            </a:endParaRPr>
          </a:p>
          <a:p>
            <a:pPr marL="1795463" indent="-1612900" defTabSz="360000">
              <a:spcBef>
                <a:spcPts val="300"/>
              </a:spcBef>
              <a:spcAft>
                <a:spcPts val="600"/>
              </a:spcAft>
              <a:buClr>
                <a:srgbClr val="000000"/>
              </a:buClr>
              <a:buSzPct val="100000"/>
            </a:pPr>
            <a:r>
              <a:rPr lang="de-DE" altLang="de-DE" sz="2000" b="1" dirty="0">
                <a:solidFill>
                  <a:schemeClr val="tx1"/>
                </a:solidFill>
                <a:latin typeface="Calibri" pitchFamily="34" charset="0"/>
                <a:ea typeface="MS PGothic" pitchFamily="34" charset="-128"/>
                <a:cs typeface="Calibri" pitchFamily="34" charset="0"/>
              </a:rPr>
              <a:t>09:00 - </a:t>
            </a:r>
            <a:r>
              <a:rPr lang="de-DE" altLang="de-DE" sz="2000" b="1" dirty="0">
                <a:latin typeface="Calibri" pitchFamily="34" charset="0"/>
                <a:ea typeface="MS PGothic" pitchFamily="34" charset="-128"/>
                <a:cs typeface="Calibri" pitchFamily="34" charset="0"/>
              </a:rPr>
              <a:t>09</a:t>
            </a:r>
            <a:r>
              <a:rPr lang="de-DE" altLang="de-DE" sz="2000" b="1" dirty="0">
                <a:solidFill>
                  <a:schemeClr val="tx1"/>
                </a:solidFill>
                <a:latin typeface="Calibri" pitchFamily="34" charset="0"/>
                <a:ea typeface="MS PGothic" pitchFamily="34" charset="-128"/>
                <a:cs typeface="Calibri" pitchFamily="34" charset="0"/>
              </a:rPr>
              <a:t>:15		</a:t>
            </a:r>
            <a:r>
              <a:rPr lang="de-DE" sz="2000" dirty="0">
                <a:latin typeface="Calibri" pitchFamily="34" charset="0"/>
                <a:cs typeface="Calibri" pitchFamily="34" charset="0"/>
              </a:rPr>
              <a:t>Begrüßung und Vorstellung</a:t>
            </a:r>
            <a:endParaRPr lang="de-DE" altLang="de-DE" sz="2000" dirty="0">
              <a:solidFill>
                <a:schemeClr val="tx1"/>
              </a:solidFill>
              <a:latin typeface="Calibri" pitchFamily="34" charset="0"/>
              <a:ea typeface="MS PGothic" pitchFamily="34" charset="-128"/>
              <a:cs typeface="Calibri" pitchFamily="34" charset="0"/>
            </a:endParaRP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09:15 - 10:45	</a:t>
            </a:r>
            <a:r>
              <a:rPr lang="de-DE" sz="2000" dirty="0">
                <a:latin typeface="Calibri" pitchFamily="34" charset="0"/>
                <a:cs typeface="Calibri" pitchFamily="34" charset="0"/>
              </a:rPr>
              <a:t>Die Lernleiter Atombau – Begründung und Zielsetzung  – unterrichtliche Implementation – Aufbau und Materialien – Evaluation</a:t>
            </a: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10:45 - 11:15	</a:t>
            </a:r>
            <a:r>
              <a:rPr lang="de-DE" altLang="de-DE" sz="2000" dirty="0">
                <a:latin typeface="Calibri" pitchFamily="34" charset="0"/>
                <a:cs typeface="Calibri" pitchFamily="34" charset="0"/>
              </a:rPr>
              <a:t>	</a:t>
            </a:r>
            <a:r>
              <a:rPr lang="de-DE" sz="2000" dirty="0">
                <a:latin typeface="Calibri" pitchFamily="34" charset="0"/>
                <a:cs typeface="Calibri" pitchFamily="34" charset="0"/>
              </a:rPr>
              <a:t>Diskussion – Rückfragen und Erfahrungen</a:t>
            </a:r>
          </a:p>
          <a:p>
            <a:pPr marL="182563" algn="ctr" defTabSz="360000">
              <a:spcBef>
                <a:spcPts val="300"/>
              </a:spcBef>
              <a:spcAft>
                <a:spcPts val="600"/>
              </a:spcAft>
              <a:buClr>
                <a:srgbClr val="000000"/>
              </a:buClr>
              <a:buSzPct val="100000"/>
            </a:pPr>
            <a:r>
              <a:rPr lang="de-DE" sz="2000" i="1" dirty="0">
                <a:latin typeface="Calibri" pitchFamily="34" charset="0"/>
                <a:cs typeface="Calibri" pitchFamily="34" charset="0"/>
              </a:rPr>
              <a:t>Kaffeepause</a:t>
            </a:r>
          </a:p>
          <a:p>
            <a:pPr marL="1795463" indent="-1612900" defTabSz="360000" eaLnBrk="1" hangingPunct="1">
              <a:spcBef>
                <a:spcPts val="300"/>
              </a:spcBef>
              <a:spcAft>
                <a:spcPts val="600"/>
              </a:spcAft>
              <a:buClr>
                <a:srgbClr val="000000"/>
              </a:buClr>
              <a:buSzPct val="100000"/>
              <a:buFont typeface="Times New Roman" pitchFamily="18" charset="0"/>
              <a:buNone/>
            </a:pPr>
            <a:r>
              <a:rPr lang="de-DE" altLang="de-DE" sz="2000" b="1" dirty="0">
                <a:solidFill>
                  <a:schemeClr val="tx1"/>
                </a:solidFill>
                <a:latin typeface="Calibri" pitchFamily="34" charset="0"/>
                <a:ea typeface="MS PGothic" pitchFamily="34" charset="-128"/>
                <a:cs typeface="Calibri" pitchFamily="34" charset="0"/>
              </a:rPr>
              <a:t>11:30 - 12:30		</a:t>
            </a:r>
            <a:r>
              <a:rPr lang="de-DE" sz="2000" dirty="0" smtClean="0">
                <a:latin typeface="Calibri" pitchFamily="34" charset="0"/>
                <a:cs typeface="Calibri" pitchFamily="34" charset="0"/>
              </a:rPr>
              <a:t>Workshop: </a:t>
            </a:r>
            <a:r>
              <a:rPr lang="de-DE" sz="2000" dirty="0">
                <a:latin typeface="Calibri" pitchFamily="34" charset="0"/>
                <a:cs typeface="Calibri" pitchFamily="34" charset="0"/>
              </a:rPr>
              <a:t>Kennenlernen des Lernleiter-Materials</a:t>
            </a:r>
          </a:p>
          <a:p>
            <a:pPr marL="1795463" indent="-1612900" algn="ctr" defTabSz="360000">
              <a:spcBef>
                <a:spcPts val="300"/>
              </a:spcBef>
              <a:spcAft>
                <a:spcPts val="600"/>
              </a:spcAft>
              <a:buClr>
                <a:srgbClr val="000000"/>
              </a:buClr>
              <a:buSzPct val="100000"/>
            </a:pPr>
            <a:r>
              <a:rPr lang="de-DE" altLang="de-DE" sz="2000" i="1" dirty="0">
                <a:latin typeface="Calibri" pitchFamily="34" charset="0"/>
                <a:ea typeface="MS PGothic" pitchFamily="34" charset="-128"/>
                <a:cs typeface="Calibri" pitchFamily="34" charset="0"/>
              </a:rPr>
              <a:t>Mittagspause</a:t>
            </a:r>
          </a:p>
          <a:p>
            <a:pPr marL="1795463"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13:30 - 14:30	</a:t>
            </a:r>
            <a:r>
              <a:rPr lang="de-DE" sz="2000" dirty="0">
                <a:latin typeface="Calibri" pitchFamily="34" charset="0"/>
                <a:cs typeface="Calibri" pitchFamily="34" charset="0"/>
              </a:rPr>
              <a:t>Gemeinsamer Austausch zum Material</a:t>
            </a:r>
          </a:p>
          <a:p>
            <a:pPr marL="182563">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14:30 - 15:30	</a:t>
            </a:r>
            <a:r>
              <a:rPr lang="de-DE" sz="2000" dirty="0">
                <a:latin typeface="Calibri" pitchFamily="34" charset="0"/>
                <a:cs typeface="Calibri" pitchFamily="34" charset="0"/>
              </a:rPr>
              <a:t>Nächste Schritte zur </a:t>
            </a:r>
            <a:r>
              <a:rPr lang="de-DE" sz="2000" dirty="0" smtClean="0">
                <a:latin typeface="Calibri" pitchFamily="34" charset="0"/>
                <a:cs typeface="Calibri" pitchFamily="34" charset="0"/>
              </a:rPr>
              <a:t>unterrichtlichen Erprobung</a:t>
            </a:r>
            <a:endParaRPr lang="de-DE" altLang="de-DE" sz="2000" dirty="0" smtClean="0">
              <a:latin typeface="Calibri" pitchFamily="34" charset="0"/>
              <a:ea typeface="MS PGothic" pitchFamily="34" charset="-128"/>
              <a:cs typeface="Calibri" pitchFamily="34" charset="0"/>
            </a:endParaRPr>
          </a:p>
          <a:p>
            <a:pPr marL="182563">
              <a:spcBef>
                <a:spcPts val="300"/>
              </a:spcBef>
              <a:spcAft>
                <a:spcPts val="600"/>
              </a:spcAft>
              <a:buClr>
                <a:srgbClr val="000000"/>
              </a:buClr>
              <a:buSzPct val="100000"/>
            </a:pPr>
            <a:r>
              <a:rPr lang="de-DE" altLang="de-DE" sz="2000" b="1" dirty="0" smtClean="0">
                <a:latin typeface="Calibri" pitchFamily="34" charset="0"/>
                <a:ea typeface="MS PGothic" pitchFamily="34" charset="-128"/>
                <a:cs typeface="Calibri" pitchFamily="34" charset="0"/>
              </a:rPr>
              <a:t>15:30 </a:t>
            </a:r>
            <a:r>
              <a:rPr lang="de-DE" altLang="de-DE" sz="2000" b="1" dirty="0">
                <a:latin typeface="Calibri" pitchFamily="34" charset="0"/>
                <a:ea typeface="MS PGothic" pitchFamily="34" charset="-128"/>
                <a:cs typeface="Calibri" pitchFamily="34" charset="0"/>
              </a:rPr>
              <a:t>- 16:00	Abschluss, Evaluation, Feedback</a:t>
            </a: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37400" y="1632575"/>
            <a:ext cx="7869200" cy="307777"/>
          </a:xfrm>
          <a:prstGeom prst="rect">
            <a:avLst/>
          </a:prstGeom>
          <a:noFill/>
          <a:ln w="9525">
            <a:noFill/>
            <a:miter lim="800000"/>
            <a:headEnd/>
            <a:tailEnd/>
          </a:ln>
        </p:spPr>
        <p:txBody>
          <a:bodyPr wrap="square">
            <a:spAutoFit/>
          </a:bodyPr>
          <a:lstStyle/>
          <a:p>
            <a:pPr marL="1795463" indent="-1612900" defTabSz="360000">
              <a:spcBef>
                <a:spcPts val="600"/>
              </a:spcBef>
              <a:spcAft>
                <a:spcPts val="600"/>
              </a:spcAft>
              <a:buClr>
                <a:srgbClr val="000000"/>
              </a:buClr>
              <a:buSzPct val="100000"/>
            </a:pP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
        <p:nvSpPr>
          <p:cNvPr id="3" name="Textfeld 2">
            <a:extLst>
              <a:ext uri="{FF2B5EF4-FFF2-40B4-BE49-F238E27FC236}">
                <a16:creationId xmlns:a16="http://schemas.microsoft.com/office/drawing/2014/main" id="{2E17D4E5-515E-458D-B1DA-CFFDB11A7E45}"/>
              </a:ext>
            </a:extLst>
          </p:cNvPr>
          <p:cNvSpPr txBox="1"/>
          <p:nvPr/>
        </p:nvSpPr>
        <p:spPr>
          <a:xfrm>
            <a:off x="0" y="941511"/>
            <a:ext cx="9144000" cy="369332"/>
          </a:xfrm>
          <a:prstGeom prst="rect">
            <a:avLst/>
          </a:prstGeom>
          <a:noFill/>
        </p:spPr>
        <p:txBody>
          <a:bodyPr wrap="square" rtlCol="0">
            <a:spAutoFit/>
          </a:bodyPr>
          <a:lstStyle/>
          <a:p>
            <a:pPr algn="ctr"/>
            <a:r>
              <a:rPr lang="de-DE" dirty="0" smtClean="0">
                <a:latin typeface="Calibri" panose="020F0502020204030204" pitchFamily="34" charset="0"/>
                <a:cs typeface="Calibri" panose="020F0502020204030204" pitchFamily="34" charset="0"/>
              </a:rPr>
              <a:t>Abschluss</a:t>
            </a:r>
            <a:r>
              <a:rPr lang="de-DE" dirty="0">
                <a:latin typeface="Calibri" panose="020F0502020204030204" pitchFamily="34" charset="0"/>
                <a:cs typeface="Calibri" panose="020F0502020204030204" pitchFamily="34" charset="0"/>
              </a:rPr>
              <a:t>, Evaluation, Feedback</a:t>
            </a:r>
          </a:p>
        </p:txBody>
      </p:sp>
      <p:sp>
        <p:nvSpPr>
          <p:cNvPr id="5" name="Textfeld 4"/>
          <p:cNvSpPr txBox="1"/>
          <p:nvPr/>
        </p:nvSpPr>
        <p:spPr>
          <a:xfrm>
            <a:off x="2987824" y="5805264"/>
            <a:ext cx="5688632" cy="276999"/>
          </a:xfrm>
          <a:prstGeom prst="rect">
            <a:avLst/>
          </a:prstGeom>
          <a:noFill/>
        </p:spPr>
        <p:txBody>
          <a:bodyPr wrap="square" rtlCol="0">
            <a:spAutoFit/>
          </a:bodyPr>
          <a:lstStyle/>
          <a:p>
            <a:pPr algn="r"/>
            <a:r>
              <a:rPr lang="de-DE" sz="1200" dirty="0">
                <a:latin typeface="Calibri" panose="020F0502020204030204" pitchFamily="34" charset="0"/>
                <a:cs typeface="Calibri" panose="020F0502020204030204" pitchFamily="34" charset="0"/>
              </a:rPr>
              <a:t>(QUA-LiS NRW, </a:t>
            </a:r>
            <a:r>
              <a:rPr lang="de-DE" sz="1200" dirty="0" smtClean="0">
                <a:latin typeface="Calibri" panose="020F0502020204030204" pitchFamily="34" charset="0"/>
                <a:cs typeface="Calibri" panose="020F0502020204030204" pitchFamily="34" charset="0"/>
              </a:rPr>
              <a:t>2018)</a:t>
            </a:r>
            <a:endParaRPr lang="de-DE" sz="1200" dirty="0">
              <a:latin typeface="Calibri" panose="020F0502020204030204" pitchFamily="34" charset="0"/>
              <a:cs typeface="Calibri" panose="020F0502020204030204" pitchFamily="34" charset="0"/>
            </a:endParaRPr>
          </a:p>
        </p:txBody>
      </p:sp>
      <p:sp>
        <p:nvSpPr>
          <p:cNvPr id="6" name="Rechteck 5"/>
          <p:cNvSpPr/>
          <p:nvPr/>
        </p:nvSpPr>
        <p:spPr>
          <a:xfrm>
            <a:off x="0" y="1556792"/>
            <a:ext cx="9144000" cy="4154984"/>
          </a:xfrm>
          <a:prstGeom prst="rect">
            <a:avLst/>
          </a:prstGeom>
        </p:spPr>
        <p:txBody>
          <a:bodyPr wrap="square">
            <a:spAutoFit/>
          </a:bodyPr>
          <a:lstStyle/>
          <a:p>
            <a:pPr algn="ctr"/>
            <a:r>
              <a:rPr lang="de-DE" sz="2400" b="1" dirty="0">
                <a:latin typeface="Calibri" pitchFamily="34" charset="0"/>
                <a:cs typeface="Calibri" pitchFamily="34" charset="0"/>
              </a:rPr>
              <a:t>Rückmeldung mit der Fünf-Finger-Methode</a:t>
            </a:r>
          </a:p>
          <a:p>
            <a:pPr algn="ctr"/>
            <a:endParaRPr lang="de-DE" sz="2400" b="1" dirty="0">
              <a:latin typeface="Calibri" pitchFamily="34" charset="0"/>
              <a:cs typeface="Calibri" pitchFamily="34" charset="0"/>
            </a:endParaRPr>
          </a:p>
          <a:p>
            <a:pPr marL="1231900" lvl="2" indent="-317500">
              <a:buFont typeface="Arial" pitchFamily="34" charset="0"/>
              <a:buChar char="•"/>
            </a:pPr>
            <a:r>
              <a:rPr lang="de-DE" sz="2400" b="1" dirty="0">
                <a:latin typeface="Calibri" panose="020F0502020204030204" pitchFamily="34" charset="0"/>
              </a:rPr>
              <a:t>„Kleiner Finger:</a:t>
            </a:r>
            <a:r>
              <a:rPr lang="de-DE" sz="2400" dirty="0">
                <a:latin typeface="Calibri" panose="020F0502020204030204" pitchFamily="34" charset="0"/>
              </a:rPr>
              <a:t> Mir ist zu kurz gekommen ... Zu wenig bearbeitet wurde ...</a:t>
            </a:r>
          </a:p>
          <a:p>
            <a:pPr marL="1231900" lvl="2" indent="-317500">
              <a:buFont typeface="Arial" pitchFamily="34" charset="0"/>
              <a:buChar char="•"/>
            </a:pPr>
            <a:r>
              <a:rPr lang="de-DE" sz="2400" b="1" dirty="0">
                <a:latin typeface="Calibri" panose="020F0502020204030204" pitchFamily="34" charset="0"/>
              </a:rPr>
              <a:t>Ringfinger:</a:t>
            </a:r>
            <a:r>
              <a:rPr lang="de-DE" sz="2400" dirty="0">
                <a:latin typeface="Calibri" panose="020F0502020204030204" pitchFamily="34" charset="0"/>
              </a:rPr>
              <a:t> Ich bin zufrieden mit ... Gut war...</a:t>
            </a:r>
          </a:p>
          <a:p>
            <a:pPr marL="1231900" lvl="2" indent="-317500">
              <a:buFont typeface="Arial" pitchFamily="34" charset="0"/>
              <a:buChar char="•"/>
            </a:pPr>
            <a:r>
              <a:rPr lang="de-DE" sz="2400" b="1" dirty="0">
                <a:latin typeface="Calibri" panose="020F0502020204030204" pitchFamily="34" charset="0"/>
              </a:rPr>
              <a:t>Mittelfinger:</a:t>
            </a:r>
            <a:r>
              <a:rPr lang="de-DE" sz="2400" dirty="0">
                <a:latin typeface="Calibri" panose="020F0502020204030204" pitchFamily="34" charset="0"/>
              </a:rPr>
              <a:t> Gar nicht gefallen hat mir ... Mehr Wert sollte gelegt werden auf ...</a:t>
            </a:r>
          </a:p>
          <a:p>
            <a:pPr marL="1231900" lvl="2" indent="-317500">
              <a:buFont typeface="Arial" pitchFamily="34" charset="0"/>
              <a:buChar char="•"/>
            </a:pPr>
            <a:r>
              <a:rPr lang="de-DE" sz="2400" b="1" dirty="0">
                <a:latin typeface="Calibri" panose="020F0502020204030204" pitchFamily="34" charset="0"/>
              </a:rPr>
              <a:t>Zeigefinger:</a:t>
            </a:r>
            <a:r>
              <a:rPr lang="de-DE" sz="2400" dirty="0">
                <a:latin typeface="Calibri" panose="020F0502020204030204" pitchFamily="34" charset="0"/>
              </a:rPr>
              <a:t> Diesen Hinweis habe ich erhalten ... Eine gute Idee war ...</a:t>
            </a:r>
          </a:p>
          <a:p>
            <a:pPr marL="1231900" lvl="2" indent="-317500">
              <a:buFont typeface="Arial" pitchFamily="34" charset="0"/>
              <a:buChar char="•"/>
            </a:pPr>
            <a:r>
              <a:rPr lang="de-DE" sz="2400" b="1" dirty="0">
                <a:latin typeface="Calibri" panose="020F0502020204030204" pitchFamily="34" charset="0"/>
              </a:rPr>
              <a:t>Daumen:</a:t>
            </a:r>
            <a:r>
              <a:rPr lang="de-DE" sz="2400" dirty="0">
                <a:latin typeface="Calibri" panose="020F0502020204030204" pitchFamily="34" charset="0"/>
              </a:rPr>
              <a:t> Ich fand gut ... Tolle Sache ...“</a:t>
            </a:r>
            <a:r>
              <a:rPr lang="de-DE" sz="2400" dirty="0"/>
              <a:t/>
            </a:r>
            <a:br>
              <a:rPr lang="de-DE" sz="2400" dirty="0"/>
            </a:br>
            <a:endParaRPr lang="de-DE" sz="2400" dirty="0"/>
          </a:p>
        </p:txBody>
      </p:sp>
    </p:spTree>
    <p:extLst>
      <p:ext uri="{BB962C8B-B14F-4D97-AF65-F5344CB8AC3E}">
        <p14:creationId xmlns:p14="http://schemas.microsoft.com/office/powerpoint/2010/main" val="37041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1556792"/>
            <a:ext cx="9144000" cy="3046988"/>
          </a:xfrm>
          <a:prstGeom prst="rect">
            <a:avLst/>
          </a:prstGeom>
        </p:spPr>
        <p:txBody>
          <a:bodyPr wrap="square">
            <a:spAutoFit/>
          </a:bodyPr>
          <a:lstStyle/>
          <a:p>
            <a:pPr algn="ctr"/>
            <a:r>
              <a:rPr lang="de-DE" sz="2400" b="1" dirty="0">
                <a:latin typeface="Calibri" pitchFamily="34" charset="0"/>
                <a:cs typeface="Calibri" pitchFamily="34" charset="0"/>
              </a:rPr>
              <a:t>Woran noch zu denken ist!</a:t>
            </a:r>
          </a:p>
          <a:p>
            <a:pPr algn="ctr"/>
            <a:endParaRPr lang="de-DE" sz="2400" b="1" dirty="0">
              <a:latin typeface="Calibri" pitchFamily="34" charset="0"/>
              <a:cs typeface="Calibri" pitchFamily="34" charset="0"/>
            </a:endParaRPr>
          </a:p>
          <a:p>
            <a:pPr marL="2463800" lvl="5" indent="-177800">
              <a:buFont typeface="Arial" pitchFamily="34" charset="0"/>
              <a:buChar char="•"/>
            </a:pPr>
            <a:r>
              <a:rPr lang="de-DE" sz="2400" dirty="0">
                <a:latin typeface="Calibri" pitchFamily="34" charset="0"/>
              </a:rPr>
              <a:t>Evaluationsbogen</a:t>
            </a:r>
          </a:p>
          <a:p>
            <a:pPr marL="2463800" lvl="5" indent="-177800">
              <a:buFont typeface="Arial" pitchFamily="34" charset="0"/>
              <a:buChar char="•"/>
            </a:pPr>
            <a:r>
              <a:rPr lang="de-DE" sz="2400" dirty="0">
                <a:latin typeface="Calibri" pitchFamily="34" charset="0"/>
              </a:rPr>
              <a:t>Teilnehmerbescheinigung</a:t>
            </a:r>
          </a:p>
          <a:p>
            <a:pPr marL="2463800" lvl="5" indent="-177800">
              <a:buFont typeface="Arial" pitchFamily="34" charset="0"/>
              <a:buChar char="•"/>
            </a:pPr>
            <a:r>
              <a:rPr lang="de-DE" sz="2400" dirty="0">
                <a:latin typeface="Calibri" pitchFamily="34" charset="0"/>
              </a:rPr>
              <a:t>Reisekostenabrechnung</a:t>
            </a:r>
          </a:p>
          <a:p>
            <a:pPr marL="2463800" lvl="5" indent="-177800">
              <a:buFont typeface="Arial" pitchFamily="34" charset="0"/>
              <a:buChar char="•"/>
            </a:pPr>
            <a:r>
              <a:rPr lang="de-DE" sz="2400" dirty="0">
                <a:latin typeface="Calibri" pitchFamily="34" charset="0"/>
              </a:rPr>
              <a:t>…..</a:t>
            </a:r>
          </a:p>
          <a:p>
            <a:pPr marL="2463800" lvl="5" indent="-177800">
              <a:buFont typeface="Arial" pitchFamily="34" charset="0"/>
              <a:buChar char="•"/>
            </a:pPr>
            <a:r>
              <a:rPr lang="de-DE" sz="2400" dirty="0">
                <a:latin typeface="Calibri" pitchFamily="34" charset="0"/>
              </a:rPr>
              <a:t>…..</a:t>
            </a:r>
          </a:p>
          <a:p>
            <a:pPr marL="2463800" lvl="5" indent="-177800">
              <a:buFont typeface="Arial" pitchFamily="34" charset="0"/>
              <a:buChar char="•"/>
            </a:pPr>
            <a:r>
              <a:rPr lang="de-DE" sz="2400" dirty="0">
                <a:latin typeface="Calibri" pitchFamily="34" charset="0"/>
              </a:rPr>
              <a:t>…..</a:t>
            </a:r>
          </a:p>
        </p:txBody>
      </p:sp>
    </p:spTree>
    <p:extLst>
      <p:ext uri="{BB962C8B-B14F-4D97-AF65-F5344CB8AC3E}">
        <p14:creationId xmlns:p14="http://schemas.microsoft.com/office/powerpoint/2010/main" val="30071594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052736"/>
            <a:ext cx="8229240" cy="720080"/>
          </a:xfrm>
        </p:spPr>
        <p:txBody>
          <a:bodyPr/>
          <a:lstStyle/>
          <a:p>
            <a:pPr algn="ctr"/>
            <a:r>
              <a:rPr lang="de-DE" sz="2800" dirty="0"/>
              <a:t>Literaturverzeichnis</a:t>
            </a:r>
          </a:p>
        </p:txBody>
      </p:sp>
      <p:sp>
        <p:nvSpPr>
          <p:cNvPr id="3" name="Textplatzhalter 2"/>
          <p:cNvSpPr>
            <a:spLocks noGrp="1"/>
          </p:cNvSpPr>
          <p:nvPr>
            <p:ph type="body"/>
          </p:nvPr>
        </p:nvSpPr>
        <p:spPr>
          <a:xfrm>
            <a:off x="467544" y="1988840"/>
            <a:ext cx="8229240" cy="3704760"/>
          </a:xfrm>
        </p:spPr>
        <p:txBody>
          <a:bodyPr/>
          <a:lstStyle/>
          <a:p>
            <a:pPr>
              <a:spcBef>
                <a:spcPts val="600"/>
              </a:spcBef>
              <a:spcAft>
                <a:spcPts val="600"/>
              </a:spcAft>
            </a:pPr>
            <a:r>
              <a:rPr lang="de-DE" sz="1600" kern="1200" dirty="0" smtClean="0">
                <a:solidFill>
                  <a:schemeClr val="tx1"/>
                </a:solidFill>
                <a:latin typeface="Calibri" panose="020F0502020204030204" pitchFamily="34" charset="0"/>
                <a:cs typeface="Calibri" panose="020F0502020204030204" pitchFamily="34" charset="0"/>
              </a:rPr>
              <a:t>Götz, </a:t>
            </a:r>
            <a:r>
              <a:rPr lang="de-DE" sz="1600" kern="1200" dirty="0">
                <a:solidFill>
                  <a:schemeClr val="tx1"/>
                </a:solidFill>
                <a:latin typeface="Calibri" panose="020F0502020204030204" pitchFamily="34" charset="0"/>
                <a:cs typeface="Calibri" panose="020F0502020204030204" pitchFamily="34" charset="0"/>
              </a:rPr>
              <a:t>T. (</a:t>
            </a:r>
            <a:r>
              <a:rPr lang="de-DE" sz="1600" kern="1200" dirty="0" smtClean="0">
                <a:solidFill>
                  <a:schemeClr val="tx1"/>
                </a:solidFill>
                <a:latin typeface="Calibri" panose="020F0502020204030204" pitchFamily="34" charset="0"/>
                <a:cs typeface="Calibri" panose="020F0502020204030204" pitchFamily="34" charset="0"/>
              </a:rPr>
              <a:t>Hrsg.). </a:t>
            </a:r>
            <a:r>
              <a:rPr lang="de-DE" sz="1600" kern="1200" dirty="0">
                <a:solidFill>
                  <a:schemeClr val="tx1"/>
                </a:solidFill>
                <a:latin typeface="Calibri" panose="020F0502020204030204" pitchFamily="34" charset="0"/>
                <a:cs typeface="Calibri" panose="020F0502020204030204" pitchFamily="34" charset="0"/>
              </a:rPr>
              <a:t>(2017). </a:t>
            </a:r>
            <a:r>
              <a:rPr lang="de-DE" sz="1600" i="1" dirty="0">
                <a:effectLst/>
                <a:latin typeface="Calibri" panose="020F0502020204030204" pitchFamily="34" charset="0"/>
                <a:cs typeface="Calibri" panose="020F0502020204030204" pitchFamily="34" charset="0"/>
              </a:rPr>
              <a:t>Emotion, Motivation und selbstreguliertes Lernen</a:t>
            </a:r>
            <a:r>
              <a:rPr lang="de-DE" sz="1600" dirty="0">
                <a:effectLst/>
                <a:latin typeface="Calibri" panose="020F0502020204030204" pitchFamily="34" charset="0"/>
                <a:cs typeface="Calibri" panose="020F0502020204030204" pitchFamily="34" charset="0"/>
              </a:rPr>
              <a:t> (2. aktualisierte Aufl.).  Paderborn: Ferdinand Schöningh.</a:t>
            </a:r>
            <a:endParaRPr lang="de-DE" sz="1600" kern="1200" dirty="0">
              <a:solidFill>
                <a:schemeClr val="tx1"/>
              </a:solidFill>
              <a:latin typeface="Calibri" panose="020F0502020204030204" pitchFamily="34" charset="0"/>
              <a:cs typeface="Calibri" panose="020F0502020204030204" pitchFamily="34" charset="0"/>
            </a:endParaRPr>
          </a:p>
          <a:p>
            <a:pPr>
              <a:lnSpc>
                <a:spcPct val="100000"/>
              </a:lnSpc>
              <a:spcBef>
                <a:spcPts val="600"/>
              </a:spcBef>
              <a:spcAft>
                <a:spcPts val="600"/>
              </a:spcAft>
              <a:buFont typeface="Arial" pitchFamily="34" charset="0"/>
              <a:buNone/>
            </a:pPr>
            <a:r>
              <a:rPr lang="de-DE" sz="1600" b="0" dirty="0" err="1" smtClean="0">
                <a:effectLst/>
                <a:latin typeface="Calibri" panose="020F0502020204030204" pitchFamily="34" charset="0"/>
                <a:cs typeface="Calibri" panose="020F0502020204030204" pitchFamily="34" charset="0"/>
              </a:rPr>
              <a:t>Hauerstein</a:t>
            </a:r>
            <a:r>
              <a:rPr lang="de-DE" sz="1600" b="0" dirty="0">
                <a:effectLst/>
                <a:latin typeface="Calibri" panose="020F0502020204030204" pitchFamily="34" charset="0"/>
                <a:cs typeface="Calibri" panose="020F0502020204030204" pitchFamily="34" charset="0"/>
              </a:rPr>
              <a:t>, M.-T., van </a:t>
            </a:r>
            <a:r>
              <a:rPr lang="de-DE" sz="1600" b="0" dirty="0" err="1">
                <a:effectLst/>
                <a:latin typeface="Calibri" panose="020F0502020204030204" pitchFamily="34" charset="0"/>
                <a:cs typeface="Calibri" panose="020F0502020204030204" pitchFamily="34" charset="0"/>
              </a:rPr>
              <a:t>Vorst</a:t>
            </a:r>
            <a:r>
              <a:rPr lang="de-DE" sz="1600" b="0" dirty="0">
                <a:effectLst/>
                <a:latin typeface="Calibri" panose="020F0502020204030204" pitchFamily="34" charset="0"/>
                <a:cs typeface="Calibri" panose="020F0502020204030204" pitchFamily="34" charset="0"/>
              </a:rPr>
              <a:t>, H. &amp; </a:t>
            </a:r>
            <a:r>
              <a:rPr lang="de-DE" sz="1600" b="0" dirty="0" err="1">
                <a:effectLst/>
                <a:latin typeface="Calibri" panose="020F0502020204030204" pitchFamily="34" charset="0"/>
                <a:cs typeface="Calibri" panose="020F0502020204030204" pitchFamily="34" charset="0"/>
              </a:rPr>
              <a:t>Sumfleth</a:t>
            </a:r>
            <a:r>
              <a:rPr lang="de-DE" sz="1600" b="0" dirty="0">
                <a:effectLst/>
                <a:latin typeface="Calibri" panose="020F0502020204030204" pitchFamily="34" charset="0"/>
                <a:cs typeface="Calibri" panose="020F0502020204030204" pitchFamily="34" charset="0"/>
              </a:rPr>
              <a:t>, E. (2017). Effektivität von Lernleitern im Chemieunterricht der Sekundarstufe I. In C. Maurer (Hrsg.),</a:t>
            </a:r>
            <a:r>
              <a:rPr lang="de-DE" sz="1600" b="0" i="1" dirty="0">
                <a:effectLst/>
                <a:latin typeface="Calibri" panose="020F0502020204030204" pitchFamily="34" charset="0"/>
                <a:cs typeface="Calibri" panose="020F0502020204030204" pitchFamily="34" charset="0"/>
              </a:rPr>
              <a:t> Implementation fachdidaktischer Innovation im Spiegel von Forschung und Praxis. Gesellschaft für Didaktik der Chemie und Physik</a:t>
            </a:r>
            <a:r>
              <a:rPr lang="de-DE" sz="1600" b="0" dirty="0">
                <a:effectLst/>
                <a:latin typeface="Calibri" panose="020F0502020204030204" pitchFamily="34" charset="0"/>
                <a:cs typeface="Calibri" panose="020F0502020204030204" pitchFamily="34" charset="0"/>
              </a:rPr>
              <a:t>. Jahrestagung in Zürich 2016 (Bd. 37, S. 792–795). </a:t>
            </a:r>
            <a:r>
              <a:rPr lang="de-DE" sz="1600" dirty="0">
                <a:latin typeface="Calibri" panose="020F0502020204030204" pitchFamily="34" charset="0"/>
                <a:cs typeface="Calibri" panose="020F0502020204030204" pitchFamily="34" charset="0"/>
              </a:rPr>
              <a:t>Aufgerufen am </a:t>
            </a:r>
            <a:r>
              <a:rPr lang="de-DE" sz="1600" dirty="0" smtClean="0">
                <a:latin typeface="Calibri" panose="020F0502020204030204" pitchFamily="34" charset="0"/>
                <a:cs typeface="Calibri" panose="020F0502020204030204" pitchFamily="34" charset="0"/>
              </a:rPr>
              <a:t>12.07.2024. </a:t>
            </a:r>
            <a:r>
              <a:rPr lang="de-DE" sz="1600" dirty="0">
                <a:latin typeface="Calibri" panose="020F0502020204030204" pitchFamily="34" charset="0"/>
                <a:cs typeface="Calibri" panose="020F0502020204030204" pitchFamily="34" charset="0"/>
              </a:rPr>
              <a:t>Verfügbar unter </a:t>
            </a:r>
            <a:r>
              <a:rPr lang="de-DE" sz="1600" dirty="0">
                <a:effectLst/>
                <a:latin typeface="Calibri" panose="020F0502020204030204" pitchFamily="34" charset="0"/>
                <a:cs typeface="Calibri" panose="020F0502020204030204" pitchFamily="34" charset="0"/>
              </a:rPr>
              <a:t> </a:t>
            </a:r>
            <a:r>
              <a:rPr lang="de-DE" sz="1600" dirty="0" smtClean="0">
                <a:effectLst/>
                <a:latin typeface="Calibri" panose="020F0502020204030204" pitchFamily="34" charset="0"/>
                <a:cs typeface="Calibri" panose="020F0502020204030204" pitchFamily="34" charset="0"/>
                <a:hlinkClick r:id="rId3"/>
              </a:rPr>
              <a:t>https://</a:t>
            </a:r>
            <a:r>
              <a:rPr lang="de-DE" sz="1600" dirty="0" err="1" smtClean="0">
                <a:effectLst/>
                <a:latin typeface="Calibri" panose="020F0502020204030204" pitchFamily="34" charset="0"/>
                <a:cs typeface="Calibri" panose="020F0502020204030204" pitchFamily="34" charset="0"/>
                <a:hlinkClick r:id="rId3"/>
              </a:rPr>
              <a:t>www.gdcp-ev.de</a:t>
            </a:r>
            <a:r>
              <a:rPr lang="de-DE" sz="1600" dirty="0" smtClean="0">
                <a:effectLst/>
                <a:latin typeface="Calibri" panose="020F0502020204030204" pitchFamily="34" charset="0"/>
                <a:cs typeface="Calibri" panose="020F0502020204030204" pitchFamily="34" charset="0"/>
                <a:hlinkClick r:id="rId3"/>
              </a:rPr>
              <a:t>/</a:t>
            </a:r>
            <a:r>
              <a:rPr lang="de-DE" sz="1600" dirty="0" err="1" smtClean="0">
                <a:effectLst/>
                <a:latin typeface="Calibri" panose="020F0502020204030204" pitchFamily="34" charset="0"/>
                <a:cs typeface="Calibri" panose="020F0502020204030204" pitchFamily="34" charset="0"/>
                <a:hlinkClick r:id="rId3"/>
              </a:rPr>
              <a:t>wp</a:t>
            </a:r>
            <a:r>
              <a:rPr lang="de-DE" sz="1600" dirty="0" smtClean="0">
                <a:effectLst/>
                <a:latin typeface="Calibri" panose="020F0502020204030204" pitchFamily="34" charset="0"/>
                <a:cs typeface="Calibri" panose="020F0502020204030204" pitchFamily="34" charset="0"/>
                <a:hlinkClick r:id="rId3"/>
              </a:rPr>
              <a:t>-content/</a:t>
            </a:r>
            <a:r>
              <a:rPr lang="de-DE" sz="1600" dirty="0" err="1" smtClean="0">
                <a:effectLst/>
                <a:latin typeface="Calibri" panose="020F0502020204030204" pitchFamily="34" charset="0"/>
                <a:cs typeface="Calibri" panose="020F0502020204030204" pitchFamily="34" charset="0"/>
                <a:hlinkClick r:id="rId3"/>
              </a:rPr>
              <a:t>tagungsbaende</a:t>
            </a:r>
            <a:r>
              <a:rPr lang="de-DE" sz="1600" dirty="0" smtClean="0">
                <a:effectLst/>
                <a:latin typeface="Calibri" panose="020F0502020204030204" pitchFamily="34" charset="0"/>
                <a:cs typeface="Calibri" panose="020F0502020204030204" pitchFamily="34" charset="0"/>
                <a:hlinkClick r:id="rId3"/>
              </a:rPr>
              <a:t>/</a:t>
            </a:r>
            <a:r>
              <a:rPr lang="de-DE" sz="1600" dirty="0" err="1" smtClean="0">
                <a:effectLst/>
                <a:latin typeface="Calibri" panose="020F0502020204030204" pitchFamily="34" charset="0"/>
                <a:cs typeface="Calibri" panose="020F0502020204030204" pitchFamily="34" charset="0"/>
                <a:hlinkClick r:id="rId3"/>
              </a:rPr>
              <a:t>GDCP_Band37.pdf</a:t>
            </a:r>
            <a:endParaRPr lang="de-DE" sz="1600" dirty="0" smtClean="0">
              <a:effectLst/>
              <a:latin typeface="Calibri" panose="020F0502020204030204" pitchFamily="34" charset="0"/>
              <a:cs typeface="Calibri" panose="020F0502020204030204" pitchFamily="34" charset="0"/>
            </a:endParaRPr>
          </a:p>
          <a:p>
            <a:pPr>
              <a:lnSpc>
                <a:spcPct val="100000"/>
              </a:lnSpc>
              <a:spcBef>
                <a:spcPts val="600"/>
              </a:spcBef>
              <a:spcAft>
                <a:spcPts val="600"/>
              </a:spcAft>
              <a:buFont typeface="Arial" pitchFamily="34" charset="0"/>
              <a:buNone/>
            </a:pPr>
            <a:r>
              <a:rPr lang="de-DE" sz="1600" dirty="0" err="1" smtClean="0">
                <a:latin typeface="Calibri" panose="020F0502020204030204" pitchFamily="34" charset="0"/>
                <a:cs typeface="Calibri" panose="020F0502020204030204" pitchFamily="34" charset="0"/>
              </a:rPr>
              <a:t>Hetmanek</a:t>
            </a:r>
            <a:r>
              <a:rPr lang="de-DE" sz="1600" dirty="0" smtClean="0">
                <a:latin typeface="Calibri" panose="020F0502020204030204" pitchFamily="34" charset="0"/>
                <a:cs typeface="Calibri" panose="020F0502020204030204" pitchFamily="34" charset="0"/>
              </a:rPr>
              <a:t>, A., </a:t>
            </a:r>
            <a:r>
              <a:rPr lang="de-DE" sz="1600" dirty="0" err="1" smtClean="0">
                <a:latin typeface="Calibri" panose="020F0502020204030204" pitchFamily="34" charset="0"/>
                <a:cs typeface="Calibri" panose="020F0502020204030204" pitchFamily="34" charset="0"/>
              </a:rPr>
              <a:t>Wiesbeck</a:t>
            </a:r>
            <a:r>
              <a:rPr lang="de-DE" sz="1600" dirty="0" smtClean="0">
                <a:latin typeface="Calibri" panose="020F0502020204030204" pitchFamily="34" charset="0"/>
                <a:cs typeface="Calibri" panose="020F0502020204030204" pitchFamily="34" charset="0"/>
              </a:rPr>
              <a:t>, A.B., &amp; CHU Research Group (2019). Gestaltung von Lernmaterial: Wie Integration von Abbildung und Text das Lernen erleichtert. </a:t>
            </a:r>
            <a:r>
              <a:rPr lang="de-DE" sz="1600" dirty="0" smtClean="0">
                <a:latin typeface="Calibri" panose="020F0502020204030204" pitchFamily="34" charset="0"/>
                <a:cs typeface="Calibri" panose="020F0502020204030204" pitchFamily="34" charset="0"/>
                <a:hlinkClick r:id="rId4"/>
              </a:rPr>
              <a:t>www.clearinghouse-unterricht.de</a:t>
            </a:r>
            <a:r>
              <a:rPr lang="de-DE" sz="1600" dirty="0" smtClean="0">
                <a:latin typeface="Calibri" panose="020F0502020204030204" pitchFamily="34" charset="0"/>
                <a:cs typeface="Calibri" panose="020F0502020204030204" pitchFamily="34" charset="0"/>
              </a:rPr>
              <a:t>, </a:t>
            </a:r>
            <a:r>
              <a:rPr lang="de-DE" sz="1600" i="1" dirty="0" smtClean="0">
                <a:latin typeface="Calibri" panose="020F0502020204030204" pitchFamily="34" charset="0"/>
                <a:cs typeface="Calibri" panose="020F0502020204030204" pitchFamily="34" charset="0"/>
              </a:rPr>
              <a:t>Kurzreview 23</a:t>
            </a:r>
            <a:r>
              <a:rPr lang="de-DE" sz="1600" dirty="0" smtClean="0">
                <a:latin typeface="Calibri" panose="020F0502020204030204" pitchFamily="34" charset="0"/>
                <a:cs typeface="Calibri" panose="020F0502020204030204" pitchFamily="34" charset="0"/>
              </a:rPr>
              <a:t>.</a:t>
            </a:r>
            <a:endParaRPr lang="de-DE" sz="1600" dirty="0" smtClean="0">
              <a:effectLst/>
              <a:latin typeface="Calibri" panose="020F0502020204030204" pitchFamily="34" charset="0"/>
              <a:cs typeface="Calibri" panose="020F0502020204030204" pitchFamily="34" charset="0"/>
            </a:endParaRPr>
          </a:p>
          <a:p>
            <a:pPr algn="l">
              <a:spcBef>
                <a:spcPts val="600"/>
              </a:spcBef>
              <a:spcAft>
                <a:spcPts val="600"/>
              </a:spcAft>
            </a:pPr>
            <a:r>
              <a:rPr lang="de-DE" sz="1600" kern="1200" dirty="0" smtClean="0">
                <a:solidFill>
                  <a:schemeClr val="tx1"/>
                </a:solidFill>
                <a:latin typeface="Calibri" panose="020F0502020204030204" pitchFamily="34" charset="0"/>
              </a:rPr>
              <a:t>Kölbach, E. (2011). </a:t>
            </a:r>
            <a:r>
              <a:rPr lang="de-DE" sz="1600" i="1" dirty="0" smtClean="0">
                <a:latin typeface="Calibri" panose="020F0502020204030204" pitchFamily="34" charset="0"/>
              </a:rPr>
              <a:t>Kontexteinflüsse beim Lernen mit Lösungsbeispielen </a:t>
            </a:r>
            <a:r>
              <a:rPr lang="de-DE" sz="1600" dirty="0" smtClean="0">
                <a:latin typeface="Calibri" panose="020F0502020204030204" pitchFamily="34" charset="0"/>
              </a:rPr>
              <a:t>(Studien zum Physik- und Chemielernen, Band 123). Berlin: Logos.</a:t>
            </a:r>
            <a:endParaRPr lang="de-DE" sz="1600" kern="1200" dirty="0">
              <a:solidFill>
                <a:schemeClr val="tx1"/>
              </a:solidFill>
              <a:latin typeface="Calibri" panose="020F0502020204030204" pitchFamily="34" charset="0"/>
            </a:endParaRPr>
          </a:p>
          <a:p>
            <a:pPr algn="l"/>
            <a:endParaRPr lang="de-DE" sz="1600" dirty="0"/>
          </a:p>
        </p:txBody>
      </p:sp>
    </p:spTree>
    <p:extLst>
      <p:ext uri="{BB962C8B-B14F-4D97-AF65-F5344CB8AC3E}">
        <p14:creationId xmlns:p14="http://schemas.microsoft.com/office/powerpoint/2010/main" val="21814876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052736"/>
            <a:ext cx="8229240" cy="720080"/>
          </a:xfrm>
        </p:spPr>
        <p:txBody>
          <a:bodyPr/>
          <a:lstStyle/>
          <a:p>
            <a:pPr algn="ctr"/>
            <a:r>
              <a:rPr lang="de-DE" sz="2800" dirty="0" smtClean="0"/>
              <a:t>Literaturverzeichnis</a:t>
            </a:r>
            <a:endParaRPr lang="de-DE" sz="2800" dirty="0"/>
          </a:p>
        </p:txBody>
      </p:sp>
      <p:sp>
        <p:nvSpPr>
          <p:cNvPr id="3" name="Textplatzhalter 2"/>
          <p:cNvSpPr>
            <a:spLocks noGrp="1"/>
          </p:cNvSpPr>
          <p:nvPr>
            <p:ph type="body"/>
          </p:nvPr>
        </p:nvSpPr>
        <p:spPr>
          <a:xfrm>
            <a:off x="467544" y="1772816"/>
            <a:ext cx="8229240" cy="4320480"/>
          </a:xfrm>
        </p:spPr>
        <p:txBody>
          <a:bodyPr/>
          <a:lstStyle/>
          <a:p>
            <a:r>
              <a:rPr lang="de-DE" sz="1600" kern="1200" dirty="0" smtClean="0">
                <a:solidFill>
                  <a:schemeClr val="tx1"/>
                </a:solidFill>
                <a:latin typeface="Calibri" panose="020F0502020204030204" pitchFamily="34" charset="0"/>
              </a:rPr>
              <a:t>Lange, D. (2012). </a:t>
            </a:r>
            <a:r>
              <a:rPr lang="de-DE" sz="1600" i="1" kern="1200" dirty="0" smtClean="0">
                <a:solidFill>
                  <a:schemeClr val="tx1"/>
                </a:solidFill>
                <a:latin typeface="Calibri" panose="020F0502020204030204" pitchFamily="34" charset="0"/>
              </a:rPr>
              <a:t>Steigerung selbstregulierten Lernens durch computerbasiertes Feedback beim Erwerb  von Experimentierkompetenz  im Fach Biologie</a:t>
            </a:r>
            <a:r>
              <a:rPr lang="de-DE" sz="1600" kern="1200" dirty="0" smtClean="0">
                <a:solidFill>
                  <a:schemeClr val="tx1"/>
                </a:solidFill>
                <a:latin typeface="Calibri" panose="020F0502020204030204" pitchFamily="34" charset="0"/>
              </a:rPr>
              <a:t>. Aufgerufen am 07.07.2025. Verfügbar unter </a:t>
            </a:r>
            <a:r>
              <a:rPr lang="de-DE" sz="1600" b="0" dirty="0" smtClean="0">
                <a:latin typeface="Calibri" panose="020F0502020204030204" pitchFamily="34" charset="0"/>
                <a:cs typeface="Calibri" panose="020F0502020204030204" pitchFamily="34" charset="0"/>
                <a:hlinkClick r:id="rId3"/>
              </a:rPr>
              <a:t>http://dx.doi.org/10.53846/goediss-3800</a:t>
            </a:r>
            <a:endParaRPr lang="de-DE" sz="1600" b="0" dirty="0" smtClean="0">
              <a:latin typeface="Calibri" panose="020F0502020204030204" pitchFamily="34" charset="0"/>
              <a:cs typeface="Calibri" panose="020F0502020204030204" pitchFamily="34" charset="0"/>
            </a:endParaRPr>
          </a:p>
          <a:p>
            <a:pPr algn="l">
              <a:spcBef>
                <a:spcPts val="600"/>
              </a:spcBef>
              <a:spcAft>
                <a:spcPts val="600"/>
              </a:spcAft>
            </a:pPr>
            <a:r>
              <a:rPr lang="de-DE" sz="1600" dirty="0" smtClean="0">
                <a:latin typeface="Calibri" panose="020F0502020204030204" pitchFamily="34" charset="0"/>
              </a:rPr>
              <a:t>Ministerium für Schule und Weiterbildung des Landes Nordrhein-Westfalen (2005).</a:t>
            </a:r>
            <a:r>
              <a:rPr lang="de-DE" sz="1600" b="1" dirty="0" smtClean="0">
                <a:latin typeface="Calibri" panose="020F0502020204030204" pitchFamily="34" charset="0"/>
              </a:rPr>
              <a:t> </a:t>
            </a:r>
            <a:r>
              <a:rPr lang="de-DE" sz="1600" i="1" dirty="0" smtClean="0">
                <a:latin typeface="Calibri" panose="020F0502020204030204" pitchFamily="34" charset="0"/>
              </a:rPr>
              <a:t>Schulgesetz für das Land Nordrhein-Westfalen. </a:t>
            </a:r>
            <a:r>
              <a:rPr lang="de-DE" sz="1600" dirty="0" smtClean="0">
                <a:latin typeface="Calibri" panose="020F0502020204030204" pitchFamily="34" charset="0"/>
              </a:rPr>
              <a:t>Aufgerufen am 12.07.2024. Verfügbar unter </a:t>
            </a:r>
            <a:r>
              <a:rPr lang="de-DE" sz="1600" dirty="0" smtClean="0">
                <a:latin typeface="Calibri" panose="020F0502020204030204" pitchFamily="34" charset="0"/>
                <a:hlinkClick r:id="rId4"/>
              </a:rPr>
              <a:t>https://</a:t>
            </a:r>
            <a:r>
              <a:rPr lang="de-DE" sz="1600" dirty="0" err="1" smtClean="0">
                <a:latin typeface="Calibri" panose="020F0502020204030204" pitchFamily="34" charset="0"/>
                <a:hlinkClick r:id="rId4"/>
              </a:rPr>
              <a:t>www.schulministerium.nrw</a:t>
            </a:r>
            <a:r>
              <a:rPr lang="de-DE" sz="1600" dirty="0" smtClean="0">
                <a:latin typeface="Calibri" panose="020F0502020204030204" pitchFamily="34" charset="0"/>
                <a:hlinkClick r:id="rId4"/>
              </a:rPr>
              <a:t>/schulgesetz-</a:t>
            </a:r>
            <a:r>
              <a:rPr lang="de-DE" sz="1600" dirty="0" err="1" smtClean="0">
                <a:latin typeface="Calibri" panose="020F0502020204030204" pitchFamily="34" charset="0"/>
                <a:hlinkClick r:id="rId4"/>
              </a:rPr>
              <a:t>fuer</a:t>
            </a:r>
            <a:r>
              <a:rPr lang="de-DE" sz="1600" dirty="0" smtClean="0">
                <a:latin typeface="Calibri" panose="020F0502020204030204" pitchFamily="34" charset="0"/>
                <a:hlinkClick r:id="rId4"/>
              </a:rPr>
              <a:t>-das-land-</a:t>
            </a:r>
            <a:r>
              <a:rPr lang="de-DE" sz="1600" dirty="0" err="1" smtClean="0">
                <a:latin typeface="Calibri" panose="020F0502020204030204" pitchFamily="34" charset="0"/>
                <a:hlinkClick r:id="rId4"/>
              </a:rPr>
              <a:t>nordrhein-westfalen</a:t>
            </a:r>
            <a:endParaRPr lang="de-DE" sz="1600" dirty="0" smtClean="0">
              <a:latin typeface="Calibri" panose="020F0502020204030204" pitchFamily="34" charset="0"/>
            </a:endParaRPr>
          </a:p>
          <a:p>
            <a:pPr marL="0" marR="0" indent="0" algn="l" defTabSz="914400" rtl="0" eaLnBrk="1" fontAlgn="auto" latinLnBrk="0" hangingPunct="1">
              <a:spcBef>
                <a:spcPts val="600"/>
              </a:spcBef>
              <a:spcAft>
                <a:spcPts val="600"/>
              </a:spcAft>
              <a:buClrTx/>
              <a:buSzTx/>
              <a:buFontTx/>
              <a:buNone/>
              <a:tabLst/>
              <a:defRPr/>
            </a:pPr>
            <a:r>
              <a:rPr lang="de-DE" sz="1600" dirty="0" smtClean="0">
                <a:latin typeface="Calibri" panose="020F0502020204030204" pitchFamily="34" charset="0"/>
              </a:rPr>
              <a:t>Ministerium für Schule und Bildung des Landes Nordrhein-Westfalen (Hrsg.). (2019).</a:t>
            </a:r>
            <a:r>
              <a:rPr lang="de-DE" sz="1600" b="1" dirty="0" smtClean="0">
                <a:latin typeface="Calibri" panose="020F0502020204030204" pitchFamily="34" charset="0"/>
              </a:rPr>
              <a:t> </a:t>
            </a:r>
            <a:r>
              <a:rPr lang="de-DE" sz="1600" i="1" dirty="0" smtClean="0">
                <a:latin typeface="Calibri" panose="020F0502020204030204" pitchFamily="34" charset="0"/>
              </a:rPr>
              <a:t>Kernlehrplan für</a:t>
            </a:r>
            <a:r>
              <a:rPr lang="de-DE" sz="1600" dirty="0" smtClean="0">
                <a:latin typeface="Calibri" panose="020F0502020204030204" pitchFamily="34" charset="0"/>
              </a:rPr>
              <a:t> </a:t>
            </a:r>
            <a:r>
              <a:rPr lang="de-DE" sz="1600" i="1" dirty="0" smtClean="0">
                <a:latin typeface="Calibri" panose="020F0502020204030204" pitchFamily="34" charset="0"/>
              </a:rPr>
              <a:t>die Sekundarstufe I Gymnasium in Nordrhein-Westfalen - Chemie. </a:t>
            </a:r>
            <a:r>
              <a:rPr lang="de-DE" sz="1600" kern="1200" dirty="0" smtClean="0">
                <a:solidFill>
                  <a:schemeClr val="tx1"/>
                </a:solidFill>
                <a:latin typeface="Calibri" panose="020F0502020204030204" pitchFamily="34" charset="0"/>
              </a:rPr>
              <a:t>Aufgerufen am 07.07.2025. Verfügbar unter </a:t>
            </a:r>
            <a:r>
              <a:rPr lang="de-DE" sz="1600" dirty="0">
                <a:latin typeface="Calibri" panose="020F0502020204030204" pitchFamily="34" charset="0"/>
                <a:hlinkClick r:id="rId5"/>
              </a:rPr>
              <a:t>https://www.schulentwicklung.nrw.de/lehrplaene/lehrplan/198/g9_ch_klp_%</a:t>
            </a:r>
            <a:r>
              <a:rPr lang="de-DE" sz="1600" dirty="0" smtClean="0">
                <a:latin typeface="Calibri" panose="020F0502020204030204" pitchFamily="34" charset="0"/>
                <a:hlinkClick r:id="rId5"/>
              </a:rPr>
              <a:t>203415_2019_06_23.pdf</a:t>
            </a:r>
            <a:endParaRPr lang="de-DE" sz="1600" dirty="0" smtClean="0">
              <a:latin typeface="Calibri" panose="020F0502020204030204" pitchFamily="34" charset="0"/>
            </a:endParaRPr>
          </a:p>
          <a:p>
            <a:pPr marL="0" marR="0" indent="0" algn="l" defTabSz="914400" rtl="0" eaLnBrk="1" fontAlgn="auto" latinLnBrk="0" hangingPunct="1">
              <a:spcBef>
                <a:spcPts val="600"/>
              </a:spcBef>
              <a:spcAft>
                <a:spcPts val="600"/>
              </a:spcAft>
              <a:buClrTx/>
              <a:buSzTx/>
              <a:buFontTx/>
              <a:buNone/>
              <a:tabLst/>
              <a:defRPr/>
            </a:pPr>
            <a:r>
              <a:rPr lang="de-DE" sz="1600" dirty="0" smtClean="0">
                <a:latin typeface="Calibri" panose="020F0502020204030204" pitchFamily="34" charset="0"/>
                <a:cs typeface="Calibri" panose="020F0502020204030204" pitchFamily="34" charset="0"/>
              </a:rPr>
              <a:t>Ministerium </a:t>
            </a:r>
            <a:r>
              <a:rPr lang="de-DE" sz="1600" dirty="0">
                <a:latin typeface="Calibri" panose="020F0502020204030204" pitchFamily="34" charset="0"/>
                <a:cs typeface="Calibri" panose="020F0502020204030204" pitchFamily="34" charset="0"/>
              </a:rPr>
              <a:t>für Schule und Bildung des Landes Nordrhein-Westfalen (Hrsg.). (2020). </a:t>
            </a:r>
            <a:r>
              <a:rPr lang="de-DE" sz="1600" i="1" dirty="0">
                <a:latin typeface="Calibri" panose="020F0502020204030204" pitchFamily="34" charset="0"/>
                <a:cs typeface="Calibri" panose="020F0502020204030204" pitchFamily="34" charset="0"/>
              </a:rPr>
              <a:t>Referenzrahmen Schulqualität NRW. Schule in NRW Nr. </a:t>
            </a:r>
            <a:r>
              <a:rPr lang="de-DE" sz="1600" i="1" dirty="0" smtClean="0">
                <a:latin typeface="Calibri" panose="020F0502020204030204" pitchFamily="34" charset="0"/>
                <a:cs typeface="Calibri" panose="020F0502020204030204" pitchFamily="34" charset="0"/>
              </a:rPr>
              <a:t>9051.</a:t>
            </a:r>
            <a:endParaRPr lang="de-DE" sz="1600" dirty="0">
              <a:latin typeface="Calibri" panose="020F0502020204030204" pitchFamily="34" charset="0"/>
              <a:cs typeface="Calibri" panose="020F0502020204030204" pitchFamily="34" charset="0"/>
            </a:endParaRPr>
          </a:p>
          <a:p>
            <a:pPr algn="l"/>
            <a:r>
              <a:rPr lang="de-DE" sz="1600" dirty="0" smtClean="0">
                <a:latin typeface="Calibri" panose="020F0502020204030204" pitchFamily="34" charset="0"/>
                <a:cs typeface="Calibri" panose="020F0502020204030204" pitchFamily="34" charset="0"/>
              </a:rPr>
              <a:t>QUA-LiS NRW (2018). </a:t>
            </a:r>
            <a:r>
              <a:rPr lang="de-DE" sz="1600" i="1" dirty="0" smtClean="0">
                <a:latin typeface="Calibri" panose="020F0502020204030204" pitchFamily="34" charset="0"/>
                <a:cs typeface="Calibri" panose="020F0502020204030204" pitchFamily="34" charset="0"/>
              </a:rPr>
              <a:t>Schulentwicklung.</a:t>
            </a:r>
            <a:r>
              <a:rPr lang="de-DE" sz="1600" dirty="0" smtClean="0">
                <a:latin typeface="Calibri" panose="020F0502020204030204" pitchFamily="34" charset="0"/>
                <a:cs typeface="Calibri" panose="020F0502020204030204" pitchFamily="34" charset="0"/>
              </a:rPr>
              <a:t> </a:t>
            </a:r>
            <a:r>
              <a:rPr lang="de-DE" sz="1600" i="1" dirty="0" smtClean="0">
                <a:latin typeface="Calibri" panose="020F0502020204030204" pitchFamily="34" charset="0"/>
                <a:cs typeface="Calibri" panose="020F0502020204030204" pitchFamily="34" charset="0"/>
              </a:rPr>
              <a:t>Methodensammlung. </a:t>
            </a:r>
            <a:r>
              <a:rPr lang="de-DE" sz="1600" dirty="0" smtClean="0">
                <a:latin typeface="Calibri" panose="020F0502020204030204" pitchFamily="34" charset="0"/>
                <a:cs typeface="Calibri" panose="020F0502020204030204" pitchFamily="34" charset="0"/>
              </a:rPr>
              <a:t>Aufgerufen am 15.07.2020. Verfügbar unter </a:t>
            </a:r>
            <a:r>
              <a:rPr lang="de-DE" sz="1600" kern="1200" dirty="0" smtClean="0">
                <a:solidFill>
                  <a:schemeClr val="tx1"/>
                </a:solidFill>
                <a:latin typeface="Calibri" panose="020F0502020204030204" pitchFamily="34" charset="0"/>
                <a:hlinkClick r:id="rId6"/>
              </a:rPr>
              <a:t>https://</a:t>
            </a:r>
            <a:r>
              <a:rPr lang="de-DE" sz="1600" kern="1200" dirty="0" err="1" smtClean="0">
                <a:solidFill>
                  <a:schemeClr val="tx1"/>
                </a:solidFill>
                <a:latin typeface="Calibri" panose="020F0502020204030204" pitchFamily="34" charset="0"/>
                <a:hlinkClick r:id="rId6"/>
              </a:rPr>
              <a:t>www.schulentwicklung.nrw.de</a:t>
            </a:r>
            <a:r>
              <a:rPr lang="de-DE" sz="1600" kern="1200" dirty="0" smtClean="0">
                <a:solidFill>
                  <a:schemeClr val="tx1"/>
                </a:solidFill>
                <a:latin typeface="Calibri" panose="020F0502020204030204" pitchFamily="34" charset="0"/>
                <a:hlinkClick r:id="rId6"/>
              </a:rPr>
              <a:t>/</a:t>
            </a:r>
            <a:r>
              <a:rPr lang="de-DE" sz="1600" kern="1200" dirty="0" err="1" smtClean="0">
                <a:solidFill>
                  <a:schemeClr val="tx1"/>
                </a:solidFill>
                <a:latin typeface="Calibri" panose="020F0502020204030204" pitchFamily="34" charset="0"/>
                <a:hlinkClick r:id="rId6"/>
              </a:rPr>
              <a:t>methodensammlung</a:t>
            </a:r>
            <a:r>
              <a:rPr lang="de-DE" sz="1600" kern="1200" dirty="0" smtClean="0">
                <a:solidFill>
                  <a:schemeClr val="tx1"/>
                </a:solidFill>
                <a:latin typeface="Calibri" panose="020F0502020204030204" pitchFamily="34" charset="0"/>
                <a:hlinkClick r:id="rId6"/>
              </a:rPr>
              <a:t>/</a:t>
            </a:r>
            <a:r>
              <a:rPr lang="de-DE" sz="1600" kern="1200" dirty="0" smtClean="0">
                <a:solidFill>
                  <a:schemeClr val="tx1"/>
                </a:solidFill>
                <a:latin typeface="Calibri" panose="020F0502020204030204" pitchFamily="34" charset="0"/>
              </a:rPr>
              <a:t> </a:t>
            </a:r>
            <a:endParaRPr lang="de-DE" sz="1600" dirty="0" smtClean="0">
              <a:effectLst/>
              <a:latin typeface="Calibri" panose="020F0502020204030204" pitchFamily="34" charset="0"/>
            </a:endParaRPr>
          </a:p>
          <a:p>
            <a:endParaRPr lang="de-DE" sz="1600" dirty="0">
              <a:latin typeface="Calibri" panose="020F0502020204030204" pitchFamily="34" charset="0"/>
            </a:endParaRPr>
          </a:p>
        </p:txBody>
      </p:sp>
    </p:spTree>
    <p:extLst>
      <p:ext uri="{BB962C8B-B14F-4D97-AF65-F5344CB8AC3E}">
        <p14:creationId xmlns:p14="http://schemas.microsoft.com/office/powerpoint/2010/main" val="11373311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052736"/>
            <a:ext cx="8229240" cy="720080"/>
          </a:xfrm>
        </p:spPr>
        <p:txBody>
          <a:bodyPr/>
          <a:lstStyle/>
          <a:p>
            <a:pPr algn="ctr"/>
            <a:r>
              <a:rPr lang="de-DE" sz="2800" dirty="0"/>
              <a:t>Literaturverzeichnis</a:t>
            </a:r>
          </a:p>
        </p:txBody>
      </p:sp>
      <p:sp>
        <p:nvSpPr>
          <p:cNvPr id="3" name="Textplatzhalter 2"/>
          <p:cNvSpPr>
            <a:spLocks noGrp="1"/>
          </p:cNvSpPr>
          <p:nvPr>
            <p:ph type="body"/>
          </p:nvPr>
        </p:nvSpPr>
        <p:spPr>
          <a:xfrm>
            <a:off x="467544" y="1884480"/>
            <a:ext cx="8229240" cy="3920784"/>
          </a:xfrm>
        </p:spPr>
        <p:txBody>
          <a:bodyPr/>
          <a:lstStyle/>
          <a:p>
            <a:pPr algn="l"/>
            <a:endParaRPr lang="de-DE" sz="1600" kern="1200" dirty="0">
              <a:solidFill>
                <a:schemeClr val="tx1"/>
              </a:solidFill>
              <a:latin typeface="Calibri" panose="020F0502020204030204" pitchFamily="34" charset="0"/>
            </a:endParaRPr>
          </a:p>
          <a:p>
            <a:pPr algn="l"/>
            <a:endParaRPr lang="de-DE" sz="1600" kern="1200" dirty="0" smtClean="0">
              <a:solidFill>
                <a:schemeClr val="tx1"/>
              </a:solidFill>
              <a:latin typeface="Calibri" panose="020F0502020204030204" pitchFamily="34" charset="0"/>
            </a:endParaRPr>
          </a:p>
          <a:p>
            <a:pPr algn="l"/>
            <a:endParaRPr lang="de-DE" sz="1600" kern="1200" dirty="0">
              <a:solidFill>
                <a:schemeClr val="tx1"/>
              </a:solidFill>
              <a:latin typeface="Calibri" panose="020F0502020204030204" pitchFamily="34" charset="0"/>
            </a:endParaRPr>
          </a:p>
          <a:p>
            <a:pPr algn="l"/>
            <a:endParaRPr lang="de-DE" sz="1600" kern="1200" dirty="0">
              <a:solidFill>
                <a:schemeClr val="tx1"/>
              </a:solidFill>
              <a:latin typeface="Calibri" panose="020F0502020204030204" pitchFamily="34" charset="0"/>
            </a:endParaRPr>
          </a:p>
          <a:p>
            <a:pPr algn="l"/>
            <a:r>
              <a:rPr lang="de-DE" sz="1600" kern="1200" dirty="0" err="1" smtClean="0">
                <a:solidFill>
                  <a:schemeClr val="tx1"/>
                </a:solidFill>
                <a:latin typeface="Calibri" panose="020F0502020204030204" pitchFamily="34" charset="0"/>
              </a:rPr>
              <a:t>Reiss</a:t>
            </a:r>
            <a:r>
              <a:rPr lang="de-DE" sz="1600" kern="1200" dirty="0" smtClean="0">
                <a:solidFill>
                  <a:schemeClr val="tx1"/>
                </a:solidFill>
                <a:latin typeface="Calibri" panose="020F0502020204030204" pitchFamily="34" charset="0"/>
              </a:rPr>
              <a:t>, K., Sälzer, C., </a:t>
            </a:r>
            <a:r>
              <a:rPr lang="de-DE" sz="1600" kern="1200" dirty="0" err="1" smtClean="0">
                <a:solidFill>
                  <a:schemeClr val="tx1"/>
                </a:solidFill>
                <a:latin typeface="Calibri" panose="020F0502020204030204" pitchFamily="34" charset="0"/>
              </a:rPr>
              <a:t>Schiepe-Tiska</a:t>
            </a:r>
            <a:r>
              <a:rPr lang="de-DE" sz="1600" kern="1200" dirty="0" smtClean="0">
                <a:solidFill>
                  <a:schemeClr val="tx1"/>
                </a:solidFill>
                <a:latin typeface="Calibri" panose="020F0502020204030204" pitchFamily="34" charset="0"/>
              </a:rPr>
              <a:t>, A., </a:t>
            </a:r>
            <a:r>
              <a:rPr lang="de-DE" sz="1600" kern="1200" dirty="0" err="1" smtClean="0">
                <a:solidFill>
                  <a:schemeClr val="tx1"/>
                </a:solidFill>
                <a:latin typeface="Calibri" panose="020F0502020204030204" pitchFamily="34" charset="0"/>
              </a:rPr>
              <a:t>Klieme</a:t>
            </a:r>
            <a:r>
              <a:rPr lang="de-DE" sz="1600" kern="1200" dirty="0" smtClean="0">
                <a:solidFill>
                  <a:schemeClr val="tx1"/>
                </a:solidFill>
                <a:latin typeface="Calibri" panose="020F0502020204030204" pitchFamily="34" charset="0"/>
              </a:rPr>
              <a:t>, E. &amp; Köller, O. (Hrsg.). (2016). </a:t>
            </a:r>
            <a:r>
              <a:rPr lang="de-DE" sz="1600" i="1" kern="1200" dirty="0" smtClean="0">
                <a:solidFill>
                  <a:schemeClr val="tx1"/>
                </a:solidFill>
                <a:latin typeface="Calibri" panose="020F0502020204030204" pitchFamily="34" charset="0"/>
              </a:rPr>
              <a:t>PISA 2015. Eine Studie zwischen Kontinuität und Innovation</a:t>
            </a:r>
            <a:r>
              <a:rPr lang="de-DE" sz="1600" kern="1200" dirty="0" smtClean="0">
                <a:solidFill>
                  <a:schemeClr val="tx1"/>
                </a:solidFill>
                <a:latin typeface="Calibri" panose="020F0502020204030204" pitchFamily="34" charset="0"/>
              </a:rPr>
              <a:t>. Münster, New York: </a:t>
            </a:r>
            <a:r>
              <a:rPr lang="de-DE" sz="1600" kern="1200" dirty="0" err="1" smtClean="0">
                <a:solidFill>
                  <a:schemeClr val="tx1"/>
                </a:solidFill>
                <a:latin typeface="Calibri" panose="020F0502020204030204" pitchFamily="34" charset="0"/>
              </a:rPr>
              <a:t>Waxmann</a:t>
            </a:r>
            <a:r>
              <a:rPr lang="de-DE" sz="1600" kern="1200" dirty="0" smtClean="0">
                <a:solidFill>
                  <a:schemeClr val="tx1"/>
                </a:solidFill>
                <a:latin typeface="Calibri" panose="020F0502020204030204" pitchFamily="34" charset="0"/>
              </a:rPr>
              <a:t>.</a:t>
            </a:r>
            <a:endParaRPr lang="de-DE" sz="1600" dirty="0" smtClean="0">
              <a:latin typeface="Calibri" panose="020F0502020204030204" pitchFamily="34" charset="0"/>
            </a:endParaRPr>
          </a:p>
          <a:p>
            <a:pPr algn="l"/>
            <a:endParaRPr lang="de-DE" sz="1600" kern="1200" dirty="0" smtClean="0">
              <a:solidFill>
                <a:schemeClr val="tx1"/>
              </a:solidFill>
              <a:latin typeface="Calibri" panose="020F0502020204030204" pitchFamily="34" charset="0"/>
            </a:endParaRPr>
          </a:p>
          <a:p>
            <a:pPr algn="l"/>
            <a:r>
              <a:rPr lang="de-DE" sz="1600" kern="1200" dirty="0" err="1" smtClean="0">
                <a:solidFill>
                  <a:schemeClr val="tx1"/>
                </a:solidFill>
                <a:latin typeface="Calibri" panose="020F0502020204030204" pitchFamily="34" charset="0"/>
              </a:rPr>
              <a:t>Schiepe-Tiska</a:t>
            </a:r>
            <a:r>
              <a:rPr lang="de-DE" sz="1600" kern="1200" dirty="0">
                <a:solidFill>
                  <a:schemeClr val="tx1"/>
                </a:solidFill>
                <a:latin typeface="Calibri" panose="020F0502020204030204" pitchFamily="34" charset="0"/>
              </a:rPr>
              <a:t>, A., </a:t>
            </a:r>
            <a:r>
              <a:rPr lang="de-DE" sz="1600" kern="1200" dirty="0" err="1">
                <a:solidFill>
                  <a:schemeClr val="tx1"/>
                </a:solidFill>
                <a:latin typeface="Calibri" panose="020F0502020204030204" pitchFamily="34" charset="0"/>
              </a:rPr>
              <a:t>Schmidtner</a:t>
            </a:r>
            <a:r>
              <a:rPr lang="de-DE" sz="1600" kern="1200" dirty="0">
                <a:solidFill>
                  <a:schemeClr val="tx1"/>
                </a:solidFill>
                <a:latin typeface="Calibri" panose="020F0502020204030204" pitchFamily="34" charset="0"/>
              </a:rPr>
              <a:t>, St., Müller, K., Heine, J.-H., </a:t>
            </a:r>
            <a:r>
              <a:rPr lang="de-DE" sz="1600" kern="1200" dirty="0" smtClean="0">
                <a:solidFill>
                  <a:schemeClr val="tx1"/>
                </a:solidFill>
                <a:latin typeface="Calibri" panose="020F0502020204030204" pitchFamily="34" charset="0"/>
              </a:rPr>
              <a:t>Neumann, </a:t>
            </a:r>
            <a:r>
              <a:rPr lang="de-DE" sz="1600" kern="1200" dirty="0">
                <a:solidFill>
                  <a:schemeClr val="tx1"/>
                </a:solidFill>
                <a:latin typeface="Calibri" panose="020F0502020204030204" pitchFamily="34" charset="0"/>
              </a:rPr>
              <a:t>K. &amp; </a:t>
            </a:r>
            <a:r>
              <a:rPr lang="de-DE" sz="1600" kern="1200" dirty="0" smtClean="0">
                <a:solidFill>
                  <a:schemeClr val="tx1"/>
                </a:solidFill>
                <a:latin typeface="Calibri" panose="020F0502020204030204" pitchFamily="34" charset="0"/>
              </a:rPr>
              <a:t>Lüdtke, </a:t>
            </a:r>
            <a:r>
              <a:rPr lang="de-DE" sz="1600" kern="1200" dirty="0">
                <a:solidFill>
                  <a:schemeClr val="tx1"/>
                </a:solidFill>
                <a:latin typeface="Calibri" panose="020F0502020204030204" pitchFamily="34" charset="0"/>
              </a:rPr>
              <a:t>O. (2016). Naturwissenschaftlicher Unterricht in Deutschland in PISA 2015 im internationalen Vergleich. In K. </a:t>
            </a:r>
            <a:r>
              <a:rPr lang="de-DE" sz="1600" kern="1200" dirty="0" err="1" smtClean="0">
                <a:solidFill>
                  <a:schemeClr val="tx1"/>
                </a:solidFill>
                <a:latin typeface="Calibri" panose="020F0502020204030204" pitchFamily="34" charset="0"/>
              </a:rPr>
              <a:t>Reiss</a:t>
            </a:r>
            <a:r>
              <a:rPr lang="de-DE" sz="1600" kern="1200" dirty="0" smtClean="0">
                <a:solidFill>
                  <a:schemeClr val="tx1"/>
                </a:solidFill>
                <a:latin typeface="Calibri" panose="020F0502020204030204" pitchFamily="34" charset="0"/>
              </a:rPr>
              <a:t>, C. Sälzer, A. </a:t>
            </a:r>
            <a:r>
              <a:rPr lang="de-DE" sz="1600" kern="1200" dirty="0" err="1" smtClean="0">
                <a:solidFill>
                  <a:schemeClr val="tx1"/>
                </a:solidFill>
                <a:latin typeface="Calibri" panose="020F0502020204030204" pitchFamily="34" charset="0"/>
              </a:rPr>
              <a:t>Schiepe-Tiska</a:t>
            </a:r>
            <a:r>
              <a:rPr lang="de-DE" sz="1600" kern="1200" dirty="0" smtClean="0">
                <a:solidFill>
                  <a:schemeClr val="tx1"/>
                </a:solidFill>
                <a:latin typeface="Calibri" panose="020F0502020204030204" pitchFamily="34" charset="0"/>
              </a:rPr>
              <a:t>, E. </a:t>
            </a:r>
            <a:r>
              <a:rPr lang="de-DE" sz="1600" kern="1200" dirty="0" err="1" smtClean="0">
                <a:solidFill>
                  <a:schemeClr val="tx1"/>
                </a:solidFill>
                <a:latin typeface="Calibri" panose="020F0502020204030204" pitchFamily="34" charset="0"/>
              </a:rPr>
              <a:t>Klieme</a:t>
            </a:r>
            <a:r>
              <a:rPr lang="de-DE" sz="1600" kern="1200" dirty="0" smtClean="0">
                <a:solidFill>
                  <a:schemeClr val="tx1"/>
                </a:solidFill>
                <a:latin typeface="Calibri" panose="020F0502020204030204" pitchFamily="34" charset="0"/>
              </a:rPr>
              <a:t> &amp; O. Köller (Hrsg.), </a:t>
            </a:r>
            <a:r>
              <a:rPr lang="de-DE" sz="1600" i="1" kern="1200" dirty="0" smtClean="0">
                <a:solidFill>
                  <a:schemeClr val="tx1"/>
                </a:solidFill>
                <a:latin typeface="Calibri" panose="020F0502020204030204" pitchFamily="34" charset="0"/>
              </a:rPr>
              <a:t>PISA 2015. Eine Studie zwischen Kontinuität und Innovation </a:t>
            </a:r>
            <a:r>
              <a:rPr lang="de-DE" sz="1600" kern="1200" dirty="0" smtClean="0">
                <a:solidFill>
                  <a:schemeClr val="tx1"/>
                </a:solidFill>
                <a:latin typeface="Calibri" panose="020F0502020204030204" pitchFamily="34" charset="0"/>
                <a:cs typeface="Calibri" panose="020F0502020204030204" pitchFamily="34" charset="0"/>
              </a:rPr>
              <a:t>(S. 133</a:t>
            </a:r>
            <a:r>
              <a:rPr lang="de-DE" sz="1600" dirty="0" smtClean="0">
                <a:effectLst/>
                <a:latin typeface="Calibri" panose="020F0502020204030204" pitchFamily="34" charset="0"/>
                <a:cs typeface="Calibri" panose="020F0502020204030204" pitchFamily="34" charset="0"/>
              </a:rPr>
              <a:t>–175</a:t>
            </a:r>
            <a:r>
              <a:rPr lang="de-DE" sz="1600" kern="1200" dirty="0" smtClean="0">
                <a:solidFill>
                  <a:schemeClr val="tx1"/>
                </a:solidFill>
                <a:latin typeface="Calibri" panose="020F0502020204030204" pitchFamily="34" charset="0"/>
                <a:cs typeface="Calibri" panose="020F0502020204030204" pitchFamily="34" charset="0"/>
              </a:rPr>
              <a:t>)</a:t>
            </a:r>
            <a:r>
              <a:rPr lang="de-DE" sz="1600" kern="1200" dirty="0" smtClean="0">
                <a:solidFill>
                  <a:schemeClr val="tx1"/>
                </a:solidFill>
                <a:latin typeface="Calibri" panose="020F0502020204030204" pitchFamily="34" charset="0"/>
              </a:rPr>
              <a:t>. Münster, New York: </a:t>
            </a:r>
            <a:r>
              <a:rPr lang="de-DE" sz="1600" kern="1200" dirty="0" err="1" smtClean="0">
                <a:solidFill>
                  <a:schemeClr val="tx1"/>
                </a:solidFill>
                <a:latin typeface="Calibri" panose="020F0502020204030204" pitchFamily="34" charset="0"/>
              </a:rPr>
              <a:t>Waxmann</a:t>
            </a:r>
            <a:r>
              <a:rPr lang="de-DE" sz="1600" kern="1200" dirty="0" smtClean="0">
                <a:solidFill>
                  <a:schemeClr val="tx1"/>
                </a:solidFill>
                <a:latin typeface="Calibri" panose="020F0502020204030204" pitchFamily="34" charset="0"/>
              </a:rPr>
              <a:t>.</a:t>
            </a:r>
          </a:p>
          <a:p>
            <a:endParaRPr lang="de-DE" sz="1600" dirty="0">
              <a:latin typeface="Calibri" panose="020F0502020204030204" pitchFamily="34" charset="0"/>
            </a:endParaRPr>
          </a:p>
          <a:p>
            <a:pPr lvl="0"/>
            <a:r>
              <a:rPr lang="de-DE" sz="1600" dirty="0" smtClean="0">
                <a:latin typeface="Calibri" panose="020F0502020204030204" pitchFamily="34" charset="0"/>
              </a:rPr>
              <a:t>Stebner</a:t>
            </a:r>
            <a:r>
              <a:rPr lang="de-DE" sz="1600" dirty="0">
                <a:latin typeface="Calibri" panose="020F0502020204030204" pitchFamily="34" charset="0"/>
              </a:rPr>
              <a:t>, F., Schiffhauer, S., Schmeck, A., Schuster, C., Leutner, D., </a:t>
            </a:r>
            <a:r>
              <a:rPr lang="de-DE" sz="1600" dirty="0" smtClean="0">
                <a:latin typeface="Calibri" panose="020F0502020204030204" pitchFamily="34" charset="0"/>
              </a:rPr>
              <a:t>&amp; Wirth</a:t>
            </a:r>
            <a:r>
              <a:rPr lang="de-DE" sz="1600" dirty="0">
                <a:latin typeface="Calibri" panose="020F0502020204030204" pitchFamily="34" charset="0"/>
              </a:rPr>
              <a:t>, J. (2015). </a:t>
            </a:r>
            <a:r>
              <a:rPr lang="de-DE" sz="1600" i="1" dirty="0">
                <a:latin typeface="Calibri" panose="020F0502020204030204" pitchFamily="34" charset="0"/>
              </a:rPr>
              <a:t>Selbstreguliertes Lernen in den Naturwissenschaften. Praxismaterial für die 5</a:t>
            </a:r>
            <a:r>
              <a:rPr lang="de-DE" sz="1600" i="1" dirty="0" smtClean="0">
                <a:latin typeface="Calibri" panose="020F0502020204030204" pitchFamily="34" charset="0"/>
              </a:rPr>
              <a:t>. und </a:t>
            </a:r>
            <a:r>
              <a:rPr lang="de-DE" sz="1600" i="1" dirty="0">
                <a:latin typeface="Calibri" panose="020F0502020204030204" pitchFamily="34" charset="0"/>
              </a:rPr>
              <a:t>6. </a:t>
            </a:r>
            <a:r>
              <a:rPr lang="de-DE" sz="1600" dirty="0">
                <a:latin typeface="Calibri" panose="020F0502020204030204" pitchFamily="34" charset="0"/>
              </a:rPr>
              <a:t>Jahrgangsstufe. Münster: </a:t>
            </a:r>
            <a:r>
              <a:rPr lang="de-DE" sz="1600" dirty="0" err="1">
                <a:latin typeface="Calibri" panose="020F0502020204030204" pitchFamily="34" charset="0"/>
              </a:rPr>
              <a:t>Waxmann</a:t>
            </a:r>
            <a:r>
              <a:rPr lang="de-DE" sz="1600" dirty="0">
                <a:latin typeface="Calibri" panose="020F0502020204030204" pitchFamily="34" charset="0"/>
              </a:rPr>
              <a:t>. Aufgerufen am </a:t>
            </a:r>
            <a:r>
              <a:rPr lang="de-DE" sz="1600" dirty="0" smtClean="0">
                <a:latin typeface="Calibri" panose="020F0502020204030204" pitchFamily="34" charset="0"/>
              </a:rPr>
              <a:t>12.07.2024. </a:t>
            </a:r>
            <a:r>
              <a:rPr lang="de-DE" sz="1600" dirty="0">
                <a:latin typeface="Calibri" panose="020F0502020204030204" pitchFamily="34" charset="0"/>
              </a:rPr>
              <a:t>Verfügbar unter </a:t>
            </a:r>
            <a:r>
              <a:rPr lang="de-DE" sz="1600" dirty="0" smtClean="0">
                <a:latin typeface="Calibri" panose="020F0502020204030204" pitchFamily="34" charset="0"/>
                <a:hlinkClick r:id="rId3"/>
              </a:rPr>
              <a:t>https://www.waxmann.com/buecher/Selbstreguliertes-Lernen-in-den-Naturwissenschaften</a:t>
            </a:r>
            <a:endParaRPr lang="de-DE" sz="1600" dirty="0" smtClean="0">
              <a:latin typeface="Calibri" panose="020F0502020204030204" pitchFamily="34" charset="0"/>
            </a:endParaRPr>
          </a:p>
          <a:p>
            <a:pPr lvl="0"/>
            <a:endParaRPr lang="de-DE" sz="1600" dirty="0">
              <a:latin typeface="Calibri" panose="020F0502020204030204" pitchFamily="34" charset="0"/>
            </a:endParaRPr>
          </a:p>
          <a:p>
            <a:endParaRPr lang="de-DE" sz="1600" dirty="0" smtClean="0">
              <a:latin typeface="Calibri" panose="020F0502020204030204" pitchFamily="34" charset="0"/>
            </a:endParaRPr>
          </a:p>
          <a:p>
            <a:endParaRPr lang="de-DE" sz="1600" dirty="0">
              <a:effectLst/>
              <a:latin typeface="Calibri" panose="020F0502020204030204" pitchFamily="34" charset="0"/>
            </a:endParaRPr>
          </a:p>
          <a:p>
            <a:endParaRPr lang="de-DE" sz="1600" dirty="0">
              <a:effectLst/>
              <a:latin typeface="Calibri" panose="020F0502020204030204" pitchFamily="34" charset="0"/>
            </a:endParaRPr>
          </a:p>
        </p:txBody>
      </p:sp>
    </p:spTree>
    <p:extLst>
      <p:ext uri="{BB962C8B-B14F-4D97-AF65-F5344CB8AC3E}">
        <p14:creationId xmlns:p14="http://schemas.microsoft.com/office/powerpoint/2010/main" val="41325247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052736"/>
            <a:ext cx="8229240" cy="720080"/>
          </a:xfrm>
        </p:spPr>
        <p:txBody>
          <a:bodyPr/>
          <a:lstStyle/>
          <a:p>
            <a:pPr algn="ctr"/>
            <a:r>
              <a:rPr lang="de-DE" sz="2800" dirty="0"/>
              <a:t>Literaturverzeichnis</a:t>
            </a:r>
          </a:p>
        </p:txBody>
      </p:sp>
      <p:sp>
        <p:nvSpPr>
          <p:cNvPr id="3" name="Textplatzhalter 2"/>
          <p:cNvSpPr>
            <a:spLocks noGrp="1"/>
          </p:cNvSpPr>
          <p:nvPr>
            <p:ph type="body"/>
          </p:nvPr>
        </p:nvSpPr>
        <p:spPr>
          <a:xfrm>
            <a:off x="467544" y="1772816"/>
            <a:ext cx="8229240" cy="3920784"/>
          </a:xfrm>
        </p:spPr>
        <p:txBody>
          <a:bodyPr/>
          <a:lstStyle/>
          <a:p>
            <a:pPr algn="l" rtl="0"/>
            <a:endParaRPr lang="de-DE" sz="1600" dirty="0" smtClean="0">
              <a:latin typeface="Calibri" panose="020F0502020204030204" pitchFamily="34" charset="0"/>
            </a:endParaRPr>
          </a:p>
          <a:p>
            <a:pPr algn="l" rtl="0"/>
            <a:r>
              <a:rPr lang="de-DE" sz="1600" dirty="0" err="1" smtClean="0">
                <a:latin typeface="Calibri" panose="020F0502020204030204" pitchFamily="34" charset="0"/>
              </a:rPr>
              <a:t>Stebner</a:t>
            </a:r>
            <a:r>
              <a:rPr lang="de-DE" sz="1600" dirty="0" smtClean="0">
                <a:latin typeface="Calibri" panose="020F0502020204030204" pitchFamily="34" charset="0"/>
              </a:rPr>
              <a:t>, F., Schuster, C., Weber, X.-L., </a:t>
            </a:r>
            <a:r>
              <a:rPr lang="de-DE" sz="1600" dirty="0" err="1" smtClean="0">
                <a:latin typeface="Calibri" panose="020F0502020204030204" pitchFamily="34" charset="0"/>
              </a:rPr>
              <a:t>Roelle</a:t>
            </a:r>
            <a:r>
              <a:rPr lang="de-DE" sz="1600" dirty="0" smtClean="0">
                <a:latin typeface="Calibri" panose="020F0502020204030204" pitchFamily="34" charset="0"/>
              </a:rPr>
              <a:t>, J. &amp; Wirth, J. (2020). Indirekte Förderung des selbstregulierten Lernens – Praxistipps für den Fachunterricht. In H. </a:t>
            </a:r>
            <a:r>
              <a:rPr lang="de-DE" sz="1600" b="0" dirty="0" smtClean="0">
                <a:effectLst/>
                <a:latin typeface="Calibri" panose="020F0502020204030204" pitchFamily="34" charset="0"/>
                <a:cs typeface="Calibri" panose="020F0502020204030204" pitchFamily="34" charset="0"/>
              </a:rPr>
              <a:t>van Vorst </a:t>
            </a:r>
            <a:r>
              <a:rPr lang="de-DE" sz="1600" dirty="0" smtClean="0">
                <a:latin typeface="Calibri" panose="020F0502020204030204" pitchFamily="34" charset="0"/>
                <a:cs typeface="Calibri" panose="020F0502020204030204" pitchFamily="34" charset="0"/>
              </a:rPr>
              <a:t>&amp; E. </a:t>
            </a:r>
            <a:r>
              <a:rPr lang="de-DE" sz="1600" b="0" dirty="0" err="1" smtClean="0">
                <a:effectLst/>
                <a:latin typeface="Calibri" panose="020F0502020204030204" pitchFamily="34" charset="0"/>
                <a:cs typeface="Calibri" panose="020F0502020204030204" pitchFamily="34" charset="0"/>
              </a:rPr>
              <a:t>Sumfleth</a:t>
            </a:r>
            <a:r>
              <a:rPr lang="de-DE" sz="1600" dirty="0" smtClean="0">
                <a:latin typeface="Calibri" panose="020F0502020204030204" pitchFamily="34" charset="0"/>
                <a:cs typeface="Calibri" panose="020F0502020204030204" pitchFamily="34" charset="0"/>
              </a:rPr>
              <a:t> </a:t>
            </a:r>
            <a:r>
              <a:rPr lang="de-DE" sz="1600" b="0" dirty="0" smtClean="0">
                <a:effectLst/>
                <a:latin typeface="Calibri" panose="020F0502020204030204" pitchFamily="34" charset="0"/>
                <a:cs typeface="Calibri" panose="020F0502020204030204" pitchFamily="34" charset="0"/>
              </a:rPr>
              <a:t>(Hrsg.), </a:t>
            </a:r>
            <a:r>
              <a:rPr lang="de-DE" sz="1600" b="0" i="1" dirty="0" smtClean="0">
                <a:effectLst/>
                <a:latin typeface="Calibri" panose="020F0502020204030204" pitchFamily="34" charset="0"/>
                <a:cs typeface="Calibri" panose="020F0502020204030204" pitchFamily="34" charset="0"/>
              </a:rPr>
              <a:t>Von</a:t>
            </a:r>
            <a:r>
              <a:rPr lang="de-DE" sz="1600" b="0" i="1" baseline="0" dirty="0" smtClean="0">
                <a:effectLst/>
                <a:latin typeface="Calibri" panose="020F0502020204030204" pitchFamily="34" charset="0"/>
                <a:cs typeface="Calibri" panose="020F0502020204030204" pitchFamily="34" charset="0"/>
              </a:rPr>
              <a:t> Sprosse zu Sprosse. Innovative Erarbeitung des </a:t>
            </a:r>
            <a:r>
              <a:rPr lang="de-DE" sz="1600" b="0" i="1" baseline="0" dirty="0" err="1" smtClean="0">
                <a:effectLst/>
                <a:latin typeface="Calibri" panose="020F0502020204030204" pitchFamily="34" charset="0"/>
                <a:cs typeface="Calibri" panose="020F0502020204030204" pitchFamily="34" charset="0"/>
              </a:rPr>
              <a:t>Bohr´schen</a:t>
            </a:r>
            <a:r>
              <a:rPr lang="de-DE" sz="1600" b="0" i="1" baseline="0" dirty="0" smtClean="0">
                <a:effectLst/>
                <a:latin typeface="Calibri" panose="020F0502020204030204" pitchFamily="34" charset="0"/>
                <a:cs typeface="Calibri" panose="020F0502020204030204" pitchFamily="34" charset="0"/>
              </a:rPr>
              <a:t> Atomkonzepts mit der Lernleiter </a:t>
            </a:r>
            <a:r>
              <a:rPr lang="de-DE" sz="1600" b="0" baseline="0" dirty="0" smtClean="0">
                <a:effectLst/>
                <a:latin typeface="Calibri" panose="020F0502020204030204" pitchFamily="34" charset="0"/>
                <a:cs typeface="Calibri" panose="020F0502020204030204" pitchFamily="34" charset="0"/>
              </a:rPr>
              <a:t>(S. 28-41). Münster: </a:t>
            </a:r>
            <a:r>
              <a:rPr lang="de-DE" sz="1600" b="0" baseline="0" dirty="0" err="1" smtClean="0">
                <a:effectLst/>
                <a:latin typeface="Calibri" panose="020F0502020204030204" pitchFamily="34" charset="0"/>
                <a:cs typeface="Calibri" panose="020F0502020204030204" pitchFamily="34" charset="0"/>
              </a:rPr>
              <a:t>Waxmann</a:t>
            </a:r>
            <a:r>
              <a:rPr lang="de-DE" sz="1600" b="0" baseline="0" dirty="0" smtClean="0">
                <a:effectLst/>
                <a:latin typeface="Calibri" panose="020F0502020204030204" pitchFamily="34" charset="0"/>
                <a:cs typeface="Calibri" panose="020F0502020204030204" pitchFamily="34" charset="0"/>
              </a:rPr>
              <a:t>. Aufgerufen am 05.08.2020. Verfügbar unter </a:t>
            </a:r>
            <a:r>
              <a:rPr lang="de-DE" sz="1600" b="0" baseline="0" dirty="0" smtClean="0">
                <a:effectLst/>
                <a:latin typeface="Calibri" panose="020F0502020204030204" pitchFamily="34" charset="0"/>
                <a:cs typeface="Calibri" panose="020F0502020204030204" pitchFamily="34" charset="0"/>
                <a:hlinkClick r:id="rId3"/>
              </a:rPr>
              <a:t>https://www.waxmann.com/index.php?eID=download&amp;buchnr=4093</a:t>
            </a:r>
            <a:endParaRPr lang="de-DE" sz="1600" b="0" dirty="0" smtClean="0">
              <a:effectLst/>
              <a:latin typeface="Calibri" panose="020F0502020204030204" pitchFamily="34" charset="0"/>
              <a:cs typeface="Calibri" panose="020F0502020204030204" pitchFamily="34" charset="0"/>
            </a:endParaRPr>
          </a:p>
          <a:p>
            <a:pPr algn="l" rtl="0"/>
            <a:endParaRPr lang="de-DE" sz="1600" dirty="0" smtClean="0">
              <a:latin typeface="Calibri" panose="020F0502020204030204" pitchFamily="34" charset="0"/>
              <a:cs typeface="Calibri" panose="020F0502020204030204" pitchFamily="34" charset="0"/>
            </a:endParaRPr>
          </a:p>
          <a:p>
            <a:pPr algn="l" rtl="0"/>
            <a:r>
              <a:rPr lang="de-DE" sz="1600" b="0" dirty="0" smtClean="0">
                <a:effectLst/>
                <a:latin typeface="Calibri" panose="020F0502020204030204" pitchFamily="34" charset="0"/>
                <a:cs typeface="Calibri" panose="020F0502020204030204" pitchFamily="34" charset="0"/>
              </a:rPr>
              <a:t>van Vorst, H. </a:t>
            </a:r>
            <a:r>
              <a:rPr lang="de-DE" sz="1600" dirty="0" smtClean="0">
                <a:latin typeface="Calibri" panose="020F0502020204030204" pitchFamily="34" charset="0"/>
                <a:cs typeface="Calibri" panose="020F0502020204030204" pitchFamily="34" charset="0"/>
              </a:rPr>
              <a:t>&amp; </a:t>
            </a:r>
            <a:r>
              <a:rPr lang="de-DE" sz="1600" b="0" dirty="0" err="1" smtClean="0">
                <a:effectLst/>
                <a:latin typeface="Calibri" panose="020F0502020204030204" pitchFamily="34" charset="0"/>
                <a:cs typeface="Calibri" panose="020F0502020204030204" pitchFamily="34" charset="0"/>
              </a:rPr>
              <a:t>Sumfleth</a:t>
            </a:r>
            <a:r>
              <a:rPr lang="de-DE" sz="1600" b="0" dirty="0" smtClean="0">
                <a:effectLst/>
                <a:latin typeface="Calibri" panose="020F0502020204030204" pitchFamily="34" charset="0"/>
                <a:cs typeface="Calibri" panose="020F0502020204030204" pitchFamily="34" charset="0"/>
              </a:rPr>
              <a:t>, E. (Hrsg.). (2020). </a:t>
            </a:r>
            <a:r>
              <a:rPr lang="de-DE" sz="1600" b="0" i="1" dirty="0" smtClean="0">
                <a:effectLst/>
                <a:latin typeface="Calibri" panose="020F0502020204030204" pitchFamily="34" charset="0"/>
                <a:cs typeface="Calibri" panose="020F0502020204030204" pitchFamily="34" charset="0"/>
              </a:rPr>
              <a:t>Von</a:t>
            </a:r>
            <a:r>
              <a:rPr lang="de-DE" sz="1600" b="0" i="1" baseline="0" dirty="0" smtClean="0">
                <a:effectLst/>
                <a:latin typeface="Calibri" panose="020F0502020204030204" pitchFamily="34" charset="0"/>
                <a:cs typeface="Calibri" panose="020F0502020204030204" pitchFamily="34" charset="0"/>
              </a:rPr>
              <a:t> Sprosse zu Sprosse. Innovative Erarbeitung des </a:t>
            </a:r>
            <a:r>
              <a:rPr lang="de-DE" sz="1600" b="0" i="1" baseline="0" dirty="0" err="1" smtClean="0">
                <a:effectLst/>
                <a:latin typeface="Calibri" panose="020F0502020204030204" pitchFamily="34" charset="0"/>
                <a:cs typeface="Calibri" panose="020F0502020204030204" pitchFamily="34" charset="0"/>
              </a:rPr>
              <a:t>Bohr´schen</a:t>
            </a:r>
            <a:r>
              <a:rPr lang="de-DE" sz="1600" b="0" i="1" baseline="0" dirty="0" smtClean="0">
                <a:effectLst/>
                <a:latin typeface="Calibri" panose="020F0502020204030204" pitchFamily="34" charset="0"/>
                <a:cs typeface="Calibri" panose="020F0502020204030204" pitchFamily="34" charset="0"/>
              </a:rPr>
              <a:t> Atomkonzepts mit der Lernleiter. </a:t>
            </a:r>
            <a:r>
              <a:rPr lang="de-DE" sz="1600" b="0" baseline="0" dirty="0" smtClean="0">
                <a:effectLst/>
                <a:latin typeface="Calibri" panose="020F0502020204030204" pitchFamily="34" charset="0"/>
                <a:cs typeface="Calibri" panose="020F0502020204030204" pitchFamily="34" charset="0"/>
              </a:rPr>
              <a:t>Münster: </a:t>
            </a:r>
            <a:r>
              <a:rPr lang="de-DE" sz="1600" b="0" baseline="0" dirty="0" err="1" smtClean="0">
                <a:effectLst/>
                <a:latin typeface="Calibri" panose="020F0502020204030204" pitchFamily="34" charset="0"/>
                <a:cs typeface="Calibri" panose="020F0502020204030204" pitchFamily="34" charset="0"/>
              </a:rPr>
              <a:t>Waxmann</a:t>
            </a:r>
            <a:r>
              <a:rPr lang="de-DE" sz="1600" b="0" baseline="0" dirty="0" smtClean="0">
                <a:effectLst/>
                <a:latin typeface="Calibri" panose="020F0502020204030204" pitchFamily="34" charset="0"/>
                <a:cs typeface="Calibri" panose="020F0502020204030204" pitchFamily="34" charset="0"/>
              </a:rPr>
              <a:t>. Aufgerufen am 05.08.2020. Verfügbar unter </a:t>
            </a:r>
            <a:r>
              <a:rPr lang="de-DE" sz="1600" b="0" baseline="0" dirty="0" smtClean="0">
                <a:effectLst/>
                <a:latin typeface="Calibri" panose="020F0502020204030204" pitchFamily="34" charset="0"/>
                <a:cs typeface="Calibri" panose="020F0502020204030204" pitchFamily="34" charset="0"/>
                <a:hlinkClick r:id="rId3"/>
              </a:rPr>
              <a:t>https://www.waxmann.com/index.php?eID=download&amp;buchnr=4093</a:t>
            </a:r>
            <a:endParaRPr lang="de-DE" sz="1600" b="0" baseline="0" dirty="0" smtClean="0">
              <a:effectLst/>
              <a:latin typeface="Calibri" panose="020F0502020204030204" pitchFamily="34" charset="0"/>
              <a:cs typeface="Calibri" panose="020F0502020204030204" pitchFamily="34" charset="0"/>
            </a:endParaRPr>
          </a:p>
          <a:p>
            <a:pPr algn="l" rtl="0"/>
            <a:endParaRPr lang="de-DE" sz="1600" kern="1200" dirty="0" smtClean="0">
              <a:solidFill>
                <a:schemeClr val="tx1"/>
              </a:solidFill>
              <a:latin typeface="Calibri" panose="020F0502020204030204" pitchFamily="34" charset="0"/>
              <a:cs typeface="Calibri" panose="020F0502020204030204" pitchFamily="34" charset="0"/>
            </a:endParaRPr>
          </a:p>
          <a:p>
            <a:r>
              <a:rPr lang="de-DE" sz="1600" dirty="0" smtClean="0">
                <a:latin typeface="Calibri" panose="020F0502020204030204" pitchFamily="34" charset="0"/>
              </a:rPr>
              <a:t>van Vorst, H. &amp; </a:t>
            </a:r>
            <a:r>
              <a:rPr lang="de-DE" sz="1600" dirty="0" err="1" smtClean="0">
                <a:latin typeface="Calibri" panose="020F0502020204030204" pitchFamily="34" charset="0"/>
              </a:rPr>
              <a:t>Hauerstein</a:t>
            </a:r>
            <a:r>
              <a:rPr lang="de-DE" sz="1600" dirty="0" smtClean="0">
                <a:latin typeface="Calibri" panose="020F0502020204030204" pitchFamily="34" charset="0"/>
              </a:rPr>
              <a:t>, M.-T. (2020). Strukturierung von Unterricht mit dem Lernleiterkonzept. </a:t>
            </a:r>
            <a:r>
              <a:rPr lang="de-DE" sz="1600" dirty="0" smtClean="0">
                <a:effectLst/>
                <a:latin typeface="Calibri" panose="020F0502020204030204" pitchFamily="34" charset="0"/>
              </a:rPr>
              <a:t>In H. </a:t>
            </a:r>
            <a:r>
              <a:rPr lang="de-DE" sz="1600" b="0" dirty="0" smtClean="0">
                <a:effectLst/>
                <a:latin typeface="Calibri" panose="020F0502020204030204" pitchFamily="34" charset="0"/>
                <a:cs typeface="Calibri" panose="020F0502020204030204" pitchFamily="34" charset="0"/>
              </a:rPr>
              <a:t>van Vorst, </a:t>
            </a:r>
            <a:r>
              <a:rPr lang="de-DE" sz="1600" dirty="0" smtClean="0">
                <a:latin typeface="Calibri" panose="020F0502020204030204" pitchFamily="34" charset="0"/>
                <a:cs typeface="Calibri" panose="020F0502020204030204" pitchFamily="34" charset="0"/>
              </a:rPr>
              <a:t>&amp; E. </a:t>
            </a:r>
            <a:r>
              <a:rPr lang="de-DE" sz="1600" b="0" dirty="0" err="1" smtClean="0">
                <a:effectLst/>
                <a:latin typeface="Calibri" panose="020F0502020204030204" pitchFamily="34" charset="0"/>
                <a:cs typeface="Calibri" panose="020F0502020204030204" pitchFamily="34" charset="0"/>
              </a:rPr>
              <a:t>Sumfleth</a:t>
            </a:r>
            <a:r>
              <a:rPr lang="de-DE" sz="1600" b="0" dirty="0" smtClean="0">
                <a:effectLst/>
                <a:latin typeface="Calibri" panose="020F0502020204030204" pitchFamily="34" charset="0"/>
                <a:cs typeface="Calibri" panose="020F0502020204030204" pitchFamily="34" charset="0"/>
              </a:rPr>
              <a:t>, (Hrsg.), </a:t>
            </a:r>
            <a:r>
              <a:rPr lang="de-DE" sz="1600" b="0" i="1" dirty="0" smtClean="0">
                <a:effectLst/>
                <a:latin typeface="Calibri" panose="020F0502020204030204" pitchFamily="34" charset="0"/>
                <a:cs typeface="Calibri" panose="020F0502020204030204" pitchFamily="34" charset="0"/>
              </a:rPr>
              <a:t>Von</a:t>
            </a:r>
            <a:r>
              <a:rPr lang="de-DE" sz="1600" b="0" i="1" baseline="0" dirty="0" smtClean="0">
                <a:effectLst/>
                <a:latin typeface="Calibri" panose="020F0502020204030204" pitchFamily="34" charset="0"/>
                <a:cs typeface="Calibri" panose="020F0502020204030204" pitchFamily="34" charset="0"/>
              </a:rPr>
              <a:t> Sprosse zu Sprosse. Innovative Erarbeitung des </a:t>
            </a:r>
            <a:r>
              <a:rPr lang="de-DE" sz="1600" b="0" i="1" baseline="0" dirty="0" err="1" smtClean="0">
                <a:effectLst/>
                <a:latin typeface="Calibri" panose="020F0502020204030204" pitchFamily="34" charset="0"/>
                <a:cs typeface="Calibri" panose="020F0502020204030204" pitchFamily="34" charset="0"/>
              </a:rPr>
              <a:t>Bohr´schen</a:t>
            </a:r>
            <a:r>
              <a:rPr lang="de-DE" sz="1600" b="0" i="1" baseline="0" dirty="0" smtClean="0">
                <a:effectLst/>
                <a:latin typeface="Calibri" panose="020F0502020204030204" pitchFamily="34" charset="0"/>
                <a:cs typeface="Calibri" panose="020F0502020204030204" pitchFamily="34" charset="0"/>
              </a:rPr>
              <a:t> Atomkonzepts mit der Lernleiter</a:t>
            </a:r>
            <a:r>
              <a:rPr lang="de-DE" sz="1600" b="0" baseline="0" dirty="0" smtClean="0">
                <a:effectLst/>
                <a:latin typeface="Calibri" panose="020F0502020204030204" pitchFamily="34" charset="0"/>
                <a:cs typeface="Calibri" panose="020F0502020204030204" pitchFamily="34" charset="0"/>
              </a:rPr>
              <a:t> (S. 7-14). Münster: </a:t>
            </a:r>
            <a:r>
              <a:rPr lang="de-DE" sz="1600" b="0" baseline="0" dirty="0" err="1" smtClean="0">
                <a:effectLst/>
                <a:latin typeface="Calibri" panose="020F0502020204030204" pitchFamily="34" charset="0"/>
                <a:cs typeface="Calibri" panose="020F0502020204030204" pitchFamily="34" charset="0"/>
              </a:rPr>
              <a:t>Waxmann</a:t>
            </a:r>
            <a:r>
              <a:rPr lang="de-DE" sz="1600" b="0" baseline="0" dirty="0" smtClean="0">
                <a:effectLst/>
                <a:latin typeface="Calibri" panose="020F0502020204030204" pitchFamily="34" charset="0"/>
                <a:cs typeface="Calibri" panose="020F0502020204030204" pitchFamily="34" charset="0"/>
              </a:rPr>
              <a:t>.</a:t>
            </a:r>
            <a:endParaRPr lang="de-DE" sz="1600" kern="1200" dirty="0" smtClean="0">
              <a:solidFill>
                <a:schemeClr val="tx1"/>
              </a:solidFill>
              <a:latin typeface="Calibri" panose="020F0502020204030204" pitchFamily="34" charset="0"/>
              <a:cs typeface="Calibri" panose="020F0502020204030204" pitchFamily="34" charset="0"/>
            </a:endParaRPr>
          </a:p>
          <a:p>
            <a:endParaRPr lang="de-DE" sz="1600" dirty="0" smtClean="0">
              <a:latin typeface="Calibri" panose="020F0502020204030204" pitchFamily="34" charset="0"/>
            </a:endParaRPr>
          </a:p>
          <a:p>
            <a:endParaRPr lang="de-DE" sz="1600" dirty="0" smtClean="0">
              <a:effectLst/>
              <a:latin typeface="Calibri" panose="020F0502020204030204" pitchFamily="34" charset="0"/>
            </a:endParaRPr>
          </a:p>
          <a:p>
            <a:endParaRPr lang="de-DE" sz="1600" dirty="0">
              <a:effectLst/>
              <a:latin typeface="Calibri" panose="020F0502020204030204" pitchFamily="34" charset="0"/>
            </a:endParaRPr>
          </a:p>
        </p:txBody>
      </p:sp>
    </p:spTree>
    <p:extLst>
      <p:ext uri="{BB962C8B-B14F-4D97-AF65-F5344CB8AC3E}">
        <p14:creationId xmlns:p14="http://schemas.microsoft.com/office/powerpoint/2010/main" val="12770796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052736"/>
            <a:ext cx="8229240" cy="720080"/>
          </a:xfrm>
        </p:spPr>
        <p:txBody>
          <a:bodyPr/>
          <a:lstStyle/>
          <a:p>
            <a:pPr algn="ctr"/>
            <a:r>
              <a:rPr lang="de-DE" sz="2800" dirty="0"/>
              <a:t>Literaturverzeichnis</a:t>
            </a:r>
          </a:p>
        </p:txBody>
      </p:sp>
      <p:sp>
        <p:nvSpPr>
          <p:cNvPr id="3" name="Textplatzhalter 2"/>
          <p:cNvSpPr>
            <a:spLocks noGrp="1"/>
          </p:cNvSpPr>
          <p:nvPr>
            <p:ph type="body"/>
          </p:nvPr>
        </p:nvSpPr>
        <p:spPr>
          <a:xfrm>
            <a:off x="467544" y="1772816"/>
            <a:ext cx="8229240" cy="3920784"/>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60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600" dirty="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600" dirty="0" smtClean="0">
              <a:latin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600" dirty="0" smtClean="0">
                <a:latin typeface="Calibri" panose="020F0502020204030204" pitchFamily="34" charset="0"/>
                <a:cs typeface="Calibri" panose="020F0502020204030204" pitchFamily="34" charset="0"/>
              </a:rPr>
              <a:t>van Vorst, H. &amp; </a:t>
            </a:r>
            <a:r>
              <a:rPr lang="de-DE" sz="1600" dirty="0" err="1" smtClean="0">
                <a:latin typeface="Calibri" panose="020F0502020204030204" pitchFamily="34" charset="0"/>
                <a:cs typeface="Calibri" panose="020F0502020204030204" pitchFamily="34" charset="0"/>
              </a:rPr>
              <a:t>Strübe</a:t>
            </a:r>
            <a:r>
              <a:rPr lang="de-DE" sz="1600" dirty="0" smtClean="0">
                <a:latin typeface="Calibri" panose="020F0502020204030204" pitchFamily="34" charset="0"/>
                <a:cs typeface="Calibri" panose="020F0502020204030204" pitchFamily="34" charset="0"/>
              </a:rPr>
              <a:t>, M. (2020). </a:t>
            </a:r>
            <a:r>
              <a:rPr lang="de-DE" sz="1600" kern="1200" dirty="0" smtClean="0">
                <a:solidFill>
                  <a:schemeClr val="tx1"/>
                </a:solidFill>
                <a:latin typeface="Calibri" panose="020F0502020204030204" pitchFamily="34" charset="0"/>
                <a:cs typeface="Calibri" panose="020F0502020204030204" pitchFamily="34" charset="0"/>
              </a:rPr>
              <a:t>Systematische </a:t>
            </a:r>
            <a:r>
              <a:rPr lang="de-DE" sz="1600" kern="1200" dirty="0">
                <a:solidFill>
                  <a:schemeClr val="tx1"/>
                </a:solidFill>
                <a:latin typeface="Calibri" panose="020F0502020204030204" pitchFamily="34" charset="0"/>
                <a:cs typeface="Calibri" panose="020F0502020204030204" pitchFamily="34" charset="0"/>
              </a:rPr>
              <a:t>Förderung der Modellkompetenz mithilfe der </a:t>
            </a:r>
            <a:r>
              <a:rPr lang="de-DE" sz="1600" kern="1200" dirty="0" smtClean="0">
                <a:solidFill>
                  <a:schemeClr val="tx1"/>
                </a:solidFill>
                <a:latin typeface="Calibri" panose="020F0502020204030204" pitchFamily="34" charset="0"/>
                <a:cs typeface="Calibri" panose="020F0502020204030204" pitchFamily="34" charset="0"/>
              </a:rPr>
              <a:t>Lernleiter. In H. </a:t>
            </a:r>
            <a:r>
              <a:rPr lang="de-DE" sz="1600" dirty="0">
                <a:latin typeface="Calibri" panose="020F0502020204030204" pitchFamily="34" charset="0"/>
                <a:cs typeface="Calibri" panose="020F0502020204030204" pitchFamily="34" charset="0"/>
              </a:rPr>
              <a:t>van </a:t>
            </a:r>
            <a:r>
              <a:rPr lang="de-DE" sz="1600" dirty="0" smtClean="0">
                <a:latin typeface="Calibri" panose="020F0502020204030204" pitchFamily="34" charset="0"/>
                <a:cs typeface="Calibri" panose="020F0502020204030204" pitchFamily="34" charset="0"/>
              </a:rPr>
              <a:t>Vorst </a:t>
            </a:r>
            <a:r>
              <a:rPr lang="de-DE" sz="1600" dirty="0">
                <a:latin typeface="Calibri" panose="020F0502020204030204" pitchFamily="34" charset="0"/>
                <a:cs typeface="Calibri" panose="020F0502020204030204" pitchFamily="34" charset="0"/>
              </a:rPr>
              <a:t>&amp; </a:t>
            </a:r>
            <a:r>
              <a:rPr lang="de-DE" sz="1600" dirty="0" smtClean="0">
                <a:latin typeface="Calibri" panose="020F0502020204030204" pitchFamily="34" charset="0"/>
                <a:cs typeface="Calibri" panose="020F0502020204030204" pitchFamily="34" charset="0"/>
              </a:rPr>
              <a:t>E. </a:t>
            </a:r>
            <a:r>
              <a:rPr lang="de-DE" sz="1600" dirty="0" err="1" smtClean="0">
                <a:latin typeface="Calibri" panose="020F0502020204030204" pitchFamily="34" charset="0"/>
                <a:cs typeface="Calibri" panose="020F0502020204030204" pitchFamily="34" charset="0"/>
              </a:rPr>
              <a:t>Sumfleth</a:t>
            </a:r>
            <a:r>
              <a:rPr lang="de-DE" sz="1600" dirty="0" smtClean="0">
                <a:latin typeface="Calibri" panose="020F0502020204030204" pitchFamily="34" charset="0"/>
                <a:cs typeface="Calibri" panose="020F0502020204030204" pitchFamily="34" charset="0"/>
              </a:rPr>
              <a:t> </a:t>
            </a:r>
            <a:r>
              <a:rPr lang="de-DE" sz="1600" dirty="0">
                <a:latin typeface="Calibri" panose="020F0502020204030204" pitchFamily="34" charset="0"/>
                <a:cs typeface="Calibri" panose="020F0502020204030204" pitchFamily="34" charset="0"/>
              </a:rPr>
              <a:t>(Hrsg</a:t>
            </a:r>
            <a:r>
              <a:rPr lang="de-DE" sz="1600" dirty="0" smtClean="0">
                <a:latin typeface="Calibri" panose="020F0502020204030204" pitchFamily="34" charset="0"/>
                <a:cs typeface="Calibri" panose="020F0502020204030204" pitchFamily="34" charset="0"/>
              </a:rPr>
              <a:t>.), </a:t>
            </a:r>
            <a:r>
              <a:rPr lang="de-DE" sz="1600" i="1" dirty="0">
                <a:latin typeface="Calibri" panose="020F0502020204030204" pitchFamily="34" charset="0"/>
                <a:cs typeface="Calibri" panose="020F0502020204030204" pitchFamily="34" charset="0"/>
              </a:rPr>
              <a:t>Von Sprosse zu Sprosse. Innovative Erarbeitung des </a:t>
            </a:r>
            <a:r>
              <a:rPr lang="de-DE" sz="1600" i="1" dirty="0" err="1">
                <a:latin typeface="Calibri" panose="020F0502020204030204" pitchFamily="34" charset="0"/>
                <a:cs typeface="Calibri" panose="020F0502020204030204" pitchFamily="34" charset="0"/>
              </a:rPr>
              <a:t>Bohr´schen</a:t>
            </a:r>
            <a:r>
              <a:rPr lang="de-DE" sz="1600" i="1" dirty="0">
                <a:latin typeface="Calibri" panose="020F0502020204030204" pitchFamily="34" charset="0"/>
                <a:cs typeface="Calibri" panose="020F0502020204030204" pitchFamily="34" charset="0"/>
              </a:rPr>
              <a:t> Atomkonzepts mit der </a:t>
            </a:r>
            <a:r>
              <a:rPr lang="de-DE" sz="1600" i="1" dirty="0" smtClean="0">
                <a:latin typeface="Calibri" panose="020F0502020204030204" pitchFamily="34" charset="0"/>
                <a:cs typeface="Calibri" panose="020F0502020204030204" pitchFamily="34" charset="0"/>
              </a:rPr>
              <a:t>Lernleiter </a:t>
            </a:r>
            <a:r>
              <a:rPr lang="de-DE" sz="1600" dirty="0" smtClean="0">
                <a:latin typeface="Calibri" panose="020F0502020204030204" pitchFamily="34" charset="0"/>
                <a:cs typeface="Calibri" panose="020F0502020204030204" pitchFamily="34" charset="0"/>
              </a:rPr>
              <a:t>(S. 21-27). </a:t>
            </a:r>
            <a:r>
              <a:rPr lang="de-DE" sz="1600" dirty="0">
                <a:latin typeface="Calibri" panose="020F0502020204030204" pitchFamily="34" charset="0"/>
                <a:cs typeface="Calibri" panose="020F0502020204030204" pitchFamily="34" charset="0"/>
              </a:rPr>
              <a:t>Münster: </a:t>
            </a:r>
            <a:r>
              <a:rPr lang="de-DE" sz="1600" dirty="0" err="1" smtClean="0">
                <a:latin typeface="Calibri" panose="020F0502020204030204" pitchFamily="34" charset="0"/>
                <a:cs typeface="Calibri" panose="020F0502020204030204" pitchFamily="34" charset="0"/>
              </a:rPr>
              <a:t>Waxmann</a:t>
            </a:r>
            <a:r>
              <a:rPr lang="de-DE" sz="1600" dirty="0" smtClean="0">
                <a:latin typeface="Calibri" panose="020F0502020204030204" pitchFamily="34" charset="0"/>
                <a:cs typeface="Calibri" panose="020F0502020204030204" pitchFamily="34" charset="0"/>
              </a:rPr>
              <a:t>. Aufgerufen am 05.08.2020. Verfügbar unter </a:t>
            </a:r>
            <a:r>
              <a:rPr lang="de-DE" sz="1600" dirty="0">
                <a:latin typeface="Calibri" panose="020F0502020204030204" pitchFamily="34" charset="0"/>
                <a:cs typeface="Calibri" panose="020F0502020204030204" pitchFamily="34" charset="0"/>
                <a:hlinkClick r:id="rId3"/>
              </a:rPr>
              <a:t>https://</a:t>
            </a:r>
            <a:r>
              <a:rPr lang="de-DE" sz="1600" dirty="0" smtClean="0">
                <a:latin typeface="Calibri" panose="020F0502020204030204" pitchFamily="34" charset="0"/>
                <a:cs typeface="Calibri" panose="020F0502020204030204" pitchFamily="34" charset="0"/>
                <a:hlinkClick r:id="rId3"/>
              </a:rPr>
              <a:t>www.waxmann.com/index.php?eID=download&amp;buchnr=4093</a:t>
            </a:r>
            <a:endParaRPr lang="de-DE" sz="1600" dirty="0" smtClean="0">
              <a:latin typeface="Calibri" panose="020F0502020204030204" pitchFamily="34" charset="0"/>
              <a:cs typeface="Calibri" panose="020F0502020204030204" pitchFamily="34" charset="0"/>
            </a:endParaRPr>
          </a:p>
          <a:p>
            <a:endParaRPr lang="de-DE" sz="1600" dirty="0">
              <a:latin typeface="Calibri" panose="020F0502020204030204" pitchFamily="34" charset="0"/>
            </a:endParaRPr>
          </a:p>
          <a:p>
            <a:r>
              <a:rPr lang="de-DE" sz="1600" dirty="0" smtClean="0">
                <a:latin typeface="Calibri" panose="020F0502020204030204" pitchFamily="34" charset="0"/>
              </a:rPr>
              <a:t>v</a:t>
            </a:r>
            <a:r>
              <a:rPr lang="de-DE" sz="1600" dirty="0" smtClean="0">
                <a:effectLst/>
                <a:latin typeface="Calibri" panose="020F0502020204030204" pitchFamily="34" charset="0"/>
              </a:rPr>
              <a:t>an Vorst, H. (2018a). Unterrichtsstrukturierung und Binnendifferenzierung durch Lernleitern. In</a:t>
            </a:r>
            <a:endParaRPr lang="de-DE" sz="1600" dirty="0" smtClean="0">
              <a:latin typeface="Calibri" panose="020F0502020204030204" pitchFamily="34" charset="0"/>
            </a:endParaRPr>
          </a:p>
          <a:p>
            <a:r>
              <a:rPr lang="de-DE" sz="1600" dirty="0" smtClean="0">
                <a:effectLst/>
                <a:latin typeface="Calibri" panose="020F0502020204030204" pitchFamily="34" charset="0"/>
              </a:rPr>
              <a:t>C. Maurer (Hrsg.), </a:t>
            </a:r>
            <a:r>
              <a:rPr lang="de-DE" sz="1600" i="1" dirty="0" smtClean="0">
                <a:effectLst/>
                <a:latin typeface="Calibri" panose="020F0502020204030204" pitchFamily="34" charset="0"/>
              </a:rPr>
              <a:t>Qualitätsvoller Chemie- und Physikunterricht – normative und empirische Dimensionen</a:t>
            </a:r>
            <a:r>
              <a:rPr lang="de-DE" sz="1600" dirty="0" smtClean="0">
                <a:effectLst/>
                <a:latin typeface="Calibri" panose="020F0502020204030204" pitchFamily="34" charset="0"/>
              </a:rPr>
              <a:t>. Gesellschaft für Didaktik der Chemie und Physik. Jahrestagung in Regensburg. (Bd. 38, S. 126–129). Aufgerufen am 26.02.2019. Verfügbar unter  </a:t>
            </a:r>
            <a:r>
              <a:rPr lang="de-DE" sz="1600" dirty="0" smtClean="0">
                <a:effectLst/>
                <a:latin typeface="Calibri" panose="020F0502020204030204" pitchFamily="34" charset="0"/>
                <a:hlinkClick r:id="rId4"/>
              </a:rPr>
              <a:t>https://www.pedocs.de/volltexte/2018/15495/pdf/Maurer_2017_Qualitaetsvoller_Chemie_und_Physikunterricht.pdf</a:t>
            </a:r>
            <a:endParaRPr lang="de-DE" sz="1600" dirty="0" smtClean="0">
              <a:effectLst/>
              <a:latin typeface="Calibri" panose="020F0502020204030204" pitchFamily="34" charset="0"/>
            </a:endParaRPr>
          </a:p>
          <a:p>
            <a:endParaRPr lang="de-DE" sz="1600" dirty="0" smtClean="0">
              <a:effectLst/>
              <a:latin typeface="Calibri" panose="020F0502020204030204" pitchFamily="34" charset="0"/>
            </a:endParaRPr>
          </a:p>
          <a:p>
            <a:r>
              <a:rPr lang="de-DE" sz="1600" dirty="0" smtClean="0">
                <a:effectLst/>
                <a:latin typeface="Calibri" panose="020F0502020204030204" pitchFamily="34" charset="0"/>
              </a:rPr>
              <a:t>van </a:t>
            </a:r>
            <a:r>
              <a:rPr lang="de-DE" sz="1600" dirty="0" err="1">
                <a:effectLst/>
                <a:latin typeface="Calibri" panose="020F0502020204030204" pitchFamily="34" charset="0"/>
              </a:rPr>
              <a:t>Vorst</a:t>
            </a:r>
            <a:r>
              <a:rPr lang="de-DE" sz="1600" dirty="0">
                <a:effectLst/>
                <a:latin typeface="Calibri" panose="020F0502020204030204" pitchFamily="34" charset="0"/>
              </a:rPr>
              <a:t>, H. (2018b). Zum </a:t>
            </a:r>
            <a:r>
              <a:rPr lang="de-DE" sz="1600" dirty="0" err="1">
                <a:effectLst/>
                <a:latin typeface="Calibri" panose="020F0502020204030204" pitchFamily="34" charset="0"/>
              </a:rPr>
              <a:t>Bohr’schen</a:t>
            </a:r>
            <a:r>
              <a:rPr lang="de-DE" sz="1600" dirty="0">
                <a:effectLst/>
                <a:latin typeface="Calibri" panose="020F0502020204030204" pitchFamily="34" charset="0"/>
              </a:rPr>
              <a:t> Atomkonzept mit der Lernleiter. Ein Ansatz zur Unterrichtsstrukturierung und </a:t>
            </a:r>
            <a:r>
              <a:rPr lang="de-DE" sz="1600" dirty="0" smtClean="0">
                <a:effectLst/>
                <a:latin typeface="Calibri" panose="020F0502020204030204" pitchFamily="34" charset="0"/>
              </a:rPr>
              <a:t>Differenzierung. </a:t>
            </a:r>
            <a:r>
              <a:rPr lang="de-DE" sz="1600" i="1" dirty="0">
                <a:effectLst/>
                <a:latin typeface="Calibri" panose="020F0502020204030204" pitchFamily="34" charset="0"/>
              </a:rPr>
              <a:t>MNU, </a:t>
            </a:r>
            <a:r>
              <a:rPr lang="de-DE" sz="1600" kern="1200" dirty="0">
                <a:solidFill>
                  <a:schemeClr val="tx1"/>
                </a:solidFill>
                <a:latin typeface="Calibri" panose="020F0502020204030204" pitchFamily="34" charset="0"/>
              </a:rPr>
              <a:t>5, </a:t>
            </a:r>
            <a:r>
              <a:rPr lang="de-DE" sz="1600" kern="1200" dirty="0" smtClean="0">
                <a:solidFill>
                  <a:schemeClr val="tx1"/>
                </a:solidFill>
                <a:latin typeface="Calibri" panose="020F0502020204030204" pitchFamily="34" charset="0"/>
              </a:rPr>
              <a:t>S. 317-324.</a:t>
            </a:r>
          </a:p>
          <a:p>
            <a:endParaRPr lang="de-DE" sz="1600" kern="1200" dirty="0" smtClean="0">
              <a:solidFill>
                <a:schemeClr val="tx1"/>
              </a:solidFill>
              <a:latin typeface="Calibri" panose="020F0502020204030204" pitchFamily="34" charset="0"/>
            </a:endParaRPr>
          </a:p>
          <a:p>
            <a:endParaRPr lang="de-DE" sz="1600" dirty="0">
              <a:effectLst/>
              <a:latin typeface="Calibri" panose="020F0502020204030204" pitchFamily="34" charset="0"/>
            </a:endParaRPr>
          </a:p>
        </p:txBody>
      </p:sp>
    </p:spTree>
    <p:extLst>
      <p:ext uri="{BB962C8B-B14F-4D97-AF65-F5344CB8AC3E}">
        <p14:creationId xmlns:p14="http://schemas.microsoft.com/office/powerpoint/2010/main" val="37514334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052736"/>
            <a:ext cx="8229240" cy="720080"/>
          </a:xfrm>
        </p:spPr>
        <p:txBody>
          <a:bodyPr/>
          <a:lstStyle/>
          <a:p>
            <a:pPr algn="ctr"/>
            <a:r>
              <a:rPr lang="de-DE" sz="2800" dirty="0"/>
              <a:t>Literaturverzeichnis</a:t>
            </a:r>
          </a:p>
        </p:txBody>
      </p:sp>
      <p:sp>
        <p:nvSpPr>
          <p:cNvPr id="3" name="Textplatzhalter 2"/>
          <p:cNvSpPr>
            <a:spLocks noGrp="1"/>
          </p:cNvSpPr>
          <p:nvPr>
            <p:ph type="body"/>
          </p:nvPr>
        </p:nvSpPr>
        <p:spPr>
          <a:xfrm>
            <a:off x="467544" y="1772816"/>
            <a:ext cx="8229240" cy="3920784"/>
          </a:xfrm>
        </p:spPr>
        <p:txBody>
          <a:bodyPr/>
          <a:lstStyle/>
          <a:p>
            <a:r>
              <a:rPr lang="de-DE" sz="1600" kern="1200" dirty="0" smtClean="0">
                <a:solidFill>
                  <a:schemeClr val="tx1"/>
                </a:solidFill>
                <a:latin typeface="Calibri" panose="020F0502020204030204" pitchFamily="34" charset="0"/>
              </a:rPr>
              <a:t>van </a:t>
            </a:r>
            <a:r>
              <a:rPr lang="de-DE" sz="1600" kern="1200" dirty="0">
                <a:solidFill>
                  <a:schemeClr val="tx1"/>
                </a:solidFill>
                <a:latin typeface="Calibri" panose="020F0502020204030204" pitchFamily="34" charset="0"/>
              </a:rPr>
              <a:t>Vorst, H. (2018c). </a:t>
            </a:r>
            <a:r>
              <a:rPr lang="de-DE" sz="1600" i="1" kern="1200" dirty="0">
                <a:solidFill>
                  <a:schemeClr val="tx1"/>
                </a:solidFill>
                <a:latin typeface="Calibri" panose="020F0502020204030204" pitchFamily="34" charset="0"/>
              </a:rPr>
              <a:t>Poster zur Präsentation der Evaluationsergebnisse im Rahmen der Abschlussveranstaltung der Chemiedidaktik im Projekt Ganz </a:t>
            </a:r>
            <a:r>
              <a:rPr lang="de-DE" sz="1600" i="1" kern="1200" dirty="0" smtClean="0">
                <a:solidFill>
                  <a:schemeClr val="tx1"/>
                </a:solidFill>
                <a:latin typeface="Calibri" panose="020F0502020204030204" pitchFamily="34" charset="0"/>
              </a:rPr>
              <a:t>In </a:t>
            </a:r>
            <a:r>
              <a:rPr lang="de-DE" sz="1600" kern="1200" dirty="0" smtClean="0">
                <a:solidFill>
                  <a:schemeClr val="tx1"/>
                </a:solidFill>
                <a:latin typeface="Calibri" panose="020F0502020204030204" pitchFamily="34" charset="0"/>
              </a:rPr>
              <a:t>– unveröffentlichtes Material.</a:t>
            </a:r>
          </a:p>
          <a:p>
            <a:endParaRPr lang="de-DE" sz="1600" kern="1200" dirty="0">
              <a:solidFill>
                <a:schemeClr val="tx1"/>
              </a:solidFill>
              <a:latin typeface="Calibri" panose="020F0502020204030204" pitchFamily="34" charset="0"/>
            </a:endParaRPr>
          </a:p>
          <a:p>
            <a:r>
              <a:rPr lang="de-DE" sz="1600" dirty="0" err="1" smtClean="0">
                <a:latin typeface="Calibri" panose="020F0502020204030204" pitchFamily="34" charset="0"/>
                <a:cs typeface="Calibri" panose="020F0502020204030204" pitchFamily="34" charset="0"/>
              </a:rPr>
              <a:t>Wiesbeck</a:t>
            </a:r>
            <a:r>
              <a:rPr lang="de-DE" sz="1600" dirty="0" smtClean="0">
                <a:latin typeface="Calibri" panose="020F0502020204030204" pitchFamily="34" charset="0"/>
                <a:cs typeface="Calibri" panose="020F0502020204030204" pitchFamily="34" charset="0"/>
              </a:rPr>
              <a:t>, A. B., </a:t>
            </a:r>
            <a:r>
              <a:rPr lang="de-DE" sz="1600" dirty="0" err="1" smtClean="0">
                <a:latin typeface="Calibri" panose="020F0502020204030204" pitchFamily="34" charset="0"/>
                <a:cs typeface="Calibri" panose="020F0502020204030204" pitchFamily="34" charset="0"/>
              </a:rPr>
              <a:t>Knogler</a:t>
            </a:r>
            <a:r>
              <a:rPr lang="de-DE" sz="1600" dirty="0" smtClean="0">
                <a:latin typeface="Calibri" panose="020F0502020204030204" pitchFamily="34" charset="0"/>
                <a:cs typeface="Calibri" panose="020F0502020204030204" pitchFamily="34" charset="0"/>
              </a:rPr>
              <a:t>, M. &amp; CHU Research Group (2017). Selbstreguliertes Lernen und Lernerfolg bei </a:t>
            </a:r>
            <a:r>
              <a:rPr lang="de-DE" sz="1600" dirty="0" err="1" smtClean="0">
                <a:latin typeface="Calibri" panose="020F0502020204030204" pitchFamily="34" charset="0"/>
                <a:cs typeface="Calibri" panose="020F0502020204030204" pitchFamily="34" charset="0"/>
              </a:rPr>
              <a:t>SchülerInnen</a:t>
            </a:r>
            <a:r>
              <a:rPr lang="de-DE" sz="1600" dirty="0" smtClean="0">
                <a:latin typeface="Calibri" panose="020F0502020204030204" pitchFamily="34" charset="0"/>
                <a:cs typeface="Calibri" panose="020F0502020204030204" pitchFamily="34" charset="0"/>
              </a:rPr>
              <a:t>: Gibt es einen Zusammenhang? www.clearinghouse-unterricht.de,</a:t>
            </a:r>
            <a:r>
              <a:rPr lang="de-DE" sz="1600" i="1" dirty="0" smtClean="0">
                <a:latin typeface="Calibri" panose="020F0502020204030204" pitchFamily="34" charset="0"/>
                <a:cs typeface="Calibri" panose="020F0502020204030204" pitchFamily="34" charset="0"/>
              </a:rPr>
              <a:t> Kurzreview 10.</a:t>
            </a:r>
            <a:endParaRPr lang="de-DE" sz="1600" kern="1200" dirty="0" smtClean="0">
              <a:solidFill>
                <a:schemeClr val="tx1"/>
              </a:solidFill>
              <a:latin typeface="Calibri" panose="020F0502020204030204" pitchFamily="34" charset="0"/>
              <a:cs typeface="Calibri" panose="020F0502020204030204" pitchFamily="34" charset="0"/>
            </a:endParaRPr>
          </a:p>
          <a:p>
            <a:endParaRPr lang="de-DE" sz="1600" dirty="0">
              <a:latin typeface="Calibri" panose="020F0502020204030204" pitchFamily="34" charset="0"/>
            </a:endParaRPr>
          </a:p>
          <a:p>
            <a:r>
              <a:rPr lang="de-DE" sz="1600" dirty="0" err="1" smtClean="0">
                <a:latin typeface="Calibri" panose="020F0502020204030204" pitchFamily="34" charset="0"/>
                <a:cs typeface="Calibri" panose="020F0502020204030204" pitchFamily="34" charset="0"/>
              </a:rPr>
              <a:t>Wiesbeck</a:t>
            </a:r>
            <a:r>
              <a:rPr lang="de-DE" sz="1600" dirty="0" smtClean="0">
                <a:latin typeface="Calibri" panose="020F0502020204030204" pitchFamily="34" charset="0"/>
                <a:cs typeface="Calibri" panose="020F0502020204030204" pitchFamily="34" charset="0"/>
              </a:rPr>
              <a:t>, A.B., </a:t>
            </a:r>
            <a:r>
              <a:rPr lang="de-DE" sz="1600" dirty="0" err="1" smtClean="0">
                <a:latin typeface="Calibri" panose="020F0502020204030204" pitchFamily="34" charset="0"/>
                <a:cs typeface="Calibri" panose="020F0502020204030204" pitchFamily="34" charset="0"/>
              </a:rPr>
              <a:t>Hetmanek</a:t>
            </a:r>
            <a:r>
              <a:rPr lang="de-DE" sz="1600" dirty="0" smtClean="0">
                <a:latin typeface="Calibri" panose="020F0502020204030204" pitchFamily="34" charset="0"/>
                <a:cs typeface="Calibri" panose="020F0502020204030204" pitchFamily="34" charset="0"/>
              </a:rPr>
              <a:t>, A. &amp; CHU Research Group (2018). Selbstreguliertes Lernen unterrichten: Eine Möglichkeit, den Lernerfolg zu fördern? www.clearinghouse-unterricht.de, </a:t>
            </a:r>
            <a:r>
              <a:rPr lang="de-DE" sz="1600" i="1" dirty="0" smtClean="0">
                <a:latin typeface="Calibri" panose="020F0502020204030204" pitchFamily="34" charset="0"/>
                <a:cs typeface="Calibri" panose="020F0502020204030204" pitchFamily="34" charset="0"/>
              </a:rPr>
              <a:t>Kurzreview 14</a:t>
            </a:r>
            <a:endParaRPr lang="de-DE" sz="16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79804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8458</Words>
  <Application>Microsoft Office PowerPoint</Application>
  <PresentationFormat>Bildschirmpräsentation (4:3)</PresentationFormat>
  <Paragraphs>677</Paragraphs>
  <Slides>53</Slides>
  <Notes>53</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53</vt:i4>
      </vt:variant>
    </vt:vector>
  </HeadingPairs>
  <TitlesOfParts>
    <vt:vector size="63" baseType="lpstr">
      <vt:lpstr>MS PGothic</vt:lpstr>
      <vt:lpstr>MS PGothic</vt:lpstr>
      <vt:lpstr>Arial</vt:lpstr>
      <vt:lpstr>Calibri</vt:lpstr>
      <vt:lpstr>Courier New</vt:lpstr>
      <vt:lpstr>DejaVu Sans</vt:lpstr>
      <vt:lpstr>StarSymbol</vt:lpstr>
      <vt:lpstr>Times New Roman</vt:lpstr>
      <vt:lpstr>Wingdings</vt:lpstr>
      <vt:lpstr>Office Theme</vt:lpstr>
      <vt:lpstr>PowerPoint-Präsentation</vt:lpstr>
      <vt:lpstr>PowerPoint-Präsentation</vt:lpstr>
      <vt:lpstr>PowerPoint-Präsentation</vt:lpstr>
      <vt:lpstr>PowerPoint-Präsentation</vt:lpstr>
      <vt:lpstr>Das Lernleiterkonzept zum Atombau   - Begründung und Zielsetzung -</vt:lpstr>
      <vt:lpstr>PowerPoint-Präsentation</vt:lpstr>
      <vt:lpstr>PowerPoint-Präsentation</vt:lpstr>
      <vt:lpstr>Das Lernleiterkonzept zum Atombau   - Unterrichtliche  Implementation -</vt:lpstr>
      <vt:lpstr>Die Lernleiter Atombau – unterrichtliche Implementation </vt:lpstr>
      <vt:lpstr> Die Lernleiter Atombau – unterrichtliche Implementation </vt:lpstr>
      <vt:lpstr> Die Lernleiter Atombau – unterrichtliche Implementation </vt:lpstr>
      <vt:lpstr> Die Lernleiter Atombau – unterrichtliche Implementation </vt:lpstr>
      <vt:lpstr> Die Lernleiter Atombau – unterrichtliche Implementation </vt:lpstr>
      <vt:lpstr> Die Lernleiter Atombau – unterrichtliche Implementation </vt:lpstr>
      <vt:lpstr>Das Lernleiterkonzept zum Atombau   - Aufbau und Materialien -</vt:lpstr>
      <vt:lpstr>PowerPoint-Präsentation</vt:lpstr>
      <vt:lpstr>PowerPoint-Präsentation</vt:lpstr>
      <vt:lpstr>Anleitungsvideo, Handout und Poster zur Lernleiter für Schülerinnen und Schüler </vt:lpstr>
      <vt:lpstr>Aufbau eines Milestones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Das Lernleiterkonzept zum Atombau   - Evaluation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Literaturverzeichnis</vt:lpstr>
      <vt:lpstr>Literaturverzeichnis</vt:lpstr>
      <vt:lpstr>Literaturverzeichnis</vt:lpstr>
      <vt:lpstr>Literaturverzeichnis</vt:lpstr>
      <vt:lpstr>Literaturverzeichnis</vt:lpstr>
      <vt:lpstr>Literaturverzeichnis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Rinke, Susanne</cp:lastModifiedBy>
  <cp:revision>7</cp:revision>
  <cp:lastPrinted>2019-03-01T18:28:09Z</cp:lastPrinted>
  <dcterms:modified xsi:type="dcterms:W3CDTF">2025-08-20T07:35:20Z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