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23"/>
  </p:notesMasterIdLst>
  <p:sldIdLst>
    <p:sldId id="300" r:id="rId3"/>
    <p:sldId id="264" r:id="rId4"/>
    <p:sldId id="269" r:id="rId5"/>
    <p:sldId id="346" r:id="rId6"/>
    <p:sldId id="369" r:id="rId7"/>
    <p:sldId id="363" r:id="rId8"/>
    <p:sldId id="358" r:id="rId9"/>
    <p:sldId id="357" r:id="rId10"/>
    <p:sldId id="360" r:id="rId11"/>
    <p:sldId id="361" r:id="rId12"/>
    <p:sldId id="325" r:id="rId13"/>
    <p:sldId id="342" r:id="rId14"/>
    <p:sldId id="362" r:id="rId15"/>
    <p:sldId id="351" r:id="rId16"/>
    <p:sldId id="366" r:id="rId17"/>
    <p:sldId id="352" r:id="rId18"/>
    <p:sldId id="353" r:id="rId19"/>
    <p:sldId id="364" r:id="rId20"/>
    <p:sldId id="354" r:id="rId21"/>
    <p:sldId id="365"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26"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112"/>
    <a:srgbClr val="F29400"/>
    <a:srgbClr val="009B74"/>
    <a:srgbClr val="009EE0"/>
    <a:srgbClr val="00A8B4"/>
    <a:srgbClr val="ED7C4D"/>
    <a:srgbClr val="FFFFFF"/>
    <a:srgbClr val="EF8659"/>
    <a:srgbClr val="FFFF00"/>
    <a:srgbClr val="0030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77" autoAdjust="0"/>
    <p:restoredTop sz="94557"/>
  </p:normalViewPr>
  <p:slideViewPr>
    <p:cSldViewPr snapToGrid="0" showGuides="1">
      <p:cViewPr varScale="1">
        <p:scale>
          <a:sx n="84" d="100"/>
          <a:sy n="84" d="100"/>
        </p:scale>
        <p:origin x="86" y="259"/>
      </p:cViewPr>
      <p:guideLst>
        <p:guide orient="horz" pos="2251"/>
        <p:guide pos="3840"/>
        <p:guide orient="horz" pos="3226"/>
        <p:guide orient="horz" pos="2772"/>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30.01.2026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1696710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1258481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sich die drei Definitionen aus der vorigen Stunde. Zwei der drei Definitionen sind den SuS bereits bekannt: Definition Nr. 1 („vergleichen“, vgl.  4. Stunde) und Definition Nr. 3 („erklären“, vgl. 5. Stunde). Die SuS lesen die bekannten Definitionen vor und die LK kann sie mit einem Klick ausblenden. Anschließend (weiterklicken) soll entschieden werden, um welche der drei Operatoren es sich bei der verbleibenden Definition Nr. 2 handelt: beurteilen, diskutieren oder begründen. Das Stichwort „belegen“ weist die SuS auf die richtige Lösung hin (weiterklicken).</a:t>
            </a:r>
          </a:p>
        </p:txBody>
      </p:sp>
      <p:sp>
        <p:nvSpPr>
          <p:cNvPr id="4" name="Foliennummernplatzhalter 3"/>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2679751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Inhalt stammt aus der zuvor gelösten Lern-App. Durch Klicken können die Textabschnitte in die jeweiligen Zeilen eingeblendet werden. </a:t>
            </a:r>
          </a:p>
        </p:txBody>
      </p:sp>
      <p:sp>
        <p:nvSpPr>
          <p:cNvPr id="4" name="Foliennummernplatzhalter 3"/>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1525610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Arbeitsauftrag kann durch Klicken eingeblendet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3184185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skizzieren ein Neuner-Raster (s. rechte Seite) und tragen jeder für sich neun der vorgegebenen Wörter in ihr Raster ein. </a:t>
            </a:r>
          </a:p>
        </p:txBody>
      </p:sp>
      <p:sp>
        <p:nvSpPr>
          <p:cNvPr id="4" name="Foliennummernplatzhalter 3"/>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1593092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die SuS den Arbeitsauftrag in den Teilgruppensitzungen gewöhnlicherweise nicht mehr sehen können, empfiehlt es sich, dass die LK ihn einblendet und die SuS einen Screenshot davon erstellen, um während der GA auf den Arbeitsauftrag zurückgreifen zu können.</a:t>
            </a:r>
          </a:p>
        </p:txBody>
      </p:sp>
      <p:sp>
        <p:nvSpPr>
          <p:cNvPr id="4" name="Foliennummernplatzhalter 3"/>
          <p:cNvSpPr>
            <a:spLocks noGrp="1"/>
          </p:cNvSpPr>
          <p:nvPr>
            <p:ph type="sldNum" sz="quarter" idx="5"/>
          </p:nvPr>
        </p:nvSpPr>
        <p:spPr/>
        <p:txBody>
          <a:bodyPr/>
          <a:lstStyle/>
          <a:p>
            <a:fld id="{2D29F3E6-7A76-4CAB-9C95-AABCC6695628}" type="slidenum">
              <a:rPr lang="de-DE" smtClean="0"/>
              <a:t>17</a:t>
            </a:fld>
            <a:endParaRPr lang="de-DE"/>
          </a:p>
        </p:txBody>
      </p:sp>
    </p:spTree>
    <p:extLst>
      <p:ext uri="{BB962C8B-B14F-4D97-AF65-F5344CB8AC3E}">
        <p14:creationId xmlns:p14="http://schemas.microsoft.com/office/powerpoint/2010/main" val="4240392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Ergebnisse der SuS können in den Zellen der Tabelle eingetragen werden</a:t>
            </a:r>
            <a:r>
              <a:rPr kumimoji="0" lang="de-DE" sz="1200" b="0" i="0" u="none" strike="noStrike" kern="1200" cap="none" spc="0" normalizeH="0" baseline="0" noProof="0" dirty="0">
                <a:ln>
                  <a:noFill/>
                </a:ln>
                <a:solidFill>
                  <a:prstClr val="black"/>
                </a:solidFill>
                <a:effectLst/>
                <a:uLnTx/>
                <a:uFillTx/>
                <a:latin typeface="Aptos" panose="02110004020202020204"/>
                <a:ea typeface="+mn-ea"/>
                <a:cs typeface="+mn-cs"/>
              </a:rPr>
              <a:t>. Klicken Sie dazu mit der rechten Maustaste auf die Folie und wählen Sie „Zeigeroptionen“ &gt; „Stift“ aus. </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18</a:t>
            </a:fld>
            <a:endParaRPr lang="de-DE"/>
          </a:p>
        </p:txBody>
      </p:sp>
    </p:spTree>
    <p:extLst>
      <p:ext uri="{BB962C8B-B14F-4D97-AF65-F5344CB8AC3E}">
        <p14:creationId xmlns:p14="http://schemas.microsoft.com/office/powerpoint/2010/main" val="2557087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Liste der Thesen kann um die Vorschläge der SuS ergänzt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3428187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298800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1959156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1990657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dirty="0" err="1"/>
              <a:t>SuS</a:t>
            </a:r>
            <a:r>
              <a:rPr lang="de-DE" dirty="0"/>
              <a:t> entscheiden, welche Sätze richtig bzw. falsch sind. Die Antworten können auf der Folie als richtig oder markiert werden. Klicken Sie dazu mit der rechten Maustaste auf die Folie und wählen Sie „Zeigeroptionen“ &gt; „Stift“ aus.</a:t>
            </a:r>
          </a:p>
        </p:txBody>
      </p:sp>
      <p:sp>
        <p:nvSpPr>
          <p:cNvPr id="4" name="Foliennummernplatzhalter 3"/>
          <p:cNvSpPr>
            <a:spLocks noGrp="1"/>
          </p:cNvSpPr>
          <p:nvPr>
            <p:ph type="sldNum" sz="quarter" idx="5"/>
          </p:nvPr>
        </p:nvSpPr>
        <p:spPr/>
        <p:txBody>
          <a:bodyPr/>
          <a:lstStyle/>
          <a:p>
            <a:fld id="{2D29F3E6-7A76-4CAB-9C95-AABCC6695628}" type="slidenum">
              <a:rPr lang="de-DE" smtClean="0"/>
              <a:t>6</a:t>
            </a:fld>
            <a:endParaRPr lang="de-DE"/>
          </a:p>
        </p:txBody>
      </p:sp>
    </p:spTree>
    <p:extLst>
      <p:ext uri="{BB962C8B-B14F-4D97-AF65-F5344CB8AC3E}">
        <p14:creationId xmlns:p14="http://schemas.microsoft.com/office/powerpoint/2010/main" val="3423560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stilisierten Tassen können auch gegen Bilder der eigenen Tassen getauscht werden.</a:t>
            </a:r>
          </a:p>
          <a:p>
            <a:r>
              <a:rPr lang="de-DE" dirty="0"/>
              <a:t>Die Unterschiede und Gemeinsamkeiten können durch die LK in den Textfeldern eingetragen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372835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Abbildung ist ein Screenshot der </a:t>
            </a:r>
            <a:r>
              <a:rPr lang="de-DE" dirty="0" err="1"/>
              <a:t>LearningApp</a:t>
            </a:r>
            <a:r>
              <a:rPr lang="de-DE" dirty="0"/>
              <a:t>. Für Ihre Sprache müssten Sie einen eigenen Screenshot erstellen. Sie können auf der Folie Signalwörter markieren. Klicken Sie dazu mit der rechten Maustaste auf die Folie und wählen Sie „Zeigeroptionen“ &gt; „Textmarker“ aus. </a:t>
            </a:r>
          </a:p>
        </p:txBody>
      </p:sp>
      <p:sp>
        <p:nvSpPr>
          <p:cNvPr id="4" name="Foliennummernplatzhalter 3"/>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3899763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788644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 Tabelle ist als Bild eingefügt und kann durch ein Textfeld mit treffenden Formulierungen in Ihrer Herkunftssprache ersetzt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1072793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entscheiden, welche der drei Definitionen zu dem Operator „erklären“ passt. </a:t>
            </a:r>
          </a:p>
          <a:p>
            <a:r>
              <a:rPr lang="de-DE" dirty="0"/>
              <a:t>Hinweis: Definition 1 („vergleichen“) ist den SuS aus der vorigen Stunde bekannt, Definition 2 („begründen“) trifft hier ganz offensichtlich nicht zu (keine Argumente oder Belege im Film erwähnt).</a:t>
            </a:r>
          </a:p>
        </p:txBody>
      </p:sp>
      <p:sp>
        <p:nvSpPr>
          <p:cNvPr id="4" name="Foliennummernplatzhalter 3"/>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3555337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DA36E-B139-4103-9319-97D429A4380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0A15676-E357-4E25-BA3B-C0CDB34C3B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BEF350B6-36DF-4230-ACE3-6B9D9F158AB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44784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CA078-186C-4E45-B963-5EC48E31138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07F250-EE62-4FD4-AFFD-449348777C4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84C190BC-0DD4-4348-8962-0021507A40A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1107803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6DE14E-4A06-4613-903E-9667EDA9FE2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026B17-A58D-4303-8518-C7BEA22883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6" name="Foliennummernplatzhalter 5">
            <a:extLst>
              <a:ext uri="{FF2B5EF4-FFF2-40B4-BE49-F238E27FC236}">
                <a16:creationId xmlns:a16="http://schemas.microsoft.com/office/drawing/2014/main" id="{3C8CC667-B28A-4350-ACF9-082C23543B3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024063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481FA-96CE-43F2-A482-9367B25B84F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C94D21-3B28-41FE-822C-40BB157E35B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02F0805-580F-465A-AC93-5B108069184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2FE6C3C0-2CEB-423C-AE88-54019A059D09}"/>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942012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994D1-BD7D-4E8B-8E45-2B74F64184A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6C92979-1196-472A-954E-C48F07658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EB121C8-A31C-412B-BCDB-6C42E8304A2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BF2D3D1-96B8-4BA2-B528-2F146EDD0E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D54196A-7163-4981-B25A-87DA3C0378D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8">
            <a:extLst>
              <a:ext uri="{FF2B5EF4-FFF2-40B4-BE49-F238E27FC236}">
                <a16:creationId xmlns:a16="http://schemas.microsoft.com/office/drawing/2014/main" id="{D43C2714-F151-42E3-86E8-22F822921D73}"/>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228288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BF41A7-DCAF-43AE-9342-87B7E1478358}"/>
              </a:ext>
            </a:extLst>
          </p:cNvPr>
          <p:cNvSpPr>
            <a:spLocks noGrp="1"/>
          </p:cNvSpPr>
          <p:nvPr>
            <p:ph type="title"/>
          </p:nvPr>
        </p:nvSpPr>
        <p:spPr/>
        <p:txBody>
          <a:bodyPr/>
          <a:lstStyle/>
          <a:p>
            <a:r>
              <a:rPr lang="de-DE"/>
              <a:t>Mastertitelformat bearbeiten</a:t>
            </a:r>
          </a:p>
        </p:txBody>
      </p:sp>
      <p:sp>
        <p:nvSpPr>
          <p:cNvPr id="5" name="Foliennummernplatzhalter 4">
            <a:extLst>
              <a:ext uri="{FF2B5EF4-FFF2-40B4-BE49-F238E27FC236}">
                <a16:creationId xmlns:a16="http://schemas.microsoft.com/office/drawing/2014/main" id="{4FF4EAA3-427E-4BB3-B1DC-943389E1F31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208691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DDA7404-E608-452F-AEAB-57D39C69E69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42678109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F5139-63CE-45EA-9740-F05946BF21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EFA1C3A-37AB-436F-BB03-4A8E2AEE53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19C67E1-6D2B-4702-BD47-90ACAB122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6E11C393-41A9-46AC-8839-70E16039C93B}"/>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30034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C674B2-85C6-40CD-A70C-6173575F8F9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0ECC382E-7A8A-4B93-BD4D-30A00BAA56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5E277D8-FA24-48FF-8A3E-C30BE613A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7C4EA23C-2BC7-49A7-B068-F19FCB35BE8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504503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459F01-809B-48CD-A0D5-FB33844BAED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257BB07-7FD5-4AC3-8116-1EFB7A41EC0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4D87BC95-E67C-486F-B6AE-B88ED8A7825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873533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8F81FAF-C65D-4398-978D-D927A11C6C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8F8FFFA-7BF3-4DE4-8111-34F0C0762C4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3E1472DD-DA32-48BD-93AF-E441EAEFE0A6}"/>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297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A5DF8F4E-3995-4C27-A306-B3E855581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6990" y="437754"/>
            <a:ext cx="2075930" cy="765804"/>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10" name="Grafik 9">
            <a:extLst>
              <a:ext uri="{FF2B5EF4-FFF2-40B4-BE49-F238E27FC236}">
                <a16:creationId xmlns:a16="http://schemas.microsoft.com/office/drawing/2014/main" id="{72D3664B-F5F9-4D30-9115-95925EAC1B32}"/>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324224" y="6342861"/>
            <a:ext cx="1264683" cy="466538"/>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50" r:id="rId5"/>
    <p:sldLayoutId id="2147483674"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5" r:id="rId16"/>
    <p:sldLayoutId id="2147483676" r:id="rId17"/>
    <p:sldLayoutId id="2147483678" r:id="rId18"/>
    <p:sldLayoutId id="2147483677" r:id="rId19"/>
    <p:sldLayoutId id="2147483671" r:id="rId20"/>
    <p:sldLayoutId id="2147483672" r:id="rId21"/>
    <p:sldLayoutId id="2147483673" r:id="rId22"/>
    <p:sldLayoutId id="2147483654" r:id="rId23"/>
    <p:sldLayoutId id="2147483655" r:id="rId24"/>
    <p:sldLayoutId id="2147483679" r:id="rId25"/>
    <p:sldLayoutId id="2147483683" r:id="rId26"/>
    <p:sldLayoutId id="2147483684" r:id="rId27"/>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1D8ECE8-7894-4218-AA1E-B4CC60C19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55D27B4-1548-4407-8D6A-2C170DC589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AF5CFB00-FDB9-44C8-A4DA-BA7CD8918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0F4943-4518-45FC-A461-0E00BDB42489}" type="slidenum">
              <a:rPr lang="de-DE" smtClean="0"/>
              <a:t>‹Nr.›</a:t>
            </a:fld>
            <a:endParaRPr lang="de-DE"/>
          </a:p>
        </p:txBody>
      </p:sp>
    </p:spTree>
    <p:extLst>
      <p:ext uri="{BB962C8B-B14F-4D97-AF65-F5344CB8AC3E}">
        <p14:creationId xmlns:p14="http://schemas.microsoft.com/office/powerpoint/2010/main" val="113907283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5A162DC-3AC6-2CCD-D367-05B640416049}"/>
              </a:ext>
            </a:extLst>
          </p:cNvPr>
          <p:cNvSpPr>
            <a:spLocks noGrp="1"/>
          </p:cNvSpPr>
          <p:nvPr>
            <p:ph type="ctrTitle"/>
          </p:nvPr>
        </p:nvSpPr>
        <p:spPr/>
        <p:txBody>
          <a:bodyPr/>
          <a:lstStyle/>
          <a:p>
            <a:r>
              <a:rPr lang="de-DE" dirty="0"/>
              <a:t>HSU digital</a:t>
            </a:r>
          </a:p>
        </p:txBody>
      </p:sp>
      <p:sp>
        <p:nvSpPr>
          <p:cNvPr id="4" name="Untertitel 3">
            <a:extLst>
              <a:ext uri="{FF2B5EF4-FFF2-40B4-BE49-F238E27FC236}">
                <a16:creationId xmlns:a16="http://schemas.microsoft.com/office/drawing/2014/main" id="{5CF4E88B-3D69-ABFE-14FF-1E4EBACE0155}"/>
              </a:ext>
            </a:extLst>
          </p:cNvPr>
          <p:cNvSpPr>
            <a:spLocks noGrp="1"/>
          </p:cNvSpPr>
          <p:nvPr>
            <p:ph type="subTitle" idx="1"/>
          </p:nvPr>
        </p:nvSpPr>
        <p:spPr>
          <a:xfrm>
            <a:off x="490633" y="4510018"/>
            <a:ext cx="9485471" cy="907253"/>
          </a:xfrm>
        </p:spPr>
        <p:txBody>
          <a:bodyPr/>
          <a:lstStyle/>
          <a:p>
            <a:r>
              <a:rPr lang="ru-RU" dirty="0"/>
              <a:t>Сопровождающая презентация к курсу «Знакомство с операторами и их применение»</a:t>
            </a:r>
            <a:endParaRPr lang="de-DE" dirty="0"/>
          </a:p>
        </p:txBody>
      </p:sp>
      <p:pic>
        <p:nvPicPr>
          <p:cNvPr id="8" name="Grafik 7">
            <a:extLst>
              <a:ext uri="{FF2B5EF4-FFF2-40B4-BE49-F238E27FC236}">
                <a16:creationId xmlns:a16="http://schemas.microsoft.com/office/drawing/2014/main" id="{A7B923D2-13C2-47AE-9153-2AA7415B0A5D}"/>
              </a:ext>
            </a:extLst>
          </p:cNvPr>
          <p:cNvPicPr>
            <a:picLocks noChangeAspect="1"/>
          </p:cNvPicPr>
          <p:nvPr/>
        </p:nvPicPr>
        <p:blipFill>
          <a:blip r:embed="rId2"/>
          <a:stretch>
            <a:fillRect/>
          </a:stretch>
        </p:blipFill>
        <p:spPr>
          <a:xfrm>
            <a:off x="0" y="1737269"/>
            <a:ext cx="12192000" cy="1792406"/>
          </a:xfrm>
          <a:prstGeom prst="rect">
            <a:avLst/>
          </a:prstGeom>
        </p:spPr>
      </p:pic>
    </p:spTree>
    <p:extLst>
      <p:ext uri="{BB962C8B-B14F-4D97-AF65-F5344CB8AC3E}">
        <p14:creationId xmlns:p14="http://schemas.microsoft.com/office/powerpoint/2010/main" val="144915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az-Cyrl-AZ" sz="3600" dirty="0"/>
              <a:t>Урок</a:t>
            </a:r>
            <a:r>
              <a:rPr lang="de-DE" sz="3600" dirty="0"/>
              <a:t>: „</a:t>
            </a:r>
            <a:r>
              <a:rPr lang="az-Cyrl-AZ" sz="3600" b="1" dirty="0"/>
              <a:t>сравнивать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sp>
        <p:nvSpPr>
          <p:cNvPr id="5" name="Textplatzhalter 4">
            <a:extLst>
              <a:ext uri="{FF2B5EF4-FFF2-40B4-BE49-F238E27FC236}">
                <a16:creationId xmlns:a16="http://schemas.microsoft.com/office/drawing/2014/main" id="{25652029-733E-4107-B7E5-83BF509D8056}"/>
              </a:ext>
            </a:extLst>
          </p:cNvPr>
          <p:cNvSpPr>
            <a:spLocks noGrp="1"/>
          </p:cNvSpPr>
          <p:nvPr>
            <p:ph type="body" sz="quarter" idx="14"/>
          </p:nvPr>
        </p:nvSpPr>
        <p:spPr>
          <a:xfrm>
            <a:off x="501649" y="1693164"/>
            <a:ext cx="11377161" cy="3650623"/>
          </a:xfrm>
        </p:spPr>
        <p:txBody>
          <a:bodyPr/>
          <a:lstStyle/>
          <a:p>
            <a:pPr marL="0" indent="0">
              <a:lnSpc>
                <a:spcPct val="100000"/>
              </a:lnSpc>
              <a:spcBef>
                <a:spcPct val="0"/>
              </a:spcBef>
              <a:buNone/>
            </a:pPr>
            <a:r>
              <a:rPr lang="az-Cyrl-AZ" sz="2400" dirty="0">
                <a:solidFill>
                  <a:srgbClr val="E75112"/>
                </a:solidFill>
              </a:rPr>
              <a:t>Варианты формулировок</a:t>
            </a:r>
            <a:r>
              <a:rPr lang="de-DE" sz="2400" b="1" dirty="0">
                <a:solidFill>
                  <a:srgbClr val="E75112"/>
                </a:solidFill>
                <a:ea typeface="+mj-ea"/>
              </a:rPr>
              <a:t>:</a:t>
            </a:r>
            <a:endParaRPr lang="de-DE" sz="2400" dirty="0"/>
          </a:p>
          <a:p>
            <a:pPr marL="0" indent="0">
              <a:lnSpc>
                <a:spcPct val="100000"/>
              </a:lnSpc>
              <a:spcBef>
                <a:spcPct val="0"/>
              </a:spcBef>
              <a:buNone/>
            </a:pPr>
            <a:endParaRPr lang="de-DE" sz="3200" dirty="0"/>
          </a:p>
        </p:txBody>
      </p:sp>
      <p:graphicFrame>
        <p:nvGraphicFramePr>
          <p:cNvPr id="2" name="Tabelle 5">
            <a:extLst>
              <a:ext uri="{FF2B5EF4-FFF2-40B4-BE49-F238E27FC236}">
                <a16:creationId xmlns:a16="http://schemas.microsoft.com/office/drawing/2014/main" id="{84C7262F-23EE-497B-93D2-00F48E85A377}"/>
              </a:ext>
            </a:extLst>
          </p:cNvPr>
          <p:cNvGraphicFramePr>
            <a:graphicFrameLocks noGrp="1"/>
          </p:cNvGraphicFramePr>
          <p:nvPr>
            <p:extLst>
              <p:ext uri="{D42A27DB-BD31-4B8C-83A1-F6EECF244321}">
                <p14:modId xmlns:p14="http://schemas.microsoft.com/office/powerpoint/2010/main" val="802912978"/>
              </p:ext>
            </p:extLst>
          </p:nvPr>
        </p:nvGraphicFramePr>
        <p:xfrm>
          <a:off x="501649" y="2299546"/>
          <a:ext cx="11188701" cy="3650623"/>
        </p:xfrm>
        <a:graphic>
          <a:graphicData uri="http://schemas.openxmlformats.org/drawingml/2006/table">
            <a:tbl>
              <a:tblPr firstRow="1" bandRow="1">
                <a:tableStyleId>{5C22544A-7EE6-4342-B048-85BDC9FD1C3A}</a:tableStyleId>
              </a:tblPr>
              <a:tblGrid>
                <a:gridCol w="3729567">
                  <a:extLst>
                    <a:ext uri="{9D8B030D-6E8A-4147-A177-3AD203B41FA5}">
                      <a16:colId xmlns:a16="http://schemas.microsoft.com/office/drawing/2014/main" val="3906815491"/>
                    </a:ext>
                  </a:extLst>
                </a:gridCol>
                <a:gridCol w="3729567">
                  <a:extLst>
                    <a:ext uri="{9D8B030D-6E8A-4147-A177-3AD203B41FA5}">
                      <a16:colId xmlns:a16="http://schemas.microsoft.com/office/drawing/2014/main" val="3743522911"/>
                    </a:ext>
                  </a:extLst>
                </a:gridCol>
                <a:gridCol w="3729567">
                  <a:extLst>
                    <a:ext uri="{9D8B030D-6E8A-4147-A177-3AD203B41FA5}">
                      <a16:colId xmlns:a16="http://schemas.microsoft.com/office/drawing/2014/main" val="745879303"/>
                    </a:ext>
                  </a:extLst>
                </a:gridCol>
              </a:tblGrid>
              <a:tr h="456328">
                <a:tc>
                  <a:txBody>
                    <a:bodyPr/>
                    <a:lstStyle/>
                    <a:p>
                      <a:pPr algn="ctr"/>
                      <a:r>
                        <a:rPr lang="az-Cyrl-AZ" dirty="0"/>
                        <a:t>Сходства</a:t>
                      </a:r>
                      <a:endParaRPr lang="de-DE" dirty="0"/>
                    </a:p>
                  </a:txBody>
                  <a:tcPr/>
                </a:tc>
                <a:tc>
                  <a:txBody>
                    <a:bodyPr/>
                    <a:lstStyle/>
                    <a:p>
                      <a:pPr algn="ctr"/>
                      <a:r>
                        <a:rPr lang="az-Cyrl-AZ" dirty="0"/>
                        <a:t>Различия</a:t>
                      </a:r>
                      <a:endParaRPr lang="de-DE" dirty="0"/>
                    </a:p>
                  </a:txBody>
                  <a:tcPr/>
                </a:tc>
                <a:tc>
                  <a:txBody>
                    <a:bodyPr/>
                    <a:lstStyle/>
                    <a:p>
                      <a:pPr algn="ctr"/>
                      <a:r>
                        <a:rPr lang="az-Cyrl-AZ" dirty="0"/>
                        <a:t>Противопоставления</a:t>
                      </a:r>
                      <a:endParaRPr lang="de-DE" dirty="0"/>
                    </a:p>
                  </a:txBody>
                  <a:tcPr/>
                </a:tc>
                <a:extLst>
                  <a:ext uri="{0D108BD9-81ED-4DB2-BD59-A6C34878D82A}">
                    <a16:rowId xmlns:a16="http://schemas.microsoft.com/office/drawing/2014/main" val="1165902713"/>
                  </a:ext>
                </a:extLst>
              </a:tr>
              <a:tr h="3194295">
                <a:tc>
                  <a:txBody>
                    <a:bodyPr/>
                    <a:lstStyle/>
                    <a:p>
                      <a:pPr marL="285750" indent="-285750">
                        <a:buFont typeface="Arial" panose="020B0604020202020204" pitchFamily="34" charset="0"/>
                        <a:buChar char="•"/>
                      </a:pPr>
                      <a:r>
                        <a:rPr lang="az-Cyrl-AZ" dirty="0"/>
                        <a:t>также</a:t>
                      </a:r>
                      <a:r>
                        <a:rPr lang="de-DE" dirty="0"/>
                        <a:t>,</a:t>
                      </a:r>
                      <a:r>
                        <a:rPr lang="az-Cyrl-AZ" dirty="0"/>
                        <a:t> тоже,</a:t>
                      </a:r>
                      <a:r>
                        <a:rPr lang="de-DE" dirty="0"/>
                        <a:t> </a:t>
                      </a:r>
                      <a:r>
                        <a:rPr lang="az-Cyrl-AZ" dirty="0"/>
                        <a:t>подобным образом</a:t>
                      </a:r>
                      <a:endParaRPr lang="de-DE" dirty="0"/>
                    </a:p>
                    <a:p>
                      <a:pPr marL="285750" indent="-285750">
                        <a:buFont typeface="Arial" panose="020B0604020202020204" pitchFamily="34" charset="0"/>
                        <a:buChar char="•"/>
                      </a:pPr>
                      <a:r>
                        <a:rPr lang="az-Cyrl-AZ" dirty="0"/>
                        <a:t>так же, как и</a:t>
                      </a:r>
                      <a:endParaRPr lang="de-DE" dirty="0"/>
                    </a:p>
                    <a:p>
                      <a:pPr marL="285750" indent="-285750">
                        <a:buFont typeface="Arial" panose="020B0604020202020204" pitchFamily="34" charset="0"/>
                        <a:buChar char="•"/>
                      </a:pPr>
                      <a:r>
                        <a:rPr lang="ru-RU" dirty="0"/>
                        <a:t>такой … как (например, такой же высокий, как)</a:t>
                      </a:r>
                      <a:endParaRPr lang="de-DE" dirty="0"/>
                    </a:p>
                    <a:p>
                      <a:pPr marL="285750" indent="-285750">
                        <a:buFont typeface="Arial" panose="020B0604020202020204" pitchFamily="34" charset="0"/>
                        <a:buChar char="•"/>
                      </a:pPr>
                      <a:r>
                        <a:rPr lang="ru-RU" dirty="0"/>
                        <a:t>одинаковый, равный, такого же размера</a:t>
                      </a:r>
                      <a:endParaRPr lang="de-DE" dirty="0"/>
                    </a:p>
                    <a:p>
                      <a:pPr marL="285750" indent="-285750">
                        <a:buFont typeface="Arial" panose="020B0604020202020204" pitchFamily="34" charset="0"/>
                        <a:buChar char="•"/>
                      </a:pPr>
                      <a:r>
                        <a:rPr lang="az-Cyrl-AZ" dirty="0"/>
                        <a:t>оба, обе</a:t>
                      </a:r>
                      <a:endParaRPr lang="de-DE" dirty="0"/>
                    </a:p>
                  </a:txBody>
                  <a:tcPr/>
                </a:tc>
                <a:tc>
                  <a:txBody>
                    <a:bodyPr/>
                    <a:lstStyle/>
                    <a:p>
                      <a:pPr marL="285750" indent="-285750">
                        <a:buFont typeface="Arial" panose="020B0604020202020204" pitchFamily="34" charset="0"/>
                        <a:buChar char="•"/>
                      </a:pPr>
                      <a:r>
                        <a:rPr lang="ru-RU" dirty="0"/>
                        <a:t>в противоположность, в отличие от</a:t>
                      </a:r>
                      <a:endParaRPr lang="de-DE" dirty="0"/>
                    </a:p>
                    <a:p>
                      <a:pPr marL="285750" indent="-285750">
                        <a:buFont typeface="Arial" panose="020B0604020202020204" pitchFamily="34" charset="0"/>
                        <a:buChar char="•"/>
                      </a:pPr>
                      <a:r>
                        <a:rPr lang="ru-RU" dirty="0"/>
                        <a:t>однако, правда, тем не менее</a:t>
                      </a:r>
                      <a:endParaRPr lang="de-DE" dirty="0"/>
                    </a:p>
                    <a:p>
                      <a:pPr marL="285750" indent="-285750">
                        <a:buFont typeface="Arial" panose="020B0604020202020204" pitchFamily="34" charset="0"/>
                        <a:buChar char="•"/>
                      </a:pPr>
                      <a:r>
                        <a:rPr lang="az-Cyrl-AZ" dirty="0"/>
                        <a:t>… чем … (например, выше, чем)</a:t>
                      </a:r>
                      <a:endParaRPr lang="de-DE" dirty="0"/>
                    </a:p>
                    <a:p>
                      <a:pPr marL="285750" indent="-285750">
                        <a:buFont typeface="Arial" panose="020B0604020202020204" pitchFamily="34" charset="0"/>
                        <a:buChar char="•"/>
                      </a:pPr>
                      <a:r>
                        <a:rPr lang="ru-RU" dirty="0"/>
                        <a:t>однако, тем не менее, всё же</a:t>
                      </a:r>
                      <a:endParaRPr lang="de-DE" dirty="0"/>
                    </a:p>
                    <a:p>
                      <a:pPr marL="285750" indent="-285750">
                        <a:buFont typeface="Arial" panose="020B0604020202020204" pitchFamily="34" charset="0"/>
                        <a:buChar char="•"/>
                      </a:pPr>
                      <a:r>
                        <a:rPr lang="ru-RU" dirty="0"/>
                        <a:t>тогда как, в то время как, тогда как же</a:t>
                      </a:r>
                      <a:endParaRPr lang="de-DE" dirty="0"/>
                    </a:p>
                  </a:txBody>
                  <a:tcPr/>
                </a:tc>
                <a:tc>
                  <a:txBody>
                    <a:bodyPr/>
                    <a:lstStyle/>
                    <a:p>
                      <a:pPr marL="285750" indent="-285750">
                        <a:buFont typeface="Arial" panose="020B0604020202020204" pitchFamily="34" charset="0"/>
                        <a:buChar char="•"/>
                      </a:pPr>
                      <a:r>
                        <a:rPr lang="ru-RU" dirty="0"/>
                        <a:t>с одной стороны … с другой стороны</a:t>
                      </a:r>
                      <a:endParaRPr lang="de-DE" dirty="0"/>
                    </a:p>
                    <a:p>
                      <a:pPr marL="285750" indent="-285750">
                        <a:buFont typeface="Arial" panose="020B0604020202020204" pitchFamily="34" charset="0"/>
                        <a:buChar char="•"/>
                      </a:pPr>
                      <a:r>
                        <a:rPr lang="az-Cyrl-AZ" dirty="0"/>
                        <a:t>во‑первых … во‑вторых</a:t>
                      </a:r>
                      <a:endParaRPr lang="de-DE" dirty="0"/>
                    </a:p>
                    <a:p>
                      <a:pPr marL="285750" indent="-285750">
                        <a:buFont typeface="Arial" panose="020B0604020202020204" pitchFamily="34" charset="0"/>
                        <a:buChar char="•"/>
                      </a:pPr>
                      <a:r>
                        <a:rPr lang="az-Cyrl-AZ" dirty="0"/>
                        <a:t>действительно … но / хотя … но</a:t>
                      </a:r>
                      <a:endParaRPr lang="de-DE" dirty="0"/>
                    </a:p>
                  </a:txBody>
                  <a:tcPr/>
                </a:tc>
                <a:extLst>
                  <a:ext uri="{0D108BD9-81ED-4DB2-BD59-A6C34878D82A}">
                    <a16:rowId xmlns:a16="http://schemas.microsoft.com/office/drawing/2014/main" val="1042674215"/>
                  </a:ext>
                </a:extLst>
              </a:tr>
            </a:tbl>
          </a:graphicData>
        </a:graphic>
      </p:graphicFrame>
    </p:spTree>
    <p:extLst>
      <p:ext uri="{BB962C8B-B14F-4D97-AF65-F5344CB8AC3E}">
        <p14:creationId xmlns:p14="http://schemas.microsoft.com/office/powerpoint/2010/main" val="2180548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532924" y="1531906"/>
            <a:ext cx="10121810" cy="461665"/>
          </a:xfrm>
          <a:prstGeom prst="rect">
            <a:avLst/>
          </a:prstGeom>
          <a:noFill/>
        </p:spPr>
        <p:txBody>
          <a:bodyPr wrap="none" rtlCol="0">
            <a:spAutoFit/>
          </a:bodyPr>
          <a:lstStyle/>
          <a:p>
            <a:r>
              <a:rPr lang="ru-RU" sz="2400" b="1" dirty="0"/>
              <a:t>Какое из следующих определений подходит для оператора «объяснять»?</a:t>
            </a:r>
            <a:endParaRPr lang="de-DE" sz="2400" b="1" dirty="0"/>
          </a:p>
        </p:txBody>
      </p:sp>
      <p:sp>
        <p:nvSpPr>
          <p:cNvPr id="8" name="Textfeld 7">
            <a:extLst>
              <a:ext uri="{FF2B5EF4-FFF2-40B4-BE49-F238E27FC236}">
                <a16:creationId xmlns:a16="http://schemas.microsoft.com/office/drawing/2014/main" id="{C20EEC42-E366-4471-8074-10857D0BE3EB}"/>
              </a:ext>
            </a:extLst>
          </p:cNvPr>
          <p:cNvSpPr txBox="1"/>
          <p:nvPr/>
        </p:nvSpPr>
        <p:spPr>
          <a:xfrm>
            <a:off x="501648" y="2244897"/>
            <a:ext cx="10687050" cy="830997"/>
          </a:xfrm>
          <a:prstGeom prst="rect">
            <a:avLst/>
          </a:prstGeom>
          <a:noFill/>
        </p:spPr>
        <p:txBody>
          <a:bodyPr wrap="square" rtlCol="0">
            <a:spAutoFit/>
          </a:bodyPr>
          <a:lstStyle/>
          <a:p>
            <a:r>
              <a:rPr lang="de-DE" sz="2400" dirty="0">
                <a:solidFill>
                  <a:srgbClr val="FF0000"/>
                </a:solidFill>
              </a:rPr>
              <a:t>1. </a:t>
            </a:r>
            <a:r>
              <a:rPr lang="ru-RU" sz="2400" dirty="0">
                <a:solidFill>
                  <a:srgbClr val="FF0000"/>
                </a:solidFill>
              </a:rPr>
              <a:t>Сравнить вопросы или факты по заданным или самостоятельно выбранным аспектам, чтобы выявить и представить общие черты, сходства или различия.</a:t>
            </a:r>
            <a:endParaRPr lang="de-DE" sz="2400" dirty="0">
              <a:solidFill>
                <a:srgbClr val="FF0000"/>
              </a:solidFill>
            </a:endParaRPr>
          </a:p>
        </p:txBody>
      </p:sp>
      <p:sp>
        <p:nvSpPr>
          <p:cNvPr id="10" name="Textfeld 9">
            <a:extLst>
              <a:ext uri="{FF2B5EF4-FFF2-40B4-BE49-F238E27FC236}">
                <a16:creationId xmlns:a16="http://schemas.microsoft.com/office/drawing/2014/main" id="{54F631DF-089E-4D89-8D6A-DD106561E44E}"/>
              </a:ext>
            </a:extLst>
          </p:cNvPr>
          <p:cNvSpPr txBox="1"/>
          <p:nvPr/>
        </p:nvSpPr>
        <p:spPr>
          <a:xfrm>
            <a:off x="501648" y="3397899"/>
            <a:ext cx="10701338" cy="1107996"/>
          </a:xfrm>
          <a:prstGeom prst="rect">
            <a:avLst/>
          </a:prstGeom>
          <a:noFill/>
        </p:spPr>
        <p:txBody>
          <a:bodyPr wrap="square" rtlCol="0">
            <a:spAutoFit/>
          </a:bodyPr>
          <a:lstStyle/>
          <a:p>
            <a:r>
              <a:rPr lang="de-DE" sz="2400" dirty="0">
                <a:solidFill>
                  <a:srgbClr val="009B74"/>
                </a:solidFill>
              </a:rPr>
              <a:t>2. </a:t>
            </a:r>
            <a:r>
              <a:rPr lang="ru-RU" sz="2400" dirty="0">
                <a:solidFill>
                  <a:srgbClr val="00B050"/>
                </a:solidFill>
              </a:rPr>
              <a:t>Подкрепить факт, вопрос или тезис понятными аргументами и убедительно доказать их (на примерах).</a:t>
            </a:r>
            <a:endParaRPr lang="de-DE" sz="2400" dirty="0">
              <a:solidFill>
                <a:srgbClr val="00B050"/>
              </a:solidFill>
            </a:endParaRPr>
          </a:p>
          <a:p>
            <a:endParaRPr lang="de-DE" dirty="0"/>
          </a:p>
        </p:txBody>
      </p:sp>
      <p:sp>
        <p:nvSpPr>
          <p:cNvPr id="11" name="Textfeld 10">
            <a:extLst>
              <a:ext uri="{FF2B5EF4-FFF2-40B4-BE49-F238E27FC236}">
                <a16:creationId xmlns:a16="http://schemas.microsoft.com/office/drawing/2014/main" id="{F3BECC1E-41A4-474D-B08C-283B27B2C7AC}"/>
              </a:ext>
            </a:extLst>
          </p:cNvPr>
          <p:cNvSpPr txBox="1"/>
          <p:nvPr/>
        </p:nvSpPr>
        <p:spPr>
          <a:xfrm>
            <a:off x="501648" y="4612978"/>
            <a:ext cx="10815637" cy="1107996"/>
          </a:xfrm>
          <a:prstGeom prst="rect">
            <a:avLst/>
          </a:prstGeom>
          <a:noFill/>
        </p:spPr>
        <p:txBody>
          <a:bodyPr wrap="square" rtlCol="0">
            <a:spAutoFit/>
          </a:bodyPr>
          <a:lstStyle/>
          <a:p>
            <a:r>
              <a:rPr lang="de-DE" sz="2400" dirty="0">
                <a:solidFill>
                  <a:srgbClr val="009EE0"/>
                </a:solidFill>
              </a:rPr>
              <a:t>3. </a:t>
            </a:r>
            <a:r>
              <a:rPr lang="ru-RU" sz="2400" dirty="0">
                <a:solidFill>
                  <a:srgbClr val="00A8B4"/>
                </a:solidFill>
              </a:rPr>
              <a:t>Изложить факты понятно, логично и в контексте (пояснить наглядными примерами и дополнительной информацией).</a:t>
            </a:r>
            <a:endParaRPr lang="de-DE" sz="2400" dirty="0">
              <a:solidFill>
                <a:srgbClr val="00A8B4"/>
              </a:solidFill>
            </a:endParaRPr>
          </a:p>
          <a:p>
            <a:endParaRPr lang="de-DE" dirty="0"/>
          </a:p>
        </p:txBody>
      </p:sp>
      <p:sp>
        <p:nvSpPr>
          <p:cNvPr id="13" name="Titel 8">
            <a:extLst>
              <a:ext uri="{FF2B5EF4-FFF2-40B4-BE49-F238E27FC236}">
                <a16:creationId xmlns:a16="http://schemas.microsoft.com/office/drawing/2014/main" id="{3AF7B94F-9398-4DA5-923C-A43C239EC39E}"/>
              </a:ext>
            </a:extLst>
          </p:cNvPr>
          <p:cNvSpPr txBox="1">
            <a:spLocks/>
          </p:cNvSpPr>
          <p:nvPr/>
        </p:nvSpPr>
        <p:spPr>
          <a:xfrm>
            <a:off x="501650" y="412081"/>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600" dirty="0"/>
              <a:t>5. </a:t>
            </a:r>
            <a:r>
              <a:rPr lang="az-Cyrl-AZ" sz="3600" dirty="0"/>
              <a:t>Урок</a:t>
            </a:r>
            <a:r>
              <a:rPr lang="az-Cyrl-AZ" sz="2800" dirty="0"/>
              <a:t> </a:t>
            </a:r>
            <a:r>
              <a:rPr lang="de-DE" sz="3600" dirty="0"/>
              <a:t>: „</a:t>
            </a:r>
            <a:r>
              <a:rPr lang="az-Cyrl-AZ" sz="3600" b="1" dirty="0"/>
              <a:t>объяснять</a:t>
            </a:r>
            <a:r>
              <a:rPr lang="de-DE" sz="3600" dirty="0"/>
              <a:t>“</a:t>
            </a:r>
          </a:p>
        </p:txBody>
      </p:sp>
    </p:spTree>
    <p:extLst>
      <p:ext uri="{BB962C8B-B14F-4D97-AF65-F5344CB8AC3E}">
        <p14:creationId xmlns:p14="http://schemas.microsoft.com/office/powerpoint/2010/main" val="1669420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536567" y="3487718"/>
            <a:ext cx="11263512" cy="2431435"/>
          </a:xfrm>
          <a:prstGeom prst="rect">
            <a:avLst/>
          </a:prstGeom>
          <a:solidFill>
            <a:schemeClr val="bg1"/>
          </a:solidFill>
          <a:ln w="19050">
            <a:solidFill>
              <a:schemeClr val="bg1">
                <a:lumMod val="75000"/>
              </a:schemeClr>
            </a:solidFill>
          </a:ln>
        </p:spPr>
        <p:txBody>
          <a:bodyPr wrap="square" rtlCol="0">
            <a:spAutoFit/>
          </a:bodyPr>
          <a:lstStyle/>
          <a:p>
            <a:r>
              <a:rPr lang="de-DE" sz="2400" b="1" dirty="0">
                <a:solidFill>
                  <a:schemeClr val="accent1"/>
                </a:solidFill>
                <a:ea typeface="+mj-ea"/>
              </a:rPr>
              <a:t>„</a:t>
            </a:r>
            <a:r>
              <a:rPr lang="az-Cyrl-AZ" sz="2400" b="1" dirty="0">
                <a:solidFill>
                  <a:srgbClr val="E75112"/>
                </a:solidFill>
              </a:rPr>
              <a:t> объяснять</a:t>
            </a:r>
            <a:r>
              <a:rPr lang="de-DE" sz="2400" b="1" dirty="0">
                <a:solidFill>
                  <a:schemeClr val="accent1"/>
                </a:solidFill>
                <a:ea typeface="+mj-ea"/>
              </a:rPr>
              <a:t>“ </a:t>
            </a:r>
            <a:r>
              <a:rPr lang="ru-RU" sz="2400" b="1" dirty="0">
                <a:solidFill>
                  <a:schemeClr val="accent1"/>
                </a:solidFill>
                <a:ea typeface="+mj-ea"/>
              </a:rPr>
              <a:t>означает</a:t>
            </a:r>
            <a:r>
              <a:rPr lang="de-DE" sz="2400" b="1" dirty="0">
                <a:solidFill>
                  <a:schemeClr val="accent1"/>
                </a:solidFill>
                <a:ea typeface="+mj-ea"/>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14" name="Textfeld 13">
            <a:extLst>
              <a:ext uri="{FF2B5EF4-FFF2-40B4-BE49-F238E27FC236}">
                <a16:creationId xmlns:a16="http://schemas.microsoft.com/office/drawing/2014/main" id="{8CF5772D-3047-4BA6-84E8-2B450A5DB77D}"/>
              </a:ext>
            </a:extLst>
          </p:cNvPr>
          <p:cNvSpPr txBox="1"/>
          <p:nvPr/>
        </p:nvSpPr>
        <p:spPr>
          <a:xfrm>
            <a:off x="440420" y="1621434"/>
            <a:ext cx="11234967" cy="1077218"/>
          </a:xfrm>
          <a:prstGeom prst="rect">
            <a:avLst/>
          </a:prstGeom>
          <a:noFill/>
        </p:spPr>
        <p:txBody>
          <a:bodyPr wrap="square">
            <a:spAutoFit/>
          </a:bodyPr>
          <a:lstStyle/>
          <a:p>
            <a:r>
              <a:rPr lang="ru-RU" sz="3200" dirty="0">
                <a:solidFill>
                  <a:srgbClr val="00A8B4"/>
                </a:solidFill>
              </a:rPr>
              <a:t>Изложить факты понятно, логично и в контексте (пояснить наглядными примерами и дополнительной информацией).</a:t>
            </a:r>
            <a:endParaRPr lang="de-DE" sz="3200" dirty="0">
              <a:solidFill>
                <a:srgbClr val="00A8B4"/>
              </a:solidFill>
            </a:endParaRPr>
          </a:p>
        </p:txBody>
      </p:sp>
      <p:sp>
        <p:nvSpPr>
          <p:cNvPr id="10" name="Titel 8">
            <a:extLst>
              <a:ext uri="{FF2B5EF4-FFF2-40B4-BE49-F238E27FC236}">
                <a16:creationId xmlns:a16="http://schemas.microsoft.com/office/drawing/2014/main" id="{34B427B3-0837-4D90-8279-394E0C713EB1}"/>
              </a:ext>
            </a:extLst>
          </p:cNvPr>
          <p:cNvSpPr txBox="1">
            <a:spLocks/>
          </p:cNvSpPr>
          <p:nvPr/>
        </p:nvSpPr>
        <p:spPr>
          <a:xfrm>
            <a:off x="501650" y="415755"/>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600" dirty="0"/>
              <a:t>5. </a:t>
            </a:r>
            <a:r>
              <a:rPr lang="az-Cyrl-AZ" sz="3600" dirty="0"/>
              <a:t>Урок</a:t>
            </a:r>
            <a:r>
              <a:rPr lang="de-DE" sz="3600" dirty="0"/>
              <a:t>: „</a:t>
            </a:r>
            <a:r>
              <a:rPr lang="az-Cyrl-AZ" sz="3600" b="1" dirty="0"/>
              <a:t>объяснять</a:t>
            </a:r>
            <a:r>
              <a:rPr lang="de-DE" sz="3600" dirty="0"/>
              <a:t>“</a:t>
            </a:r>
          </a:p>
        </p:txBody>
      </p:sp>
      <p:sp>
        <p:nvSpPr>
          <p:cNvPr id="2" name="Textfeld 1">
            <a:extLst>
              <a:ext uri="{FF2B5EF4-FFF2-40B4-BE49-F238E27FC236}">
                <a16:creationId xmlns:a16="http://schemas.microsoft.com/office/drawing/2014/main" id="{9DC701F4-9CB1-436B-B536-62ACD3E77040}"/>
              </a:ext>
            </a:extLst>
          </p:cNvPr>
          <p:cNvSpPr txBox="1"/>
          <p:nvPr/>
        </p:nvSpPr>
        <p:spPr>
          <a:xfrm>
            <a:off x="550842" y="4249552"/>
            <a:ext cx="11018322" cy="461665"/>
          </a:xfrm>
          <a:prstGeom prst="rect">
            <a:avLst/>
          </a:prstGeom>
          <a:noFill/>
        </p:spPr>
        <p:txBody>
          <a:bodyPr wrap="square" rtlCol="0">
            <a:spAutoFit/>
          </a:bodyPr>
          <a:lstStyle/>
          <a:p>
            <a:r>
              <a:rPr lang="ru-RU" sz="2400" dirty="0">
                <a:solidFill>
                  <a:srgbClr val="00B050"/>
                </a:solidFill>
                <a:latin typeface="Arial" panose="020B0604020202020204" pitchFamily="34" charset="0"/>
                <a:cs typeface="Arial" panose="020B0604020202020204" pitchFamily="34" charset="0"/>
              </a:rPr>
              <a:t>пояснять что-либо с помощью дополнительной информации или примеров. </a:t>
            </a:r>
            <a:endParaRPr lang="de-DE" sz="24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3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8" name="Textfeld 7">
            <a:extLst>
              <a:ext uri="{FF2B5EF4-FFF2-40B4-BE49-F238E27FC236}">
                <a16:creationId xmlns:a16="http://schemas.microsoft.com/office/drawing/2014/main" id="{C20EEC42-E366-4471-8074-10857D0BE3EB}"/>
              </a:ext>
            </a:extLst>
          </p:cNvPr>
          <p:cNvSpPr txBox="1"/>
          <p:nvPr/>
        </p:nvSpPr>
        <p:spPr>
          <a:xfrm>
            <a:off x="501649" y="1748904"/>
            <a:ext cx="10687050" cy="830997"/>
          </a:xfrm>
          <a:prstGeom prst="rect">
            <a:avLst/>
          </a:prstGeom>
          <a:noFill/>
        </p:spPr>
        <p:txBody>
          <a:bodyPr wrap="square" rtlCol="0">
            <a:spAutoFit/>
          </a:bodyPr>
          <a:lstStyle/>
          <a:p>
            <a:r>
              <a:rPr lang="de-DE" sz="2400" dirty="0">
                <a:solidFill>
                  <a:srgbClr val="FF0000"/>
                </a:solidFill>
              </a:rPr>
              <a:t>1. </a:t>
            </a:r>
            <a:r>
              <a:rPr lang="ru-RU" sz="2400" dirty="0">
                <a:solidFill>
                  <a:srgbClr val="FF0000"/>
                </a:solidFill>
              </a:rPr>
              <a:t>Сравнить вопросы или факты по заданным или самостоятельно выбранным аспектам, чтобы выявить и представить общие черты, сходства или различия.</a:t>
            </a:r>
            <a:endParaRPr lang="de-DE" sz="2400" dirty="0">
              <a:solidFill>
                <a:srgbClr val="FF0000"/>
              </a:solidFill>
            </a:endParaRPr>
          </a:p>
        </p:txBody>
      </p:sp>
      <p:sp>
        <p:nvSpPr>
          <p:cNvPr id="10" name="Textfeld 9">
            <a:extLst>
              <a:ext uri="{FF2B5EF4-FFF2-40B4-BE49-F238E27FC236}">
                <a16:creationId xmlns:a16="http://schemas.microsoft.com/office/drawing/2014/main" id="{54F631DF-089E-4D89-8D6A-DD106561E44E}"/>
              </a:ext>
            </a:extLst>
          </p:cNvPr>
          <p:cNvSpPr txBox="1"/>
          <p:nvPr/>
        </p:nvSpPr>
        <p:spPr>
          <a:xfrm>
            <a:off x="487361" y="3013501"/>
            <a:ext cx="10701338" cy="830997"/>
          </a:xfrm>
          <a:prstGeom prst="rect">
            <a:avLst/>
          </a:prstGeom>
          <a:noFill/>
        </p:spPr>
        <p:txBody>
          <a:bodyPr wrap="square" rtlCol="0">
            <a:spAutoFit/>
          </a:bodyPr>
          <a:lstStyle/>
          <a:p>
            <a:r>
              <a:rPr lang="de-DE" sz="2400" dirty="0">
                <a:solidFill>
                  <a:schemeClr val="accent5"/>
                </a:solidFill>
              </a:rPr>
              <a:t>2. </a:t>
            </a:r>
            <a:r>
              <a:rPr lang="ru-RU" sz="2400" dirty="0">
                <a:solidFill>
                  <a:srgbClr val="009B74"/>
                </a:solidFill>
              </a:rPr>
              <a:t>Подкрепить факт, вопрос или тезис понятными аргументами и убедительно доказать их (на примерах).</a:t>
            </a:r>
            <a:endParaRPr lang="de-DE" dirty="0">
              <a:solidFill>
                <a:srgbClr val="009B74"/>
              </a:solidFill>
            </a:endParaRPr>
          </a:p>
        </p:txBody>
      </p:sp>
      <p:sp>
        <p:nvSpPr>
          <p:cNvPr id="11" name="Textfeld 10">
            <a:extLst>
              <a:ext uri="{FF2B5EF4-FFF2-40B4-BE49-F238E27FC236}">
                <a16:creationId xmlns:a16="http://schemas.microsoft.com/office/drawing/2014/main" id="{F3BECC1E-41A4-474D-B08C-283B27B2C7AC}"/>
              </a:ext>
            </a:extLst>
          </p:cNvPr>
          <p:cNvSpPr txBox="1"/>
          <p:nvPr/>
        </p:nvSpPr>
        <p:spPr>
          <a:xfrm>
            <a:off x="487361" y="4299744"/>
            <a:ext cx="10815637" cy="830997"/>
          </a:xfrm>
          <a:prstGeom prst="rect">
            <a:avLst/>
          </a:prstGeom>
          <a:noFill/>
        </p:spPr>
        <p:txBody>
          <a:bodyPr wrap="square" rtlCol="0">
            <a:spAutoFit/>
          </a:bodyPr>
          <a:lstStyle/>
          <a:p>
            <a:r>
              <a:rPr lang="de-DE" sz="2400" dirty="0">
                <a:solidFill>
                  <a:srgbClr val="009EE0"/>
                </a:solidFill>
              </a:rPr>
              <a:t>3. </a:t>
            </a:r>
            <a:r>
              <a:rPr lang="ru-RU" sz="2400" dirty="0">
                <a:solidFill>
                  <a:srgbClr val="009EE0"/>
                </a:solidFill>
              </a:rPr>
              <a:t>Изложить факты понятно, логично и в контексте (пояснить наглядными примерами и дополнительной информацией).</a:t>
            </a:r>
            <a:endParaRPr lang="de-DE" dirty="0">
              <a:solidFill>
                <a:srgbClr val="009EE0"/>
              </a:solidFill>
            </a:endParaRPr>
          </a:p>
        </p:txBody>
      </p:sp>
      <p:sp>
        <p:nvSpPr>
          <p:cNvPr id="2" name="Textfeld 1">
            <a:extLst>
              <a:ext uri="{FF2B5EF4-FFF2-40B4-BE49-F238E27FC236}">
                <a16:creationId xmlns:a16="http://schemas.microsoft.com/office/drawing/2014/main" id="{1570F15A-8659-4E0A-AA85-FC38BB93A447}"/>
              </a:ext>
            </a:extLst>
          </p:cNvPr>
          <p:cNvSpPr txBox="1"/>
          <p:nvPr/>
        </p:nvSpPr>
        <p:spPr>
          <a:xfrm>
            <a:off x="1649858" y="5368608"/>
            <a:ext cx="8215821" cy="584775"/>
          </a:xfrm>
          <a:prstGeom prst="rect">
            <a:avLst/>
          </a:prstGeom>
          <a:noFill/>
        </p:spPr>
        <p:txBody>
          <a:bodyPr wrap="square" rtlCol="0">
            <a:spAutoFit/>
          </a:bodyPr>
          <a:lstStyle/>
          <a:p>
            <a:r>
              <a:rPr lang="az-Cyrl-AZ" sz="3200" b="1" dirty="0">
                <a:solidFill>
                  <a:srgbClr val="009B74"/>
                </a:solidFill>
              </a:rPr>
              <a:t>оценивать</a:t>
            </a:r>
            <a:r>
              <a:rPr lang="de-DE" sz="3200" b="1" dirty="0">
                <a:solidFill>
                  <a:schemeClr val="accent5"/>
                </a:solidFill>
              </a:rPr>
              <a:t> ---</a:t>
            </a:r>
            <a:r>
              <a:rPr lang="de-DE" sz="3200" b="1" dirty="0">
                <a:solidFill>
                  <a:srgbClr val="009B74"/>
                </a:solidFill>
              </a:rPr>
              <a:t> </a:t>
            </a:r>
            <a:r>
              <a:rPr lang="az-Cyrl-AZ" sz="3200" b="1" dirty="0">
                <a:solidFill>
                  <a:srgbClr val="009B74"/>
                </a:solidFill>
              </a:rPr>
              <a:t>обсуждать</a:t>
            </a:r>
            <a:r>
              <a:rPr lang="de-DE" sz="3200" b="1" dirty="0">
                <a:solidFill>
                  <a:srgbClr val="009B74"/>
                </a:solidFill>
              </a:rPr>
              <a:t> </a:t>
            </a:r>
            <a:r>
              <a:rPr lang="de-DE" sz="3200" b="1" dirty="0">
                <a:solidFill>
                  <a:schemeClr val="accent5"/>
                </a:solidFill>
              </a:rPr>
              <a:t>--- </a:t>
            </a:r>
            <a:r>
              <a:rPr lang="az-Cyrl-AZ" sz="3200" b="1" dirty="0">
                <a:solidFill>
                  <a:srgbClr val="009B74"/>
                </a:solidFill>
              </a:rPr>
              <a:t>обосновывать</a:t>
            </a:r>
            <a:endParaRPr lang="de-DE" sz="3200" b="1" dirty="0">
              <a:solidFill>
                <a:srgbClr val="009B74"/>
              </a:solidFill>
            </a:endParaRPr>
          </a:p>
        </p:txBody>
      </p:sp>
      <p:sp>
        <p:nvSpPr>
          <p:cNvPr id="4" name="Ellipse 3">
            <a:extLst>
              <a:ext uri="{FF2B5EF4-FFF2-40B4-BE49-F238E27FC236}">
                <a16:creationId xmlns:a16="http://schemas.microsoft.com/office/drawing/2014/main" id="{959FFB73-47D8-43B2-A0C6-491F57A5F42D}"/>
              </a:ext>
            </a:extLst>
          </p:cNvPr>
          <p:cNvSpPr/>
          <p:nvPr/>
        </p:nvSpPr>
        <p:spPr>
          <a:xfrm>
            <a:off x="6524625" y="5203032"/>
            <a:ext cx="2752725" cy="988218"/>
          </a:xfrm>
          <a:prstGeom prst="ellipse">
            <a:avLst/>
          </a:prstGeom>
          <a:noFill/>
          <a:ln w="76200">
            <a:solidFill>
              <a:srgbClr val="F29400"/>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4" name="Titel 8">
            <a:extLst>
              <a:ext uri="{FF2B5EF4-FFF2-40B4-BE49-F238E27FC236}">
                <a16:creationId xmlns:a16="http://schemas.microsoft.com/office/drawing/2014/main" id="{C36A8750-C6D7-40F8-A462-3F10A05D63C6}"/>
              </a:ext>
            </a:extLst>
          </p:cNvPr>
          <p:cNvSpPr>
            <a:spLocks noGrp="1"/>
          </p:cNvSpPr>
          <p:nvPr>
            <p:ph type="title"/>
          </p:nvPr>
        </p:nvSpPr>
        <p:spPr>
          <a:xfrm>
            <a:off x="501651" y="420463"/>
            <a:ext cx="2296414" cy="980469"/>
          </a:xfrm>
        </p:spPr>
        <p:txBody>
          <a:bodyPr/>
          <a:lstStyle/>
          <a:p>
            <a:r>
              <a:rPr lang="de-DE" sz="3600" dirty="0"/>
              <a:t>6. </a:t>
            </a:r>
            <a:r>
              <a:rPr lang="az-Cyrl-AZ" sz="3600" dirty="0"/>
              <a:t>Урок</a:t>
            </a:r>
            <a:r>
              <a:rPr lang="de-DE" sz="3600" dirty="0"/>
              <a:t>:</a:t>
            </a:r>
          </a:p>
        </p:txBody>
      </p:sp>
      <p:sp>
        <p:nvSpPr>
          <p:cNvPr id="5" name="Textfeld 4">
            <a:extLst>
              <a:ext uri="{FF2B5EF4-FFF2-40B4-BE49-F238E27FC236}">
                <a16:creationId xmlns:a16="http://schemas.microsoft.com/office/drawing/2014/main" id="{AEAB09E4-24C3-42D1-98FE-BD59E1C72573}"/>
              </a:ext>
            </a:extLst>
          </p:cNvPr>
          <p:cNvSpPr txBox="1"/>
          <p:nvPr/>
        </p:nvSpPr>
        <p:spPr>
          <a:xfrm>
            <a:off x="2241302" y="367740"/>
            <a:ext cx="3603872" cy="646331"/>
          </a:xfrm>
          <a:prstGeom prst="rect">
            <a:avLst/>
          </a:prstGeom>
          <a:noFill/>
        </p:spPr>
        <p:txBody>
          <a:bodyPr wrap="none" rtlCol="0">
            <a:spAutoFit/>
          </a:bodyPr>
          <a:lstStyle/>
          <a:p>
            <a:r>
              <a:rPr lang="de-DE" sz="3600" b="1" dirty="0">
                <a:solidFill>
                  <a:schemeClr val="accent1"/>
                </a:solidFill>
                <a:latin typeface="Arial" panose="020B0604020202020204" pitchFamily="34" charset="0"/>
                <a:ea typeface="+mj-ea"/>
                <a:cs typeface="Arial" panose="020B0604020202020204" pitchFamily="34" charset="0"/>
              </a:rPr>
              <a:t>„</a:t>
            </a:r>
            <a:r>
              <a:rPr lang="az-Cyrl-AZ" sz="3600" b="1" dirty="0">
                <a:solidFill>
                  <a:srgbClr val="E75112"/>
                </a:solidFill>
              </a:rPr>
              <a:t>обосновывать</a:t>
            </a:r>
            <a:r>
              <a:rPr lang="de-DE" sz="3600" b="1" dirty="0">
                <a:solidFill>
                  <a:schemeClr val="accent1"/>
                </a:solidFill>
                <a:latin typeface="Arial" panose="020B0604020202020204" pitchFamily="34" charset="0"/>
                <a:ea typeface="+mj-ea"/>
                <a:cs typeface="Arial" panose="020B0604020202020204" pitchFamily="34" charset="0"/>
              </a:rPr>
              <a:t>“</a:t>
            </a:r>
            <a:endParaRPr lang="de-DE" dirty="0"/>
          </a:p>
        </p:txBody>
      </p:sp>
    </p:spTree>
    <p:extLst>
      <p:ext uri="{BB962C8B-B14F-4D97-AF65-F5344CB8AC3E}">
        <p14:creationId xmlns:p14="http://schemas.microsoft.com/office/powerpoint/2010/main" val="308355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15395" cy="980469"/>
          </a:xfrm>
        </p:spPr>
        <p:txBody>
          <a:bodyPr/>
          <a:lstStyle/>
          <a:p>
            <a:r>
              <a:rPr lang="de-DE" sz="3600" dirty="0"/>
              <a:t>7. </a:t>
            </a:r>
            <a:r>
              <a:rPr lang="az-Cyrl-AZ" sz="3600" dirty="0"/>
              <a:t>Урок</a:t>
            </a:r>
            <a:r>
              <a:rPr lang="de-DE" sz="3600" dirty="0"/>
              <a:t>: „</a:t>
            </a:r>
            <a:r>
              <a:rPr lang="ru-RU" sz="2800" b="1" dirty="0"/>
              <a:t>(критически) высказывать свою точку зрения</a:t>
            </a:r>
            <a:r>
              <a:rPr lang="de-DE" sz="28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graphicFrame>
        <p:nvGraphicFramePr>
          <p:cNvPr id="5" name="Tabelle 5">
            <a:extLst>
              <a:ext uri="{FF2B5EF4-FFF2-40B4-BE49-F238E27FC236}">
                <a16:creationId xmlns:a16="http://schemas.microsoft.com/office/drawing/2014/main" id="{273FF60A-5947-42A5-AE12-AB3538ADCAA9}"/>
              </a:ext>
            </a:extLst>
          </p:cNvPr>
          <p:cNvGraphicFramePr>
            <a:graphicFrameLocks noGrp="1"/>
          </p:cNvGraphicFramePr>
          <p:nvPr>
            <p:extLst>
              <p:ext uri="{D42A27DB-BD31-4B8C-83A1-F6EECF244321}">
                <p14:modId xmlns:p14="http://schemas.microsoft.com/office/powerpoint/2010/main" val="1645838281"/>
              </p:ext>
            </p:extLst>
          </p:nvPr>
        </p:nvGraphicFramePr>
        <p:xfrm>
          <a:off x="516613" y="1520825"/>
          <a:ext cx="10967904" cy="4806951"/>
        </p:xfrm>
        <a:graphic>
          <a:graphicData uri="http://schemas.openxmlformats.org/drawingml/2006/table">
            <a:tbl>
              <a:tblPr firstRow="1" bandRow="1">
                <a:tableStyleId>{5C22544A-7EE6-4342-B048-85BDC9FD1C3A}</a:tableStyleId>
              </a:tblPr>
              <a:tblGrid>
                <a:gridCol w="3328274">
                  <a:extLst>
                    <a:ext uri="{9D8B030D-6E8A-4147-A177-3AD203B41FA5}">
                      <a16:colId xmlns:a16="http://schemas.microsoft.com/office/drawing/2014/main" val="2899760709"/>
                    </a:ext>
                  </a:extLst>
                </a:gridCol>
                <a:gridCol w="7639630">
                  <a:extLst>
                    <a:ext uri="{9D8B030D-6E8A-4147-A177-3AD203B41FA5}">
                      <a16:colId xmlns:a16="http://schemas.microsoft.com/office/drawing/2014/main" val="541680952"/>
                    </a:ext>
                  </a:extLst>
                </a:gridCol>
              </a:tblGrid>
              <a:tr h="467350">
                <a:tc>
                  <a:txBody>
                    <a:bodyPr/>
                    <a:lstStyle/>
                    <a:p>
                      <a:r>
                        <a:rPr lang="az-Cyrl-AZ" sz="2400" dirty="0"/>
                        <a:t>Структура</a:t>
                      </a:r>
                      <a:endParaRPr lang="de-DE" sz="2400" dirty="0">
                        <a:latin typeface="Arial" panose="020B0604020202020204" pitchFamily="34" charset="0"/>
                        <a:cs typeface="Arial" panose="020B0604020202020204" pitchFamily="34" charset="0"/>
                      </a:endParaRPr>
                    </a:p>
                  </a:txBody>
                  <a:tcPr/>
                </a:tc>
                <a:tc>
                  <a:txBody>
                    <a:bodyPr/>
                    <a:lstStyle/>
                    <a:p>
                      <a:r>
                        <a:rPr lang="az-Cyrl-AZ" sz="2400" dirty="0"/>
                        <a:t>Содержание</a:t>
                      </a:r>
                      <a:endParaRPr lang="de-DE"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6497574"/>
                  </a:ext>
                </a:extLst>
              </a:tr>
              <a:tr h="1028171">
                <a:tc>
                  <a:txBody>
                    <a:bodyPr/>
                    <a:lstStyle/>
                    <a:p>
                      <a:pPr algn="l"/>
                      <a:r>
                        <a:rPr lang="az-Cyrl-AZ" sz="2400" dirty="0"/>
                        <a:t>Утверждение </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395020"/>
                  </a:ext>
                </a:extLst>
              </a:tr>
              <a:tr h="1103810">
                <a:tc>
                  <a:txBody>
                    <a:bodyPr/>
                    <a:lstStyle/>
                    <a:p>
                      <a:r>
                        <a:rPr lang="az-Cyrl-AZ" sz="2400" dirty="0"/>
                        <a:t>Аргумент</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3638738"/>
                  </a:ext>
                </a:extLst>
              </a:tr>
              <a:tr h="1103810">
                <a:tc>
                  <a:txBody>
                    <a:bodyPr/>
                    <a:lstStyle/>
                    <a:p>
                      <a:r>
                        <a:rPr lang="az-Cyrl-AZ" sz="2400" dirty="0"/>
                        <a:t>Доказательство/</a:t>
                      </a:r>
                      <a:endParaRPr lang="ru-RU" sz="2400" dirty="0"/>
                    </a:p>
                    <a:p>
                      <a:r>
                        <a:rPr lang="az-Cyrl-AZ" sz="2400" dirty="0"/>
                        <a:t>наглядное объяснение</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94427"/>
                  </a:ext>
                </a:extLst>
              </a:tr>
              <a:tr h="1103810">
                <a:tc>
                  <a:txBody>
                    <a:bodyPr/>
                    <a:lstStyle/>
                    <a:p>
                      <a:r>
                        <a:rPr lang="az-Cyrl-AZ" sz="2400" dirty="0"/>
                        <a:t>Мнение</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34691991"/>
                  </a:ext>
                </a:extLst>
              </a:tr>
            </a:tbl>
          </a:graphicData>
        </a:graphic>
      </p:graphicFrame>
      <p:sp>
        <p:nvSpPr>
          <p:cNvPr id="6" name="Textfeld 5">
            <a:extLst>
              <a:ext uri="{FF2B5EF4-FFF2-40B4-BE49-F238E27FC236}">
                <a16:creationId xmlns:a16="http://schemas.microsoft.com/office/drawing/2014/main" id="{E7F99BD2-758D-4542-9A76-06227D37F2AE}"/>
              </a:ext>
            </a:extLst>
          </p:cNvPr>
          <p:cNvSpPr txBox="1"/>
          <p:nvPr/>
        </p:nvSpPr>
        <p:spPr>
          <a:xfrm>
            <a:off x="3847607" y="5261937"/>
            <a:ext cx="7632000" cy="1015663"/>
          </a:xfrm>
          <a:prstGeom prst="rect">
            <a:avLst/>
          </a:prstGeom>
          <a:noFill/>
        </p:spPr>
        <p:txBody>
          <a:bodyPr wrap="square" rtlCol="0">
            <a:spAutoFit/>
          </a:bodyPr>
          <a:lstStyle/>
          <a:p>
            <a:pPr fontAlgn="t"/>
            <a:r>
              <a:rPr lang="ru-RU" sz="2000" dirty="0"/>
              <a:t>Я считаю, что каждый должен стараться экономить энергию, потому что это в долгосрочной перспективе полезно как для окружающей среды, так и для нас самих.</a:t>
            </a:r>
            <a:endParaRPr lang="de-DE" sz="2000" b="0" i="0" u="none" strike="noStrike" dirty="0">
              <a:effectLst/>
              <a:latin typeface="Arial" panose="020B0604020202020204" pitchFamily="34" charset="0"/>
            </a:endParaRPr>
          </a:p>
        </p:txBody>
      </p:sp>
      <p:sp>
        <p:nvSpPr>
          <p:cNvPr id="7" name="Textfeld 6">
            <a:extLst>
              <a:ext uri="{FF2B5EF4-FFF2-40B4-BE49-F238E27FC236}">
                <a16:creationId xmlns:a16="http://schemas.microsoft.com/office/drawing/2014/main" id="{63788277-69DC-4E77-8659-4B5BF3F2FD6B}"/>
              </a:ext>
            </a:extLst>
          </p:cNvPr>
          <p:cNvSpPr txBox="1"/>
          <p:nvPr/>
        </p:nvSpPr>
        <p:spPr>
          <a:xfrm>
            <a:off x="3858624" y="2162287"/>
            <a:ext cx="7632000" cy="707886"/>
          </a:xfrm>
          <a:prstGeom prst="rect">
            <a:avLst/>
          </a:prstGeom>
          <a:noFill/>
        </p:spPr>
        <p:txBody>
          <a:bodyPr wrap="square" rtlCol="0">
            <a:spAutoFit/>
          </a:bodyPr>
          <a:lstStyle/>
          <a:p>
            <a:pPr fontAlgn="t"/>
            <a:r>
              <a:rPr lang="ru-RU" sz="2000" dirty="0"/>
              <a:t>Экономия энергии активно способствует защите нашей окружающей среды.</a:t>
            </a:r>
            <a:endParaRPr lang="de-DE" sz="2000" i="0" u="none" strike="noStrike" dirty="0">
              <a:effectLst/>
              <a:latin typeface="Arial" panose="020B0604020202020204" pitchFamily="34" charset="0"/>
            </a:endParaRPr>
          </a:p>
        </p:txBody>
      </p:sp>
      <p:sp>
        <p:nvSpPr>
          <p:cNvPr id="8" name="Textfeld 7">
            <a:extLst>
              <a:ext uri="{FF2B5EF4-FFF2-40B4-BE49-F238E27FC236}">
                <a16:creationId xmlns:a16="http://schemas.microsoft.com/office/drawing/2014/main" id="{4AF331D3-2A06-41C9-9310-F972328F29F8}"/>
              </a:ext>
            </a:extLst>
          </p:cNvPr>
          <p:cNvSpPr txBox="1"/>
          <p:nvPr/>
        </p:nvSpPr>
        <p:spPr>
          <a:xfrm>
            <a:off x="3847607" y="3052878"/>
            <a:ext cx="7632000" cy="1015663"/>
          </a:xfrm>
          <a:prstGeom prst="rect">
            <a:avLst/>
          </a:prstGeom>
          <a:noFill/>
        </p:spPr>
        <p:txBody>
          <a:bodyPr wrap="square" rtlCol="0">
            <a:spAutoFit/>
          </a:bodyPr>
          <a:lstStyle/>
          <a:p>
            <a:pPr fontAlgn="t"/>
            <a:r>
              <a:rPr lang="ru-RU" sz="2000" dirty="0"/>
              <a:t>Если мы используем меньше электричества и отопления, мы потребляем меньше ископаемого топлива, такого как уголь, нефть и газ.</a:t>
            </a:r>
            <a:endParaRPr lang="de-DE" sz="2000" b="0" i="0" u="none" strike="noStrike" dirty="0">
              <a:effectLst/>
              <a:latin typeface="Arial" panose="020B0604020202020204" pitchFamily="34" charset="0"/>
            </a:endParaRPr>
          </a:p>
        </p:txBody>
      </p:sp>
      <p:sp>
        <p:nvSpPr>
          <p:cNvPr id="10" name="Textfeld 9">
            <a:extLst>
              <a:ext uri="{FF2B5EF4-FFF2-40B4-BE49-F238E27FC236}">
                <a16:creationId xmlns:a16="http://schemas.microsoft.com/office/drawing/2014/main" id="{E63FA4C7-4F38-46E2-90C5-13D7C7677DDF}"/>
              </a:ext>
            </a:extLst>
          </p:cNvPr>
          <p:cNvSpPr txBox="1"/>
          <p:nvPr/>
        </p:nvSpPr>
        <p:spPr>
          <a:xfrm>
            <a:off x="3851912" y="4143036"/>
            <a:ext cx="7632000" cy="1015663"/>
          </a:xfrm>
          <a:prstGeom prst="rect">
            <a:avLst/>
          </a:prstGeom>
          <a:noFill/>
        </p:spPr>
        <p:txBody>
          <a:bodyPr wrap="square" rtlCol="0">
            <a:spAutoFit/>
          </a:bodyPr>
          <a:lstStyle/>
          <a:p>
            <a:pPr fontAlgn="t"/>
            <a:r>
              <a:rPr lang="ru-RU" sz="2000" dirty="0"/>
              <a:t>В результате выделяется меньше вредных парниковых газов, которые вызывают изменение климата, и мы бережём природные ресурсы.</a:t>
            </a:r>
            <a:endParaRPr lang="de-DE" sz="2000" b="0" i="0" u="none" strike="noStrike" dirty="0">
              <a:effectLst/>
              <a:latin typeface="Arial" panose="020B0604020202020204" pitchFamily="34" charset="0"/>
            </a:endParaRPr>
          </a:p>
        </p:txBody>
      </p:sp>
    </p:spTree>
    <p:extLst>
      <p:ext uri="{BB962C8B-B14F-4D97-AF65-F5344CB8AC3E}">
        <p14:creationId xmlns:p14="http://schemas.microsoft.com/office/powerpoint/2010/main" val="299544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678968" cy="980469"/>
          </a:xfrm>
        </p:spPr>
        <p:txBody>
          <a:bodyPr/>
          <a:lstStyle/>
          <a:p>
            <a:r>
              <a:rPr lang="de-DE" sz="3600" dirty="0"/>
              <a:t>7. </a:t>
            </a:r>
            <a:r>
              <a:rPr lang="ru-RU" sz="3600" dirty="0"/>
              <a:t>Урок</a:t>
            </a:r>
            <a:r>
              <a:rPr lang="de-DE" sz="3600" dirty="0"/>
              <a:t>: „</a:t>
            </a:r>
            <a:r>
              <a:rPr lang="ru-RU" sz="2800" b="1" dirty="0"/>
              <a:t>(критически) высказывать свою точку зрения</a:t>
            </a:r>
            <a:r>
              <a:rPr lang="de-DE" sz="28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sp>
        <p:nvSpPr>
          <p:cNvPr id="11" name="Textfeld 10">
            <a:extLst>
              <a:ext uri="{FF2B5EF4-FFF2-40B4-BE49-F238E27FC236}">
                <a16:creationId xmlns:a16="http://schemas.microsoft.com/office/drawing/2014/main" id="{1546EFE1-CD15-4D82-8627-FB0FD216D27E}"/>
              </a:ext>
            </a:extLst>
          </p:cNvPr>
          <p:cNvSpPr txBox="1"/>
          <p:nvPr/>
        </p:nvSpPr>
        <p:spPr>
          <a:xfrm>
            <a:off x="2517251" y="2366717"/>
            <a:ext cx="7157499" cy="1938992"/>
          </a:xfrm>
          <a:prstGeom prst="rect">
            <a:avLst/>
          </a:prstGeom>
          <a:solidFill>
            <a:schemeClr val="bg1"/>
          </a:solidFill>
          <a:ln>
            <a:solidFill>
              <a:schemeClr val="bg1">
                <a:lumMod val="75000"/>
              </a:schemeClr>
            </a:solidFill>
          </a:ln>
        </p:spPr>
        <p:txBody>
          <a:bodyPr wrap="square">
            <a:spAutoFit/>
          </a:bodyPr>
          <a:lstStyle/>
          <a:p>
            <a:pPr algn="ctr"/>
            <a:endParaRPr lang="de-DE" sz="2400" b="0" i="0" dirty="0">
              <a:solidFill>
                <a:schemeClr val="accent1"/>
              </a:solidFill>
              <a:effectLst/>
              <a:latin typeface="-apple-system"/>
            </a:endParaRPr>
          </a:p>
          <a:p>
            <a:pPr algn="ctr"/>
            <a:r>
              <a:rPr lang="ru-RU" sz="2400" dirty="0">
                <a:solidFill>
                  <a:srgbClr val="F29400"/>
                </a:solidFill>
              </a:rPr>
              <a:t>«Я не хочу ограничивать себя в потреблении энергии, пока другие продолжают её растрачивать бездумно.»</a:t>
            </a:r>
            <a:endParaRPr lang="de-DE" sz="2400" dirty="0">
              <a:solidFill>
                <a:srgbClr val="F29400"/>
              </a:solidFill>
            </a:endParaRPr>
          </a:p>
          <a:p>
            <a:pPr algn="ctr"/>
            <a:endParaRPr lang="de-DE" sz="2400" b="0" i="0" dirty="0">
              <a:solidFill>
                <a:srgbClr val="F29400"/>
              </a:solidFill>
              <a:effectLst/>
              <a:latin typeface="-apple-system"/>
            </a:endParaRPr>
          </a:p>
        </p:txBody>
      </p:sp>
      <p:sp>
        <p:nvSpPr>
          <p:cNvPr id="13" name="Textfeld 12">
            <a:extLst>
              <a:ext uri="{FF2B5EF4-FFF2-40B4-BE49-F238E27FC236}">
                <a16:creationId xmlns:a16="http://schemas.microsoft.com/office/drawing/2014/main" id="{B329E077-73F4-48F3-95A6-56E40F60AE67}"/>
              </a:ext>
            </a:extLst>
          </p:cNvPr>
          <p:cNvSpPr txBox="1"/>
          <p:nvPr/>
        </p:nvSpPr>
        <p:spPr>
          <a:xfrm>
            <a:off x="2391808" y="4952020"/>
            <a:ext cx="7408384" cy="461665"/>
          </a:xfrm>
          <a:prstGeom prst="rect">
            <a:avLst/>
          </a:prstGeom>
          <a:noFill/>
        </p:spPr>
        <p:txBody>
          <a:bodyPr wrap="square">
            <a:spAutoFit/>
          </a:bodyPr>
          <a:lstStyle/>
          <a:p>
            <a:pPr algn="ctr"/>
            <a:r>
              <a:rPr lang="ru-RU" sz="2400" b="1" dirty="0">
                <a:latin typeface="Arial" panose="020B0604020202020204" pitchFamily="34" charset="0"/>
                <a:cs typeface="Arial" panose="020B0604020202020204" pitchFamily="34" charset="0"/>
              </a:rPr>
              <a:t>Выскажи своё мнение по этому утверждению.</a:t>
            </a:r>
            <a:endParaRPr lang="de-DE" sz="24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60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301583" cy="980469"/>
          </a:xfrm>
        </p:spPr>
        <p:txBody>
          <a:bodyPr/>
          <a:lstStyle/>
          <a:p>
            <a:r>
              <a:rPr lang="de-DE" sz="3600" dirty="0"/>
              <a:t>8</a:t>
            </a:r>
            <a:r>
              <a:rPr lang="de-DE" sz="3200" dirty="0"/>
              <a:t>. </a:t>
            </a:r>
            <a:r>
              <a:rPr lang="az-Cyrl-AZ" sz="3600" dirty="0"/>
              <a:t>Урок</a:t>
            </a:r>
            <a:r>
              <a:rPr lang="de-DE" sz="3200" dirty="0"/>
              <a:t>: „</a:t>
            </a:r>
            <a:r>
              <a:rPr lang="az-Cyrl-AZ" sz="3600" b="1" dirty="0"/>
              <a:t>размышлять о чём-либо</a:t>
            </a:r>
            <a:r>
              <a:rPr lang="de-DE" sz="3600" b="1" dirty="0"/>
              <a:t>“</a:t>
            </a:r>
            <a:r>
              <a:rPr lang="de-DE" sz="3600" dirty="0"/>
              <a:t>,</a:t>
            </a:r>
            <a:r>
              <a:rPr lang="az-Cyrl-AZ" sz="3600" b="1" dirty="0"/>
              <a:t>обсуждать</a:t>
            </a:r>
            <a:r>
              <a:rPr lang="de-DE" sz="3200" dirty="0"/>
              <a:t>“ (1)</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sp>
        <p:nvSpPr>
          <p:cNvPr id="4" name="Textfeld 3">
            <a:extLst>
              <a:ext uri="{FF2B5EF4-FFF2-40B4-BE49-F238E27FC236}">
                <a16:creationId xmlns:a16="http://schemas.microsoft.com/office/drawing/2014/main" id="{B30CDFBB-15E4-4C81-8CB2-CF291B6075C5}"/>
              </a:ext>
            </a:extLst>
          </p:cNvPr>
          <p:cNvSpPr txBox="1"/>
          <p:nvPr/>
        </p:nvSpPr>
        <p:spPr>
          <a:xfrm>
            <a:off x="514291" y="1707642"/>
            <a:ext cx="7752631" cy="4431983"/>
          </a:xfrm>
          <a:prstGeom prst="rect">
            <a:avLst/>
          </a:prstGeom>
          <a:noFill/>
        </p:spPr>
        <p:txBody>
          <a:bodyPr wrap="square" rtlCol="0">
            <a:spAutoFit/>
          </a:bodyPr>
          <a:lstStyle/>
          <a:p>
            <a:r>
              <a:rPr lang="az-Cyrl-AZ" sz="2400" dirty="0"/>
              <a:t>Окончание урока</a:t>
            </a:r>
            <a:endParaRPr lang="de-DE" sz="2400" dirty="0"/>
          </a:p>
          <a:p>
            <a:endParaRPr lang="de-DE" b="1" dirty="0"/>
          </a:p>
          <a:p>
            <a:r>
              <a:rPr lang="ru-RU" sz="1600" b="1" dirty="0"/>
              <a:t>Слова из 7-го и 8-го урока</a:t>
            </a:r>
            <a:r>
              <a:rPr lang="de-DE" sz="1600" b="1" dirty="0"/>
              <a:t>:</a:t>
            </a:r>
          </a:p>
          <a:p>
            <a:endParaRPr lang="de-DE" sz="1600" dirty="0"/>
          </a:p>
          <a:p>
            <a:pPr defTabSz="719138"/>
            <a:r>
              <a:rPr lang="ru-RU" sz="1600" dirty="0"/>
              <a:t>обсуждать</a:t>
            </a:r>
            <a:r>
              <a:rPr lang="de-DE" sz="1600" dirty="0"/>
              <a:t> 		</a:t>
            </a:r>
            <a:r>
              <a:rPr lang="ru-RU" sz="1600" dirty="0"/>
              <a:t>       размышлять</a:t>
            </a:r>
            <a:r>
              <a:rPr lang="de-DE" sz="1600" dirty="0"/>
              <a:t> 	</a:t>
            </a:r>
            <a:r>
              <a:rPr lang="ru-RU" sz="1600" dirty="0"/>
              <a:t>                   пестициды</a:t>
            </a:r>
            <a:r>
              <a:rPr lang="de-DE" sz="1600" dirty="0"/>
              <a:t> </a:t>
            </a:r>
            <a:endParaRPr lang="ru-RU" sz="1600" dirty="0"/>
          </a:p>
          <a:p>
            <a:pPr defTabSz="719138"/>
            <a:r>
              <a:rPr lang="ru-RU" sz="1600" dirty="0"/>
              <a:t>садоводство</a:t>
            </a:r>
            <a:r>
              <a:rPr lang="de-DE" sz="1600" dirty="0"/>
              <a:t> </a:t>
            </a:r>
            <a:r>
              <a:rPr lang="ru-RU" sz="1600" dirty="0"/>
              <a:t>                             тема                                                  альтернативные методы</a:t>
            </a:r>
            <a:endParaRPr lang="de-DE" sz="1600" dirty="0"/>
          </a:p>
          <a:p>
            <a:pPr defTabSz="719138"/>
            <a:r>
              <a:rPr lang="ru-RU" sz="1600" dirty="0"/>
              <a:t>спорный  </a:t>
            </a:r>
            <a:r>
              <a:rPr lang="de-DE" sz="1600" dirty="0"/>
              <a:t>		 </a:t>
            </a:r>
            <a:r>
              <a:rPr lang="ru-RU" sz="1600" dirty="0"/>
              <a:t>      за </a:t>
            </a:r>
            <a:r>
              <a:rPr lang="de-DE" sz="1600" dirty="0"/>
              <a:t>			</a:t>
            </a:r>
            <a:r>
              <a:rPr lang="ru-RU" sz="1600" dirty="0"/>
              <a:t>                   вредители</a:t>
            </a:r>
            <a:r>
              <a:rPr lang="de-DE" sz="1600" dirty="0"/>
              <a:t> </a:t>
            </a:r>
          </a:p>
          <a:p>
            <a:pPr defTabSz="719138"/>
            <a:r>
              <a:rPr lang="ru-RU" sz="1600" dirty="0"/>
              <a:t>риски</a:t>
            </a:r>
            <a:r>
              <a:rPr lang="de-DE" sz="1600" dirty="0"/>
              <a:t>			</a:t>
            </a:r>
            <a:r>
              <a:rPr lang="ru-RU" sz="1600" dirty="0"/>
              <a:t>      урожайность</a:t>
            </a:r>
            <a:r>
              <a:rPr lang="de-DE" sz="1600" dirty="0"/>
              <a:t> 		</a:t>
            </a:r>
            <a:r>
              <a:rPr lang="ru-RU" sz="1600" dirty="0"/>
              <a:t>   увеличение урожайности потребитель</a:t>
            </a:r>
            <a:r>
              <a:rPr lang="de-DE" sz="1600" dirty="0"/>
              <a:t> </a:t>
            </a:r>
            <a:r>
              <a:rPr lang="ru-RU" sz="1600" dirty="0"/>
              <a:t>                            здоровье                                          доход</a:t>
            </a:r>
            <a:r>
              <a:rPr lang="de-DE" sz="1600" dirty="0"/>
              <a:t> </a:t>
            </a:r>
          </a:p>
          <a:p>
            <a:pPr defTabSz="719138"/>
            <a:r>
              <a:rPr lang="ru-RU" sz="1600" dirty="0"/>
              <a:t>продовольствие</a:t>
            </a:r>
            <a:r>
              <a:rPr lang="de-DE" sz="1600" dirty="0"/>
              <a:t> </a:t>
            </a:r>
            <a:r>
              <a:rPr lang="ru-RU" sz="1600" dirty="0"/>
              <a:t>                     преимущество</a:t>
            </a:r>
            <a:r>
              <a:rPr lang="de-DE" sz="1600" dirty="0"/>
              <a:t> 	</a:t>
            </a:r>
            <a:r>
              <a:rPr lang="ru-RU" sz="1600" dirty="0"/>
              <a:t>                  недостаток</a:t>
            </a:r>
          </a:p>
          <a:p>
            <a:pPr defTabSz="719138"/>
            <a:r>
              <a:rPr lang="ru-RU" sz="1600" dirty="0"/>
              <a:t>устойчивость                            фильм                                               против</a:t>
            </a:r>
            <a:r>
              <a:rPr lang="de-DE" sz="1600" dirty="0"/>
              <a:t> </a:t>
            </a:r>
          </a:p>
          <a:p>
            <a:pPr defTabSz="719138"/>
            <a:r>
              <a:rPr lang="ru-RU" sz="1600" dirty="0"/>
              <a:t>замкнутый круг</a:t>
            </a:r>
            <a:r>
              <a:rPr lang="de-DE" sz="1600" dirty="0"/>
              <a:t> </a:t>
            </a:r>
            <a:r>
              <a:rPr lang="ru-RU" sz="1600" dirty="0"/>
              <a:t>                       окружающая среда</a:t>
            </a:r>
            <a:r>
              <a:rPr lang="de-DE" sz="1600" dirty="0"/>
              <a:t>	 	</a:t>
            </a:r>
            <a:r>
              <a:rPr lang="ru-RU" sz="1600" dirty="0"/>
              <a:t>   устойчивый</a:t>
            </a:r>
          </a:p>
          <a:p>
            <a:pPr defTabSz="719138"/>
            <a:r>
              <a:rPr lang="ru-RU" sz="1600" dirty="0"/>
              <a:t>рабочий лист</a:t>
            </a:r>
            <a:r>
              <a:rPr lang="de-DE" sz="1600" dirty="0"/>
              <a:t> 	</a:t>
            </a:r>
            <a:r>
              <a:rPr lang="ru-RU" sz="1600" dirty="0"/>
              <a:t>                      экологичный                                  мысли</a:t>
            </a:r>
          </a:p>
          <a:p>
            <a:pPr defTabSz="719138"/>
            <a:r>
              <a:rPr lang="ru-RU" sz="1600" dirty="0"/>
              <a:t>природные враги</a:t>
            </a:r>
            <a:r>
              <a:rPr lang="de-DE" sz="1600" dirty="0"/>
              <a:t>	</a:t>
            </a:r>
            <a:r>
              <a:rPr lang="ru-RU" sz="1600" dirty="0"/>
              <a:t>      мнение</a:t>
            </a:r>
            <a:r>
              <a:rPr lang="de-DE" sz="1600" dirty="0"/>
              <a:t>	 		</a:t>
            </a:r>
            <a:r>
              <a:rPr lang="ru-RU" sz="1600" dirty="0"/>
              <a:t>  упражнение</a:t>
            </a:r>
            <a:r>
              <a:rPr lang="de-DE" sz="1600" dirty="0"/>
              <a:t> </a:t>
            </a:r>
            <a:endParaRPr lang="ru-RU" sz="1600" dirty="0"/>
          </a:p>
          <a:p>
            <a:pPr defTabSz="719138"/>
            <a:r>
              <a:rPr lang="ru-RU" sz="1600" dirty="0"/>
              <a:t>аргументы</a:t>
            </a:r>
            <a:r>
              <a:rPr lang="de-DE" sz="1600" dirty="0"/>
              <a:t> 	</a:t>
            </a:r>
            <a:r>
              <a:rPr lang="ru-RU" sz="1600" dirty="0"/>
              <a:t>            </a:t>
            </a:r>
            <a:r>
              <a:rPr lang="de-DE" sz="1600" dirty="0"/>
              <a:t> </a:t>
            </a:r>
            <a:r>
              <a:rPr lang="ru-RU" sz="1600" dirty="0"/>
              <a:t>         введение</a:t>
            </a:r>
            <a:r>
              <a:rPr lang="de-DE" sz="1600" dirty="0"/>
              <a:t> 		 	</a:t>
            </a:r>
            <a:r>
              <a:rPr lang="ru-RU" sz="1600" dirty="0"/>
              <a:t>  решение</a:t>
            </a:r>
          </a:p>
          <a:p>
            <a:pPr defTabSz="719138"/>
            <a:r>
              <a:rPr lang="ru-RU" sz="1600" dirty="0"/>
              <a:t>оператор</a:t>
            </a:r>
            <a:r>
              <a:rPr lang="de-DE" sz="1600" dirty="0"/>
              <a:t>		</a:t>
            </a:r>
            <a:r>
              <a:rPr lang="ru-RU" sz="1600" dirty="0"/>
              <a:t>      обоснованно</a:t>
            </a:r>
            <a:endParaRPr lang="de-DE" sz="1600" dirty="0"/>
          </a:p>
          <a:p>
            <a:pPr defTabSz="719138"/>
            <a:r>
              <a:rPr lang="de-DE" sz="1600" dirty="0"/>
              <a:t>	</a:t>
            </a:r>
            <a:r>
              <a:rPr lang="ru-RU" sz="1600" dirty="0"/>
              <a:t> </a:t>
            </a:r>
            <a:r>
              <a:rPr lang="de-DE" sz="1600" dirty="0"/>
              <a:t>			</a:t>
            </a:r>
          </a:p>
        </p:txBody>
      </p:sp>
      <p:pic>
        <p:nvPicPr>
          <p:cNvPr id="7" name="Grafik 6">
            <a:extLst>
              <a:ext uri="{FF2B5EF4-FFF2-40B4-BE49-F238E27FC236}">
                <a16:creationId xmlns:a16="http://schemas.microsoft.com/office/drawing/2014/main" id="{1D2E7228-607F-4A31-9D50-A7F74436E2EB}"/>
              </a:ext>
            </a:extLst>
          </p:cNvPr>
          <p:cNvPicPr>
            <a:picLocks noChangeAspect="1"/>
          </p:cNvPicPr>
          <p:nvPr/>
        </p:nvPicPr>
        <p:blipFill>
          <a:blip r:embed="rId3"/>
          <a:stretch>
            <a:fillRect/>
          </a:stretch>
        </p:blipFill>
        <p:spPr>
          <a:xfrm>
            <a:off x="8637240" y="2917135"/>
            <a:ext cx="2914062" cy="3259254"/>
          </a:xfrm>
          <a:prstGeom prst="rect">
            <a:avLst/>
          </a:prstGeom>
        </p:spPr>
      </p:pic>
    </p:spTree>
    <p:extLst>
      <p:ext uri="{BB962C8B-B14F-4D97-AF65-F5344CB8AC3E}">
        <p14:creationId xmlns:p14="http://schemas.microsoft.com/office/powerpoint/2010/main" val="21038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04813"/>
            <a:ext cx="113855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200" dirty="0"/>
              <a:t>9. </a:t>
            </a:r>
            <a:r>
              <a:rPr lang="az-Cyrl-AZ" sz="3600" dirty="0"/>
              <a:t>Урок</a:t>
            </a:r>
            <a:r>
              <a:rPr lang="de-DE" sz="3200" dirty="0"/>
              <a:t>: „</a:t>
            </a:r>
            <a:r>
              <a:rPr lang="az-Cyrl-AZ" sz="3200" b="1" dirty="0"/>
              <a:t>размышлять о чём-либо</a:t>
            </a:r>
            <a:r>
              <a:rPr lang="de-DE" sz="3200" dirty="0"/>
              <a:t>“, „</a:t>
            </a:r>
            <a:r>
              <a:rPr lang="az-Cyrl-AZ" sz="3200" b="1" dirty="0"/>
              <a:t>обсуждать</a:t>
            </a:r>
            <a:r>
              <a:rPr lang="de-DE" sz="3200" dirty="0"/>
              <a:t>“ (2)</a:t>
            </a:r>
          </a:p>
        </p:txBody>
      </p:sp>
      <p:sp>
        <p:nvSpPr>
          <p:cNvPr id="10" name="Textfeld 9">
            <a:extLst>
              <a:ext uri="{FF2B5EF4-FFF2-40B4-BE49-F238E27FC236}">
                <a16:creationId xmlns:a16="http://schemas.microsoft.com/office/drawing/2014/main" id="{2BB92E11-DFC2-492D-ACDD-9971117CE4EC}"/>
              </a:ext>
            </a:extLst>
          </p:cNvPr>
          <p:cNvSpPr txBox="1"/>
          <p:nvPr/>
        </p:nvSpPr>
        <p:spPr>
          <a:xfrm>
            <a:off x="501650" y="1506363"/>
            <a:ext cx="10933858" cy="4524315"/>
          </a:xfrm>
          <a:prstGeom prst="rect">
            <a:avLst/>
          </a:prstGeom>
          <a:noFill/>
        </p:spPr>
        <p:txBody>
          <a:bodyPr wrap="square" rtlCol="0">
            <a:spAutoFit/>
          </a:bodyPr>
          <a:lstStyle/>
          <a:p>
            <a:r>
              <a:rPr lang="ru-RU" sz="2400" b="1" u="sng" dirty="0"/>
              <a:t>Задание для работы в группах</a:t>
            </a:r>
            <a:r>
              <a:rPr lang="de-DE" sz="2400" b="1" u="sng" dirty="0"/>
              <a:t>:</a:t>
            </a:r>
          </a:p>
          <a:p>
            <a:pPr marL="342900" indent="-342900">
              <a:buFont typeface="+mj-lt"/>
              <a:buAutoNum type="arabicPeriod"/>
            </a:pPr>
            <a:r>
              <a:rPr lang="az-Cyrl-AZ" sz="2200" dirty="0"/>
              <a:t>Сделайте </a:t>
            </a:r>
            <a:r>
              <a:rPr lang="az-Cyrl-AZ" sz="2200" b="1" dirty="0"/>
              <a:t>скриншот</a:t>
            </a:r>
            <a:r>
              <a:rPr lang="az-Cyrl-AZ" sz="2200" dirty="0"/>
              <a:t> этих заданий</a:t>
            </a:r>
            <a:r>
              <a:rPr lang="de-DE" sz="2200" dirty="0"/>
              <a:t>.</a:t>
            </a:r>
          </a:p>
          <a:p>
            <a:pPr marL="342900" indent="-342900">
              <a:buFont typeface="+mj-lt"/>
              <a:buAutoNum type="arabicPeriod"/>
            </a:pPr>
            <a:r>
              <a:rPr lang="az-Cyrl-AZ" sz="2200" dirty="0"/>
              <a:t>Перейдите в</a:t>
            </a:r>
            <a:r>
              <a:rPr lang="de-DE" sz="2200" dirty="0"/>
              <a:t> </a:t>
            </a:r>
            <a:r>
              <a:rPr lang="ru-RU" sz="2200" dirty="0"/>
              <a:t>назначенную учителем </a:t>
            </a:r>
            <a:r>
              <a:rPr lang="az-Cyrl-AZ" sz="2200" b="1" dirty="0"/>
              <a:t>группу</a:t>
            </a:r>
            <a:r>
              <a:rPr lang="az-Cyrl-AZ" sz="2200" dirty="0"/>
              <a:t>.</a:t>
            </a:r>
            <a:endParaRPr lang="de-DE" sz="2200" dirty="0"/>
          </a:p>
          <a:p>
            <a:pPr marL="342900" indent="-342900">
              <a:buFont typeface="+mj-lt"/>
              <a:buAutoNum type="arabicPeriod"/>
            </a:pPr>
            <a:r>
              <a:rPr lang="ru-RU" sz="2200" dirty="0"/>
              <a:t>Прочитайте друг другу вслух тексты с вашего рабочего листа.</a:t>
            </a:r>
            <a:endParaRPr lang="de-DE" sz="2200" dirty="0"/>
          </a:p>
          <a:p>
            <a:pPr marL="342900" indent="-342900">
              <a:buFont typeface="+mj-lt"/>
              <a:buAutoNum type="arabicPeriod"/>
            </a:pPr>
            <a:r>
              <a:rPr lang="ru-RU" sz="2200" dirty="0"/>
              <a:t>Опишите </a:t>
            </a:r>
            <a:r>
              <a:rPr lang="ru-RU" sz="2200" b="1" dirty="0"/>
              <a:t>различия</a:t>
            </a:r>
            <a:r>
              <a:rPr lang="ru-RU" sz="2200" dirty="0"/>
              <a:t> между операторами </a:t>
            </a:r>
            <a:r>
              <a:rPr lang="ru-RU" sz="2200" b="1" dirty="0"/>
              <a:t>«</a:t>
            </a:r>
            <a:r>
              <a:rPr lang="az-Cyrl-AZ" sz="2200" b="1" dirty="0"/>
              <a:t>размышлять о чём-либо</a:t>
            </a:r>
            <a:r>
              <a:rPr lang="ru-RU" sz="2200" b="1" dirty="0"/>
              <a:t>»</a:t>
            </a:r>
            <a:r>
              <a:rPr lang="ru-RU" sz="2200" dirty="0"/>
              <a:t> и </a:t>
            </a:r>
            <a:r>
              <a:rPr lang="ru-RU" sz="2200" b="1" dirty="0"/>
              <a:t>«</a:t>
            </a:r>
            <a:r>
              <a:rPr lang="az-Cyrl-AZ" sz="2200" b="1" dirty="0"/>
              <a:t>обсуждать</a:t>
            </a:r>
            <a:r>
              <a:rPr lang="ru-RU" sz="2200" b="1" dirty="0"/>
              <a:t>»</a:t>
            </a:r>
            <a:r>
              <a:rPr lang="ru-RU" sz="2200" dirty="0"/>
              <a:t> </a:t>
            </a:r>
            <a:endParaRPr lang="de-DE" sz="2200" dirty="0"/>
          </a:p>
          <a:p>
            <a:r>
              <a:rPr lang="de-DE" sz="2200" dirty="0"/>
              <a:t>     </a:t>
            </a:r>
            <a:r>
              <a:rPr lang="ru-RU" sz="2200" dirty="0"/>
              <a:t>(в виде ключевых слов).</a:t>
            </a:r>
            <a:endParaRPr lang="de-DE" sz="2200" dirty="0"/>
          </a:p>
          <a:p>
            <a:r>
              <a:rPr lang="de-DE" sz="2200" dirty="0"/>
              <a:t>5.  </a:t>
            </a:r>
            <a:r>
              <a:rPr lang="az-Cyrl-AZ" sz="2200" dirty="0"/>
              <a:t>Напишите совместно текст.</a:t>
            </a:r>
          </a:p>
          <a:p>
            <a:pPr indent="361950"/>
            <a:r>
              <a:rPr lang="ru-RU" sz="2200" dirty="0"/>
              <a:t>Добавьте собственные аспекты и идеи (смотрите рабочий лист, таблицу к заданию б).</a:t>
            </a:r>
            <a:r>
              <a:rPr lang="de-DE" sz="2200" dirty="0"/>
              <a:t> </a:t>
            </a:r>
            <a:endParaRPr lang="ru-RU" sz="2200" dirty="0"/>
          </a:p>
          <a:p>
            <a:pPr marL="704850" indent="-342900">
              <a:buFont typeface="Arial" panose="020B0604020202020204" pitchFamily="34" charset="0"/>
              <a:buChar char="•"/>
            </a:pPr>
            <a:r>
              <a:rPr lang="az-Cyrl-AZ" sz="2200" dirty="0"/>
              <a:t>Группа</a:t>
            </a:r>
            <a:r>
              <a:rPr lang="de-DE" sz="2200" dirty="0"/>
              <a:t> A</a:t>
            </a:r>
            <a:r>
              <a:rPr lang="de-DE" sz="2200" dirty="0">
                <a:solidFill>
                  <a:srgbClr val="000000"/>
                </a:solidFill>
              </a:rPr>
              <a:t>, </a:t>
            </a:r>
            <a:r>
              <a:rPr lang="az-Cyrl-AZ" sz="2200" dirty="0"/>
              <a:t>чётные числа </a:t>
            </a:r>
            <a:r>
              <a:rPr lang="de-DE" sz="2200" dirty="0">
                <a:solidFill>
                  <a:srgbClr val="000000"/>
                </a:solidFill>
              </a:rPr>
              <a:t>(2, 4, 6, …): </a:t>
            </a:r>
          </a:p>
          <a:p>
            <a:pPr marL="361950" indent="350838"/>
            <a:r>
              <a:rPr lang="ru-RU" sz="2200" b="1" dirty="0"/>
              <a:t>Поразмышляй о применении пестицидов в садоводстве. </a:t>
            </a:r>
            <a:endParaRPr lang="de-DE" sz="2200" b="1" dirty="0"/>
          </a:p>
          <a:p>
            <a:pPr marL="704850" indent="-342900">
              <a:buFont typeface="Arial" panose="020B0604020202020204" pitchFamily="34" charset="0"/>
              <a:buChar char="•"/>
            </a:pPr>
            <a:r>
              <a:rPr lang="az-Cyrl-AZ" sz="2200" dirty="0"/>
              <a:t>Групп</a:t>
            </a:r>
            <a:r>
              <a:rPr lang="ru-RU" sz="2200" dirty="0"/>
              <a:t>а Б</a:t>
            </a:r>
            <a:r>
              <a:rPr lang="de-DE" sz="2200" dirty="0"/>
              <a:t>, </a:t>
            </a:r>
            <a:r>
              <a:rPr lang="az-Cyrl-AZ" sz="2200" dirty="0"/>
              <a:t>нечётные числа </a:t>
            </a:r>
            <a:r>
              <a:rPr lang="de-DE" sz="2200" dirty="0"/>
              <a:t>(1, 3, 5, …): </a:t>
            </a:r>
          </a:p>
          <a:p>
            <a:pPr marL="361950" indent="350838"/>
            <a:r>
              <a:rPr lang="ru-RU" sz="2200" b="1" dirty="0"/>
              <a:t>Обсуди, в какой степени оправдано применение пестицидов в садоводстве.</a:t>
            </a:r>
            <a:endParaRPr lang="az-Cyrl-AZ" sz="2200" dirty="0"/>
          </a:p>
          <a:p>
            <a:r>
              <a:rPr lang="ru-RU" sz="2200" dirty="0"/>
              <a:t> 6.    Передайте написанный </a:t>
            </a:r>
            <a:r>
              <a:rPr lang="ru-RU" sz="2200" b="1" dirty="0"/>
              <a:t>текст вашему учителю</a:t>
            </a:r>
            <a:r>
              <a:rPr lang="ru-RU" sz="2200" dirty="0"/>
              <a:t>.</a:t>
            </a:r>
            <a:r>
              <a:rPr lang="de-DE" sz="2200" dirty="0"/>
              <a:t> </a:t>
            </a:r>
          </a:p>
        </p:txBody>
      </p:sp>
    </p:spTree>
    <p:extLst>
      <p:ext uri="{BB962C8B-B14F-4D97-AF65-F5344CB8AC3E}">
        <p14:creationId xmlns:p14="http://schemas.microsoft.com/office/powerpoint/2010/main" val="243970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39513"/>
            <a:ext cx="115379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200" dirty="0"/>
              <a:t>9.</a:t>
            </a:r>
            <a:r>
              <a:rPr lang="az-Cyrl-AZ" sz="3200" dirty="0"/>
              <a:t> </a:t>
            </a:r>
            <a:r>
              <a:rPr lang="az-Cyrl-AZ" sz="3600" dirty="0"/>
              <a:t>Урок</a:t>
            </a:r>
            <a:r>
              <a:rPr lang="de-DE" sz="3200" dirty="0"/>
              <a:t>:„</a:t>
            </a:r>
            <a:r>
              <a:rPr lang="az-Cyrl-AZ" sz="3200" b="1" dirty="0"/>
              <a:t>размышлять о чём-либо</a:t>
            </a:r>
            <a:r>
              <a:rPr lang="de-DE" sz="3200" dirty="0"/>
              <a:t>“, „</a:t>
            </a:r>
            <a:r>
              <a:rPr lang="az-Cyrl-AZ" sz="3200" b="1" dirty="0"/>
              <a:t> обсуждать</a:t>
            </a:r>
            <a:r>
              <a:rPr lang="de-DE" sz="3200" dirty="0"/>
              <a:t>“ (2)</a:t>
            </a:r>
          </a:p>
        </p:txBody>
      </p:sp>
      <p:graphicFrame>
        <p:nvGraphicFramePr>
          <p:cNvPr id="2" name="Tabelle 3">
            <a:extLst>
              <a:ext uri="{FF2B5EF4-FFF2-40B4-BE49-F238E27FC236}">
                <a16:creationId xmlns:a16="http://schemas.microsoft.com/office/drawing/2014/main" id="{F320325F-9827-4E43-A4E3-67CD424CDF4C}"/>
              </a:ext>
            </a:extLst>
          </p:cNvPr>
          <p:cNvGraphicFramePr>
            <a:graphicFrameLocks noGrp="1"/>
          </p:cNvGraphicFramePr>
          <p:nvPr>
            <p:extLst>
              <p:ext uri="{D42A27DB-BD31-4B8C-83A1-F6EECF244321}">
                <p14:modId xmlns:p14="http://schemas.microsoft.com/office/powerpoint/2010/main" val="3975296577"/>
              </p:ext>
            </p:extLst>
          </p:nvPr>
        </p:nvGraphicFramePr>
        <p:xfrm>
          <a:off x="501649" y="1951038"/>
          <a:ext cx="11173738" cy="4079716"/>
        </p:xfrm>
        <a:graphic>
          <a:graphicData uri="http://schemas.openxmlformats.org/drawingml/2006/table">
            <a:tbl>
              <a:tblPr firstRow="1" bandRow="1">
                <a:tableStyleId>{5C22544A-7EE6-4342-B048-85BDC9FD1C3A}</a:tableStyleId>
              </a:tblPr>
              <a:tblGrid>
                <a:gridCol w="5586869">
                  <a:extLst>
                    <a:ext uri="{9D8B030D-6E8A-4147-A177-3AD203B41FA5}">
                      <a16:colId xmlns:a16="http://schemas.microsoft.com/office/drawing/2014/main" val="4022034216"/>
                    </a:ext>
                  </a:extLst>
                </a:gridCol>
                <a:gridCol w="5586869">
                  <a:extLst>
                    <a:ext uri="{9D8B030D-6E8A-4147-A177-3AD203B41FA5}">
                      <a16:colId xmlns:a16="http://schemas.microsoft.com/office/drawing/2014/main" val="908358153"/>
                    </a:ext>
                  </a:extLst>
                </a:gridCol>
              </a:tblGrid>
              <a:tr h="738981">
                <a:tc>
                  <a:txBody>
                    <a:bodyPr/>
                    <a:lstStyle/>
                    <a:p>
                      <a:pPr algn="ctr"/>
                      <a:r>
                        <a:rPr lang="de-DE" sz="2400" dirty="0"/>
                        <a:t>„</a:t>
                      </a:r>
                      <a:r>
                        <a:rPr lang="az-Cyrl-AZ" sz="2400" b="1" dirty="0"/>
                        <a:t>размышлять о чём-либо </a:t>
                      </a:r>
                      <a:r>
                        <a:rPr lang="de-DE" sz="2400" dirty="0"/>
                        <a:t>“</a:t>
                      </a:r>
                    </a:p>
                  </a:txBody>
                  <a:tcPr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de-DE" sz="2400" dirty="0"/>
                        <a:t>„</a:t>
                      </a:r>
                      <a:r>
                        <a:rPr lang="az-Cyrl-AZ" sz="2400" b="1" dirty="0"/>
                        <a:t>обсуждать </a:t>
                      </a:r>
                      <a:r>
                        <a:rPr lang="de-DE" sz="2400" dirty="0"/>
                        <a:t>“</a:t>
                      </a: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05116836"/>
                  </a:ext>
                </a:extLst>
              </a:tr>
              <a:tr h="738981">
                <a:tc>
                  <a:txBody>
                    <a:bodyPr/>
                    <a:lstStyle/>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pPr>
                        <a:lnSpc>
                          <a:spcPct val="150000"/>
                        </a:lnSpc>
                      </a:pPr>
                      <a:endParaRPr lang="de-DE" dirty="0"/>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354200189"/>
                  </a:ext>
                </a:extLst>
              </a:tr>
            </a:tbl>
          </a:graphicData>
        </a:graphic>
      </p:graphicFrame>
    </p:spTree>
    <p:extLst>
      <p:ext uri="{BB962C8B-B14F-4D97-AF65-F5344CB8AC3E}">
        <p14:creationId xmlns:p14="http://schemas.microsoft.com/office/powerpoint/2010/main" val="2309085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26152" cy="980469"/>
          </a:xfrm>
        </p:spPr>
        <p:txBody>
          <a:bodyPr/>
          <a:lstStyle/>
          <a:p>
            <a:r>
              <a:rPr lang="de-DE" sz="3600" dirty="0"/>
              <a:t>10. </a:t>
            </a:r>
            <a:r>
              <a:rPr lang="ru-RU" sz="3600" dirty="0"/>
              <a:t>Урок</a:t>
            </a:r>
            <a:r>
              <a:rPr lang="de-DE" sz="3600" dirty="0"/>
              <a:t>: „</a:t>
            </a:r>
            <a:r>
              <a:rPr lang="az-Cyrl-AZ" sz="3600" b="1" dirty="0"/>
              <a:t>оценивать</a:t>
            </a:r>
            <a:r>
              <a:rPr lang="de-DE" sz="3600" dirty="0"/>
              <a:t> / </a:t>
            </a:r>
            <a:r>
              <a:rPr lang="az-Cyrl-AZ" sz="3600" b="1" dirty="0"/>
              <a:t>давать свою оценку</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sp>
        <p:nvSpPr>
          <p:cNvPr id="10" name="Textplatzhalter 3">
            <a:extLst>
              <a:ext uri="{FF2B5EF4-FFF2-40B4-BE49-F238E27FC236}">
                <a16:creationId xmlns:a16="http://schemas.microsoft.com/office/drawing/2014/main" id="{D79BE6CF-E7BE-4F61-8841-1FD6056F20C3}"/>
              </a:ext>
            </a:extLst>
          </p:cNvPr>
          <p:cNvSpPr>
            <a:spLocks noGrp="1"/>
          </p:cNvSpPr>
          <p:nvPr>
            <p:ph type="body" sz="quarter" idx="14"/>
          </p:nvPr>
        </p:nvSpPr>
        <p:spPr>
          <a:xfrm>
            <a:off x="501650" y="1542859"/>
            <a:ext cx="11173737" cy="4806950"/>
          </a:xfrm>
        </p:spPr>
        <p:txBody>
          <a:bodyPr/>
          <a:lstStyle/>
          <a:p>
            <a:pPr marL="0" indent="0">
              <a:lnSpc>
                <a:spcPct val="100000"/>
              </a:lnSpc>
              <a:buNone/>
            </a:pPr>
            <a:r>
              <a:rPr lang="az-Cyrl-AZ" sz="2000" b="1" dirty="0"/>
              <a:t>    Утверждения</a:t>
            </a:r>
            <a:endParaRPr lang="de-DE" sz="2000" b="1" dirty="0"/>
          </a:p>
          <a:p>
            <a:pPr>
              <a:lnSpc>
                <a:spcPct val="100000"/>
              </a:lnSpc>
              <a:buFont typeface="Wingdings" panose="05000000000000000000" pitchFamily="2" charset="2"/>
              <a:buChar char="§"/>
            </a:pPr>
            <a:r>
              <a:rPr lang="ru-RU" sz="1600" dirty="0"/>
              <a:t>Пестициды — это лучшее средство для борьбы с вредителями.</a:t>
            </a:r>
            <a:endParaRPr lang="de-DE" sz="1600" dirty="0"/>
          </a:p>
          <a:p>
            <a:pPr>
              <a:lnSpc>
                <a:spcPct val="100000"/>
              </a:lnSpc>
              <a:buFont typeface="Wingdings" panose="05000000000000000000" pitchFamily="2" charset="2"/>
              <a:buChar char="§"/>
            </a:pPr>
            <a:r>
              <a:rPr lang="ru-RU" sz="1600" dirty="0"/>
              <a:t>В демократии свобода выражения мнений не ограничена.</a:t>
            </a:r>
            <a:endParaRPr lang="de-DE" sz="1600" dirty="0"/>
          </a:p>
          <a:p>
            <a:pPr>
              <a:lnSpc>
                <a:spcPct val="100000"/>
              </a:lnSpc>
              <a:buFont typeface="Wingdings" panose="05000000000000000000" pitchFamily="2" charset="2"/>
              <a:buChar char="§"/>
            </a:pPr>
            <a:r>
              <a:rPr lang="ru-RU" sz="1600" dirty="0"/>
              <a:t>Пользование смартфонами в школе должно быть ограничено.</a:t>
            </a:r>
            <a:endParaRPr lang="de-DE" sz="1600" dirty="0"/>
          </a:p>
          <a:p>
            <a:pPr>
              <a:lnSpc>
                <a:spcPct val="100000"/>
              </a:lnSpc>
              <a:buFont typeface="Wingdings" panose="05000000000000000000" pitchFamily="2" charset="2"/>
              <a:buChar char="§"/>
            </a:pPr>
            <a:r>
              <a:rPr lang="ru-RU" sz="1600" dirty="0"/>
              <a:t>Начало занятий в 9 часов вместо 8 сделало бы учеников более продуктивными.</a:t>
            </a:r>
            <a:r>
              <a:rPr lang="de-DE" sz="1800" dirty="0"/>
              <a:t>…</a:t>
            </a:r>
          </a:p>
          <a:p>
            <a:pPr>
              <a:lnSpc>
                <a:spcPct val="100000"/>
              </a:lnSpc>
              <a:buFont typeface="Wingdings" panose="05000000000000000000" pitchFamily="2" charset="2"/>
              <a:buChar char="§"/>
            </a:pPr>
            <a:r>
              <a:rPr lang="de-DE" sz="1800" dirty="0"/>
              <a:t>…</a:t>
            </a:r>
          </a:p>
          <a:p>
            <a:pPr>
              <a:lnSpc>
                <a:spcPct val="100000"/>
              </a:lnSpc>
              <a:buFont typeface="Wingdings" panose="05000000000000000000" pitchFamily="2" charset="2"/>
              <a:buChar char="§"/>
            </a:pPr>
            <a:r>
              <a:rPr lang="de-DE" sz="1800" dirty="0"/>
              <a:t>…</a:t>
            </a:r>
          </a:p>
          <a:p>
            <a:pPr>
              <a:buFont typeface="Wingdings" panose="05000000000000000000" pitchFamily="2" charset="2"/>
              <a:buChar char="§"/>
            </a:pPr>
            <a:r>
              <a:rPr lang="de-DE" sz="1800" dirty="0"/>
              <a:t>…</a:t>
            </a:r>
          </a:p>
          <a:p>
            <a:pPr>
              <a:buFont typeface="Wingdings" panose="05000000000000000000" pitchFamily="2" charset="2"/>
              <a:buChar char="§"/>
            </a:pPr>
            <a:r>
              <a:rPr lang="de-DE" sz="1800" dirty="0"/>
              <a:t>…</a:t>
            </a:r>
            <a:endParaRPr lang="de-DE" sz="2400" dirty="0"/>
          </a:p>
          <a:p>
            <a:endParaRPr lang="de-DE" dirty="0"/>
          </a:p>
        </p:txBody>
      </p:sp>
    </p:spTree>
    <p:extLst>
      <p:ext uri="{BB962C8B-B14F-4D97-AF65-F5344CB8AC3E}">
        <p14:creationId xmlns:p14="http://schemas.microsoft.com/office/powerpoint/2010/main" val="300023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33753D-D207-4B78-DACA-0112B423FED9}"/>
              </a:ext>
            </a:extLst>
          </p:cNvPr>
          <p:cNvSpPr>
            <a:spLocks noGrp="1"/>
          </p:cNvSpPr>
          <p:nvPr>
            <p:ph type="title"/>
          </p:nvPr>
        </p:nvSpPr>
        <p:spPr>
          <a:xfrm>
            <a:off x="514902" y="418065"/>
            <a:ext cx="10238442" cy="980469"/>
          </a:xfrm>
        </p:spPr>
        <p:txBody>
          <a:bodyPr/>
          <a:lstStyle/>
          <a:p>
            <a:r>
              <a:rPr lang="ru-RU" dirty="0"/>
              <a:t>Дополнительные материалы к курсу «Знакомство с операторами и их применение»</a:t>
            </a:r>
            <a:endParaRPr lang="de-DE" dirty="0"/>
          </a:p>
        </p:txBody>
      </p:sp>
      <p:sp>
        <p:nvSpPr>
          <p:cNvPr id="7" name="Textplatzhalter 6">
            <a:extLst>
              <a:ext uri="{FF2B5EF4-FFF2-40B4-BE49-F238E27FC236}">
                <a16:creationId xmlns:a16="http://schemas.microsoft.com/office/drawing/2014/main" id="{B3ABFF00-79BA-A5B7-637C-1D13CB9273BE}"/>
              </a:ext>
            </a:extLst>
          </p:cNvPr>
          <p:cNvSpPr>
            <a:spLocks noGrp="1"/>
          </p:cNvSpPr>
          <p:nvPr>
            <p:ph type="body" sz="quarter" idx="13"/>
          </p:nvPr>
        </p:nvSpPr>
        <p:spPr>
          <a:xfrm>
            <a:off x="514902" y="1886269"/>
            <a:ext cx="10650810" cy="4470081"/>
          </a:xfrm>
        </p:spPr>
        <p:txBody>
          <a:bodyPr/>
          <a:lstStyle/>
          <a:p>
            <a:r>
              <a:rPr lang="ru-RU" sz="1600" dirty="0"/>
              <a:t>Эта презентация может использоваться как дополнение к курсу LOGINEO NRW LMS «Знакомство с операторами и их применение» и к соответствующим примерным планам уроков. Презентацию можно показывать в любой программе для видеосвязи и применять как цифровую доску. Во время показа экрана слайды можно редактировать и дополнять с помощью инструментов «Перо» или «Маркер».</a:t>
            </a:r>
          </a:p>
          <a:p>
            <a:r>
              <a:rPr lang="ru-RU" sz="1600" dirty="0"/>
              <a:t>Слайды</a:t>
            </a:r>
            <a:r>
              <a:rPr lang="de-DE" sz="1600" dirty="0"/>
              <a:t> </a:t>
            </a:r>
            <a:r>
              <a:rPr lang="ru-RU" sz="1600" dirty="0"/>
              <a:t>можно перевести на другие языки; при необходимости также могут быть разработаны собственные учебные приложения. Пояснения к этому можно найти в плане уроков. Рекомендации по использованию слайдов указаны в заметках к ним.</a:t>
            </a:r>
            <a:endParaRPr lang="de-DE" sz="1600" dirty="0"/>
          </a:p>
          <a:p>
            <a:r>
              <a:rPr lang="ru-RU" sz="1600" dirty="0"/>
              <a:t>Цифровой курс, планы уроков и слайды предназначены только как рекомендации и могут быть адаптированы под конкретную группу учащихся.</a:t>
            </a:r>
            <a:endParaRPr lang="de-DE" sz="1600" dirty="0"/>
          </a:p>
        </p:txBody>
      </p:sp>
      <p:sp>
        <p:nvSpPr>
          <p:cNvPr id="2" name="Foliennummernplatzhalter 5">
            <a:extLst>
              <a:ext uri="{FF2B5EF4-FFF2-40B4-BE49-F238E27FC236}">
                <a16:creationId xmlns:a16="http://schemas.microsoft.com/office/drawing/2014/main" id="{3EEAE5CC-F2E4-71D5-66CA-5A02F327982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spTree>
    <p:extLst>
      <p:ext uri="{BB962C8B-B14F-4D97-AF65-F5344CB8AC3E}">
        <p14:creationId xmlns:p14="http://schemas.microsoft.com/office/powerpoint/2010/main" val="538320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062821" cy="980469"/>
          </a:xfrm>
        </p:spPr>
        <p:txBody>
          <a:bodyPr/>
          <a:lstStyle/>
          <a:p>
            <a:r>
              <a:rPr lang="de-DE" sz="3600" dirty="0"/>
              <a:t>10. </a:t>
            </a:r>
            <a:r>
              <a:rPr lang="ru-RU" sz="3600" dirty="0"/>
              <a:t>Урок</a:t>
            </a:r>
            <a:r>
              <a:rPr lang="de-DE" sz="3600" dirty="0"/>
              <a:t>: „</a:t>
            </a:r>
            <a:r>
              <a:rPr lang="ru-RU" sz="3600" dirty="0"/>
              <a:t>оценивать / давать свою оценку</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sp>
        <p:nvSpPr>
          <p:cNvPr id="7" name="Textfeld 6">
            <a:extLst>
              <a:ext uri="{FF2B5EF4-FFF2-40B4-BE49-F238E27FC236}">
                <a16:creationId xmlns:a16="http://schemas.microsoft.com/office/drawing/2014/main" id="{35B7347D-D83A-4DBC-8F8F-AA40700B8B16}"/>
              </a:ext>
            </a:extLst>
          </p:cNvPr>
          <p:cNvSpPr txBox="1"/>
          <p:nvPr/>
        </p:nvSpPr>
        <p:spPr>
          <a:xfrm>
            <a:off x="510092" y="1728425"/>
            <a:ext cx="11234967" cy="1077218"/>
          </a:xfrm>
          <a:prstGeom prst="rect">
            <a:avLst/>
          </a:prstGeom>
          <a:noFill/>
        </p:spPr>
        <p:txBody>
          <a:bodyPr wrap="square">
            <a:spAutoFit/>
          </a:bodyPr>
          <a:lstStyle/>
          <a:p>
            <a:r>
              <a:rPr lang="ru-RU" sz="3200" dirty="0">
                <a:solidFill>
                  <a:srgbClr val="00B0F0"/>
                </a:solidFill>
              </a:rPr>
              <a:t>Самостоятельно сформулировать оценку фактов или вопросов и логично обосновать её.</a:t>
            </a:r>
            <a:endParaRPr lang="de-DE" sz="3200" dirty="0">
              <a:solidFill>
                <a:srgbClr val="00B0F0"/>
              </a:solidFill>
            </a:endParaRPr>
          </a:p>
        </p:txBody>
      </p:sp>
      <p:sp>
        <p:nvSpPr>
          <p:cNvPr id="11" name="Textfeld 10">
            <a:extLst>
              <a:ext uri="{FF2B5EF4-FFF2-40B4-BE49-F238E27FC236}">
                <a16:creationId xmlns:a16="http://schemas.microsoft.com/office/drawing/2014/main" id="{A691DB97-2696-4A26-8EF5-8701128278A5}"/>
              </a:ext>
            </a:extLst>
          </p:cNvPr>
          <p:cNvSpPr txBox="1"/>
          <p:nvPr/>
        </p:nvSpPr>
        <p:spPr>
          <a:xfrm>
            <a:off x="510440" y="3394954"/>
            <a:ext cx="11263512" cy="2431435"/>
          </a:xfrm>
          <a:prstGeom prst="rect">
            <a:avLst/>
          </a:prstGeom>
          <a:solidFill>
            <a:schemeClr val="bg1"/>
          </a:solidFill>
          <a:ln w="19050">
            <a:solidFill>
              <a:schemeClr val="bg1">
                <a:lumMod val="75000"/>
              </a:schemeClr>
            </a:solidFill>
          </a:ln>
        </p:spPr>
        <p:txBody>
          <a:bodyPr wrap="square" rtlCol="0">
            <a:spAutoFit/>
          </a:bodyPr>
          <a:lstStyle/>
          <a:p>
            <a:r>
              <a:rPr lang="de-DE" sz="2400" b="1" dirty="0">
                <a:solidFill>
                  <a:schemeClr val="accent1"/>
                </a:solidFill>
                <a:ea typeface="+mj-ea"/>
              </a:rPr>
              <a:t>„</a:t>
            </a:r>
            <a:r>
              <a:rPr lang="ru-RU" sz="2400" b="1" dirty="0">
                <a:solidFill>
                  <a:schemeClr val="accent1"/>
                </a:solidFill>
                <a:ea typeface="+mj-ea"/>
              </a:rPr>
              <a:t>оценивать</a:t>
            </a:r>
            <a:r>
              <a:rPr lang="de-DE" sz="2400" b="1" dirty="0">
                <a:solidFill>
                  <a:schemeClr val="accent1"/>
                </a:solidFill>
                <a:ea typeface="+mj-ea"/>
              </a:rPr>
              <a:t>“/“</a:t>
            </a:r>
            <a:r>
              <a:rPr lang="ru-RU" sz="2400" b="1" dirty="0">
                <a:solidFill>
                  <a:schemeClr val="accent1"/>
                </a:solidFill>
                <a:ea typeface="+mj-ea"/>
              </a:rPr>
              <a:t>давать свою оценку</a:t>
            </a:r>
            <a:r>
              <a:rPr lang="de-DE" sz="2400" b="1" dirty="0">
                <a:solidFill>
                  <a:schemeClr val="accent1"/>
                </a:solidFill>
                <a:ea typeface="+mj-ea"/>
              </a:rPr>
              <a:t>“ </a:t>
            </a:r>
            <a:r>
              <a:rPr lang="ru-RU" sz="2400" b="1" dirty="0">
                <a:solidFill>
                  <a:schemeClr val="accent1"/>
                </a:solidFill>
                <a:ea typeface="+mj-ea"/>
              </a:rPr>
              <a:t>означает</a:t>
            </a:r>
            <a:r>
              <a:rPr lang="de-DE" sz="2400" b="1" dirty="0">
                <a:solidFill>
                  <a:schemeClr val="accent1"/>
                </a:solidFill>
                <a:ea typeface="+mj-ea"/>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2" name="Textfeld 1">
            <a:extLst>
              <a:ext uri="{FF2B5EF4-FFF2-40B4-BE49-F238E27FC236}">
                <a16:creationId xmlns:a16="http://schemas.microsoft.com/office/drawing/2014/main" id="{7259D9B5-57E5-446E-BF6A-E7A7D5A775F3}"/>
              </a:ext>
            </a:extLst>
          </p:cNvPr>
          <p:cNvSpPr txBox="1"/>
          <p:nvPr/>
        </p:nvSpPr>
        <p:spPr>
          <a:xfrm>
            <a:off x="768624" y="4050541"/>
            <a:ext cx="10336698" cy="830997"/>
          </a:xfrm>
          <a:prstGeom prst="rect">
            <a:avLst/>
          </a:prstGeom>
          <a:noFill/>
        </p:spPr>
        <p:txBody>
          <a:bodyPr wrap="square" rtlCol="0">
            <a:spAutoFit/>
          </a:bodyPr>
          <a:lstStyle/>
          <a:p>
            <a:pPr lvl="0">
              <a:defRPr/>
            </a:pPr>
            <a:r>
              <a:rPr lang="ru-RU" sz="2400" dirty="0">
                <a:solidFill>
                  <a:srgbClr val="00B050"/>
                </a:solidFill>
              </a:rPr>
              <a:t>комментировать ситуацию или мнение. Объяснять, почему, на твой взгляд, это хорошо или плохо.</a:t>
            </a:r>
            <a:endParaRPr kumimoji="0" lang="de-DE" sz="2400" b="0" i="0" u="none" strike="noStrike" kern="1200" cap="none" spc="0" normalizeH="0" baseline="0" noProof="0" dirty="0">
              <a:ln>
                <a:noFill/>
              </a:ln>
              <a:solidFill>
                <a:srgbClr val="00B050"/>
              </a:solidFill>
              <a:effectLst/>
              <a:uLnTx/>
              <a:uFillTx/>
              <a:latin typeface="Calibri"/>
            </a:endParaRPr>
          </a:p>
        </p:txBody>
      </p:sp>
    </p:spTree>
    <p:extLst>
      <p:ext uri="{BB962C8B-B14F-4D97-AF65-F5344CB8AC3E}">
        <p14:creationId xmlns:p14="http://schemas.microsoft.com/office/powerpoint/2010/main" val="280630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1. </a:t>
            </a:r>
            <a:r>
              <a:rPr lang="ru-RU" sz="3600" dirty="0"/>
              <a:t>Урок</a:t>
            </a:r>
            <a:r>
              <a:rPr lang="de-DE" sz="3600" dirty="0"/>
              <a:t>:</a:t>
            </a:r>
            <a:r>
              <a:rPr lang="ru-RU" sz="3600" dirty="0"/>
              <a:t> </a:t>
            </a:r>
            <a:r>
              <a:rPr lang="de-DE" sz="3600" dirty="0"/>
              <a:t>„</a:t>
            </a:r>
            <a:r>
              <a:rPr lang="az-Cyrl-AZ" sz="3600" b="1" dirty="0"/>
              <a:t>называть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a:t>
            </a:fld>
            <a:endParaRPr lang="de-DE" dirty="0"/>
          </a:p>
        </p:txBody>
      </p:sp>
      <p:sp>
        <p:nvSpPr>
          <p:cNvPr id="5" name="Textplatzhalter 4">
            <a:extLst>
              <a:ext uri="{FF2B5EF4-FFF2-40B4-BE49-F238E27FC236}">
                <a16:creationId xmlns:a16="http://schemas.microsoft.com/office/drawing/2014/main" id="{B12DE56E-1BFB-4D51-A8B2-4C7EB72A10E0}"/>
              </a:ext>
            </a:extLst>
          </p:cNvPr>
          <p:cNvSpPr>
            <a:spLocks noGrp="1"/>
          </p:cNvSpPr>
          <p:nvPr>
            <p:ph type="body" sz="quarter" idx="14"/>
          </p:nvPr>
        </p:nvSpPr>
        <p:spPr>
          <a:xfrm>
            <a:off x="1261617" y="1604849"/>
            <a:ext cx="9682608" cy="1571244"/>
          </a:xfrm>
        </p:spPr>
        <p:txBody>
          <a:bodyPr/>
          <a:lstStyle/>
          <a:p>
            <a:pPr marL="0" indent="0">
              <a:lnSpc>
                <a:spcPct val="150000"/>
              </a:lnSpc>
              <a:buNone/>
            </a:pPr>
            <a:r>
              <a:rPr lang="ru-RU" sz="2800" dirty="0"/>
              <a:t>Перечислить, составить, передать информацию о фактах, предметах и т.д.</a:t>
            </a:r>
            <a:endParaRPr lang="de-DE" sz="3200" b="1" dirty="0">
              <a:solidFill>
                <a:schemeClr val="tx1">
                  <a:lumMod val="50000"/>
                  <a:lumOff val="50000"/>
                </a:schemeClr>
              </a:solidFill>
            </a:endParaRPr>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261617" y="3176093"/>
            <a:ext cx="9992424" cy="2978335"/>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de-DE" sz="2400" b="1" dirty="0">
                <a:solidFill>
                  <a:schemeClr val="accent1"/>
                </a:solidFill>
                <a:ea typeface="+mj-ea"/>
              </a:rPr>
              <a:t>„</a:t>
            </a:r>
            <a:r>
              <a:rPr lang="az-Cyrl-AZ" sz="2400" b="1" dirty="0">
                <a:solidFill>
                  <a:srgbClr val="FF0000"/>
                </a:solidFill>
              </a:rPr>
              <a:t> </a:t>
            </a:r>
            <a:r>
              <a:rPr lang="az-Cyrl-AZ" sz="2400" b="1" dirty="0">
                <a:solidFill>
                  <a:srgbClr val="E75112"/>
                </a:solidFill>
              </a:rPr>
              <a:t>называть</a:t>
            </a:r>
            <a:r>
              <a:rPr lang="de-DE" sz="2400" b="1" dirty="0">
                <a:solidFill>
                  <a:schemeClr val="accent1"/>
                </a:solidFill>
                <a:ea typeface="+mj-ea"/>
              </a:rPr>
              <a:t>“ </a:t>
            </a:r>
            <a:r>
              <a:rPr lang="ru-RU" sz="2400" b="1" dirty="0">
                <a:solidFill>
                  <a:schemeClr val="accent1"/>
                </a:solidFill>
                <a:ea typeface="+mj-ea"/>
              </a:rPr>
              <a:t>означает</a:t>
            </a:r>
            <a:r>
              <a:rPr lang="de-DE" sz="2400" b="1" dirty="0">
                <a:solidFill>
                  <a:schemeClr val="accent1"/>
                </a:solidFill>
                <a:ea typeface="+mj-ea"/>
              </a:rPr>
              <a:t>…</a:t>
            </a:r>
          </a:p>
        </p:txBody>
      </p:sp>
      <p:sp>
        <p:nvSpPr>
          <p:cNvPr id="2" name="Textfeld 1">
            <a:extLst>
              <a:ext uri="{FF2B5EF4-FFF2-40B4-BE49-F238E27FC236}">
                <a16:creationId xmlns:a16="http://schemas.microsoft.com/office/drawing/2014/main" id="{85A19D6C-5A71-4488-85B3-B02F27230832}"/>
              </a:ext>
            </a:extLst>
          </p:cNvPr>
          <p:cNvSpPr txBox="1"/>
          <p:nvPr/>
        </p:nvSpPr>
        <p:spPr>
          <a:xfrm>
            <a:off x="1764519" y="4050615"/>
            <a:ext cx="8972778" cy="830997"/>
          </a:xfrm>
          <a:prstGeom prst="rect">
            <a:avLst/>
          </a:prstGeom>
          <a:noFill/>
        </p:spPr>
        <p:txBody>
          <a:bodyPr wrap="square" rtlCol="0">
            <a:spAutoFit/>
          </a:bodyPr>
          <a:lstStyle/>
          <a:p>
            <a:r>
              <a:rPr lang="ru-RU" sz="2400" dirty="0">
                <a:solidFill>
                  <a:srgbClr val="00B050"/>
                </a:solidFill>
              </a:rPr>
              <a:t>перечислять вещи, факты, людей, о которых спрашивается в задании.</a:t>
            </a:r>
            <a:endParaRPr lang="de-DE" sz="2400" b="1" dirty="0">
              <a:solidFill>
                <a:srgbClr val="00B050"/>
              </a:solidFill>
            </a:endParaRPr>
          </a:p>
        </p:txBody>
      </p:sp>
    </p:spTree>
    <p:extLst>
      <p:ext uri="{BB962C8B-B14F-4D97-AF65-F5344CB8AC3E}">
        <p14:creationId xmlns:p14="http://schemas.microsoft.com/office/powerpoint/2010/main" val="194082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1" y="439513"/>
            <a:ext cx="2259838" cy="980469"/>
          </a:xfrm>
        </p:spPr>
        <p:txBody>
          <a:bodyPr/>
          <a:lstStyle/>
          <a:p>
            <a:r>
              <a:rPr lang="de-DE" sz="3600" dirty="0"/>
              <a:t>2. </a:t>
            </a:r>
            <a:r>
              <a:rPr lang="az-Cyrl-AZ" sz="3600" dirty="0"/>
              <a:t>Урок</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982977" y="1529710"/>
            <a:ext cx="8249159" cy="2018162"/>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ru-RU" sz="3200" dirty="0">
                <a:solidFill>
                  <a:schemeClr val="tx2">
                    <a:lumMod val="50000"/>
                    <a:lumOff val="50000"/>
                  </a:schemeClr>
                </a:solidFill>
              </a:rPr>
              <a:t>Предоставлять (своими словами) как можно больше информации о предмете, человеке и т.п. </a:t>
            </a:r>
          </a:p>
        </p:txBody>
      </p:sp>
      <p:sp>
        <p:nvSpPr>
          <p:cNvPr id="6" name="Textfeld 5">
            <a:extLst>
              <a:ext uri="{FF2B5EF4-FFF2-40B4-BE49-F238E27FC236}">
                <a16:creationId xmlns:a16="http://schemas.microsoft.com/office/drawing/2014/main" id="{A54668DF-05F8-4939-9B52-E39F51AD721A}"/>
              </a:ext>
            </a:extLst>
          </p:cNvPr>
          <p:cNvSpPr txBox="1"/>
          <p:nvPr/>
        </p:nvSpPr>
        <p:spPr>
          <a:xfrm>
            <a:off x="1732725" y="3758630"/>
            <a:ext cx="9848088" cy="2554545"/>
          </a:xfrm>
          <a:prstGeom prst="rect">
            <a:avLst/>
          </a:prstGeom>
          <a:noFill/>
        </p:spPr>
        <p:txBody>
          <a:bodyPr wrap="square" rtlCol="0">
            <a:spAutoFit/>
          </a:bodyPr>
          <a:lstStyle/>
          <a:p>
            <a:r>
              <a:rPr lang="az-Cyrl-AZ" sz="3200" b="1" dirty="0"/>
              <a:t>Называть</a:t>
            </a:r>
            <a:endParaRPr lang="de-DE" sz="3200" b="1" dirty="0"/>
          </a:p>
          <a:p>
            <a:r>
              <a:rPr lang="az-Cyrl-AZ" sz="3200" b="1" dirty="0"/>
              <a:t> </a:t>
            </a:r>
            <a:r>
              <a:rPr lang="de-DE" sz="3200" b="1" dirty="0">
                <a:solidFill>
                  <a:schemeClr val="tx2">
                    <a:lumMod val="75000"/>
                    <a:lumOff val="25000"/>
                  </a:schemeClr>
                </a:solidFill>
              </a:rPr>
              <a:t>		</a:t>
            </a:r>
            <a:r>
              <a:rPr lang="az-Cyrl-AZ" sz="3200" b="1" dirty="0"/>
              <a:t> </a:t>
            </a:r>
            <a:r>
              <a:rPr lang="de-DE" sz="3200" b="1" dirty="0"/>
              <a:t>                  </a:t>
            </a:r>
            <a:r>
              <a:rPr lang="az-Cyrl-AZ" sz="3200" b="1" dirty="0"/>
              <a:t>описывать </a:t>
            </a:r>
            <a:r>
              <a:rPr lang="de-DE" sz="3200" b="1" dirty="0">
                <a:solidFill>
                  <a:schemeClr val="tx2">
                    <a:lumMod val="75000"/>
                    <a:lumOff val="25000"/>
                  </a:schemeClr>
                </a:solidFill>
              </a:rPr>
              <a:t>				             </a:t>
            </a:r>
          </a:p>
          <a:p>
            <a:endParaRPr lang="de-DE" sz="3200" b="1" dirty="0">
              <a:solidFill>
                <a:schemeClr val="tx2">
                  <a:lumMod val="75000"/>
                  <a:lumOff val="25000"/>
                </a:schemeClr>
              </a:solidFill>
            </a:endParaRPr>
          </a:p>
          <a:p>
            <a:r>
              <a:rPr lang="az-Cyrl-AZ" sz="3200" b="1" dirty="0"/>
              <a:t>сравнивать</a:t>
            </a:r>
            <a:r>
              <a:rPr lang="de-DE" sz="3200" b="1" dirty="0">
                <a:solidFill>
                  <a:schemeClr val="tx2">
                    <a:lumMod val="75000"/>
                    <a:lumOff val="25000"/>
                  </a:schemeClr>
                </a:solidFill>
              </a:rPr>
              <a:t> </a:t>
            </a:r>
          </a:p>
          <a:p>
            <a:r>
              <a:rPr lang="de-DE" sz="3200" b="1" dirty="0">
                <a:solidFill>
                  <a:schemeClr val="tx2">
                    <a:lumMod val="75000"/>
                    <a:lumOff val="25000"/>
                  </a:schemeClr>
                </a:solidFill>
              </a:rPr>
              <a:t>							 </a:t>
            </a:r>
            <a:r>
              <a:rPr lang="az-Cyrl-AZ" sz="3200" b="1" dirty="0"/>
              <a:t>оценивать</a:t>
            </a:r>
            <a:endParaRPr lang="de-DE" sz="3200" b="1" dirty="0">
              <a:solidFill>
                <a:schemeClr val="tx2">
                  <a:lumMod val="75000"/>
                  <a:lumOff val="25000"/>
                </a:schemeClr>
              </a:solidFill>
            </a:endParaRPr>
          </a:p>
        </p:txBody>
      </p:sp>
      <p:sp>
        <p:nvSpPr>
          <p:cNvPr id="7" name="Ellipse 6">
            <a:extLst>
              <a:ext uri="{FF2B5EF4-FFF2-40B4-BE49-F238E27FC236}">
                <a16:creationId xmlns:a16="http://schemas.microsoft.com/office/drawing/2014/main" id="{3523191B-61F5-4DE2-A1E6-6DC46A7F40DB}"/>
              </a:ext>
            </a:extLst>
          </p:cNvPr>
          <p:cNvSpPr/>
          <p:nvPr/>
        </p:nvSpPr>
        <p:spPr>
          <a:xfrm>
            <a:off x="5194936" y="4147478"/>
            <a:ext cx="2505456" cy="1060704"/>
          </a:xfrm>
          <a:prstGeom prst="ellipse">
            <a:avLst/>
          </a:prstGeom>
          <a:noFill/>
          <a:ln w="76200">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2" name="Textfeld 1">
            <a:extLst>
              <a:ext uri="{FF2B5EF4-FFF2-40B4-BE49-F238E27FC236}">
                <a16:creationId xmlns:a16="http://schemas.microsoft.com/office/drawing/2014/main" id="{6D290A6B-EF13-4220-A361-FF103A28F6F4}"/>
              </a:ext>
            </a:extLst>
          </p:cNvPr>
          <p:cNvSpPr txBox="1"/>
          <p:nvPr/>
        </p:nvSpPr>
        <p:spPr>
          <a:xfrm>
            <a:off x="2185416" y="439513"/>
            <a:ext cx="4764025" cy="646331"/>
          </a:xfrm>
          <a:prstGeom prst="rect">
            <a:avLst/>
          </a:prstGeom>
          <a:noFill/>
        </p:spPr>
        <p:txBody>
          <a:bodyPr wrap="square" rtlCol="0">
            <a:spAutoFit/>
          </a:bodyPr>
          <a:lstStyle/>
          <a:p>
            <a:r>
              <a:rPr lang="de-DE" sz="3600" b="1" dirty="0">
                <a:solidFill>
                  <a:schemeClr val="accent1"/>
                </a:solidFill>
                <a:latin typeface="Arial" panose="020B0604020202020204" pitchFamily="34" charset="0"/>
                <a:ea typeface="+mj-ea"/>
                <a:cs typeface="Arial" panose="020B0604020202020204" pitchFamily="34" charset="0"/>
              </a:rPr>
              <a:t>„</a:t>
            </a:r>
            <a:r>
              <a:rPr lang="az-Cyrl-AZ" sz="3600" b="1" dirty="0">
                <a:solidFill>
                  <a:srgbClr val="FF0000"/>
                </a:solidFill>
              </a:rPr>
              <a:t> </a:t>
            </a:r>
            <a:r>
              <a:rPr lang="az-Cyrl-AZ" sz="3600" b="1" dirty="0">
                <a:solidFill>
                  <a:srgbClr val="E75112"/>
                </a:solidFill>
              </a:rPr>
              <a:t>описывать</a:t>
            </a:r>
            <a:r>
              <a:rPr lang="de-DE" sz="3600" b="1" dirty="0">
                <a:solidFill>
                  <a:schemeClr val="accent1"/>
                </a:solidFill>
                <a:latin typeface="Arial" panose="020B0604020202020204" pitchFamily="34" charset="0"/>
                <a:ea typeface="+mj-ea"/>
                <a:cs typeface="Arial" panose="020B0604020202020204" pitchFamily="34" charset="0"/>
              </a:rPr>
              <a:t>“</a:t>
            </a:r>
          </a:p>
        </p:txBody>
      </p:sp>
    </p:spTree>
    <p:extLst>
      <p:ext uri="{BB962C8B-B14F-4D97-AF65-F5344CB8AC3E}">
        <p14:creationId xmlns:p14="http://schemas.microsoft.com/office/powerpoint/2010/main" val="315249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3. </a:t>
            </a:r>
            <a:r>
              <a:rPr kumimoji="0" lang="az-Cyrl-AZ"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Урок</a:t>
            </a:r>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a:t>
            </a:r>
            <a:r>
              <a:rPr kumimoji="0" lang="ru-RU"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 </a:t>
            </a:r>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a:t>
            </a:r>
            <a:r>
              <a:rPr kumimoji="0" lang="az-Cyrl-AZ"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излагать</a:t>
            </a:r>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sp>
        <p:nvSpPr>
          <p:cNvPr id="5" name="Textplatzhalter 4">
            <a:extLst>
              <a:ext uri="{FF2B5EF4-FFF2-40B4-BE49-F238E27FC236}">
                <a16:creationId xmlns:a16="http://schemas.microsoft.com/office/drawing/2014/main" id="{B12DE56E-1BFB-4D51-A8B2-4C7EB72A10E0}"/>
              </a:ext>
            </a:extLst>
          </p:cNvPr>
          <p:cNvSpPr>
            <a:spLocks noGrp="1"/>
          </p:cNvSpPr>
          <p:nvPr>
            <p:ph type="body" sz="quarter" idx="14"/>
          </p:nvPr>
        </p:nvSpPr>
        <p:spPr>
          <a:xfrm>
            <a:off x="1254696" y="1520825"/>
            <a:ext cx="9682608" cy="1571244"/>
          </a:xfrm>
        </p:spPr>
        <p:txBody>
          <a:bodyPr/>
          <a:lstStyle/>
          <a:p>
            <a:pPr marL="0" indent="0">
              <a:lnSpc>
                <a:spcPct val="150000"/>
              </a:lnSpc>
              <a:buNone/>
            </a:pPr>
            <a:r>
              <a:rPr lang="ru-RU" sz="3200" b="1" dirty="0">
                <a:solidFill>
                  <a:schemeClr val="tx1">
                    <a:lumMod val="50000"/>
                    <a:lumOff val="50000"/>
                  </a:schemeClr>
                </a:solidFill>
              </a:rPr>
              <a:t>Структурировано описать положение вещей, взаимосвязь или суть вопроса.</a:t>
            </a:r>
            <a:endParaRPr lang="de-DE" sz="3200" b="1" dirty="0">
              <a:solidFill>
                <a:schemeClr val="tx1">
                  <a:lumMod val="50000"/>
                  <a:lumOff val="50000"/>
                </a:schemeClr>
              </a:solidFill>
            </a:endParaRPr>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254696" y="3200215"/>
            <a:ext cx="9992424" cy="2978335"/>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az-Cyrl-AZ" sz="2400" b="1" dirty="0">
                <a:solidFill>
                  <a:schemeClr val="accent1"/>
                </a:solidFill>
                <a:ea typeface="+mj-ea"/>
              </a:rPr>
              <a:t>„ излагать “ означает…</a:t>
            </a:r>
          </a:p>
        </p:txBody>
      </p:sp>
      <p:sp>
        <p:nvSpPr>
          <p:cNvPr id="2" name="Textfeld 1">
            <a:extLst>
              <a:ext uri="{FF2B5EF4-FFF2-40B4-BE49-F238E27FC236}">
                <a16:creationId xmlns:a16="http://schemas.microsoft.com/office/drawing/2014/main" id="{85A19D6C-5A71-4488-85B3-B02F27230832}"/>
              </a:ext>
            </a:extLst>
          </p:cNvPr>
          <p:cNvSpPr txBox="1"/>
          <p:nvPr/>
        </p:nvSpPr>
        <p:spPr>
          <a:xfrm>
            <a:off x="1636776" y="4050615"/>
            <a:ext cx="9300528" cy="1569660"/>
          </a:xfrm>
          <a:prstGeom prst="rect">
            <a:avLst/>
          </a:prstGeom>
          <a:noFill/>
        </p:spPr>
        <p:txBody>
          <a:bodyPr wrap="square" rtlCol="0">
            <a:spAutoFit/>
          </a:bodyPr>
          <a:lstStyle/>
          <a:p>
            <a:r>
              <a:rPr lang="ru-RU" sz="3200" b="1" dirty="0">
                <a:solidFill>
                  <a:srgbClr val="1D2125"/>
                </a:solidFill>
                <a:latin typeface="Open Sans" pitchFamily="2" charset="0"/>
              </a:rPr>
              <a:t>Запиши нужную информацию таким образом, чтобы читатель мог легко уследить за твоими мыслями.</a:t>
            </a:r>
            <a:endParaRPr lang="de-DE" sz="3200" b="1" dirty="0">
              <a:solidFill>
                <a:srgbClr val="1D2125"/>
              </a:solidFill>
              <a:latin typeface="Open Sans" pitchFamily="2" charset="0"/>
            </a:endParaRPr>
          </a:p>
        </p:txBody>
      </p:sp>
    </p:spTree>
    <p:extLst>
      <p:ext uri="{BB962C8B-B14F-4D97-AF65-F5344CB8AC3E}">
        <p14:creationId xmlns:p14="http://schemas.microsoft.com/office/powerpoint/2010/main" val="361688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3. </a:t>
            </a:r>
            <a:r>
              <a:rPr lang="az-Cyrl-AZ" sz="3600" dirty="0"/>
              <a:t>Урок</a:t>
            </a:r>
            <a:r>
              <a:rPr lang="de-DE" sz="3600" dirty="0"/>
              <a:t>:</a:t>
            </a:r>
            <a:r>
              <a:rPr lang="ru-RU" sz="3600" dirty="0"/>
              <a:t> </a:t>
            </a:r>
            <a:r>
              <a:rPr lang="de-DE" sz="3600" dirty="0"/>
              <a:t>„</a:t>
            </a:r>
            <a:r>
              <a:rPr lang="az-Cyrl-AZ" sz="3600" b="1" dirty="0">
                <a:solidFill>
                  <a:srgbClr val="E75112"/>
                </a:solidFill>
              </a:rPr>
              <a:t>излагать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6</a:t>
            </a:fld>
            <a:endParaRPr lang="de-DE" dirty="0"/>
          </a:p>
        </p:txBody>
      </p:sp>
      <p:sp>
        <p:nvSpPr>
          <p:cNvPr id="4" name="Textplatzhalter 3">
            <a:extLst>
              <a:ext uri="{FF2B5EF4-FFF2-40B4-BE49-F238E27FC236}">
                <a16:creationId xmlns:a16="http://schemas.microsoft.com/office/drawing/2014/main" id="{4DE7B8DA-3A3C-4A31-95BF-11E920693516}"/>
              </a:ext>
            </a:extLst>
          </p:cNvPr>
          <p:cNvSpPr>
            <a:spLocks noGrp="1"/>
          </p:cNvSpPr>
          <p:nvPr>
            <p:ph type="body" sz="quarter" idx="14"/>
          </p:nvPr>
        </p:nvSpPr>
        <p:spPr>
          <a:xfrm>
            <a:off x="4080224" y="3677513"/>
            <a:ext cx="4413072" cy="980469"/>
          </a:xfrm>
          <a:noFill/>
          <a:ln>
            <a:noFill/>
          </a:ln>
        </p:spPr>
        <p:txBody>
          <a:bodyPr/>
          <a:lstStyle/>
          <a:p>
            <a:pPr marL="0" lvl="0" indent="0">
              <a:lnSpc>
                <a:spcPct val="107000"/>
              </a:lnSpc>
              <a:spcAft>
                <a:spcPts val="800"/>
              </a:spcAft>
              <a:buNone/>
            </a:pPr>
            <a:r>
              <a:rPr lang="ru-RU" sz="2400" dirty="0">
                <a:latin typeface="+mj-lt"/>
              </a:rPr>
              <a:t>Изложение всегда требует понятного обоснования</a:t>
            </a:r>
            <a:r>
              <a:rPr lang="ru-RU" sz="2000" dirty="0"/>
              <a:t>.</a:t>
            </a:r>
            <a:endParaRPr lang="de-DE"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feld 1">
            <a:extLst>
              <a:ext uri="{FF2B5EF4-FFF2-40B4-BE49-F238E27FC236}">
                <a16:creationId xmlns:a16="http://schemas.microsoft.com/office/drawing/2014/main" id="{6F1493E8-6E79-4276-8350-B2277F02C6A6}"/>
              </a:ext>
            </a:extLst>
          </p:cNvPr>
          <p:cNvSpPr txBox="1"/>
          <p:nvPr/>
        </p:nvSpPr>
        <p:spPr>
          <a:xfrm>
            <a:off x="337563" y="1859340"/>
            <a:ext cx="4326787" cy="1569660"/>
          </a:xfrm>
          <a:prstGeom prst="rect">
            <a:avLst/>
          </a:prstGeom>
          <a:noFill/>
        </p:spPr>
        <p:txBody>
          <a:bodyPr wrap="square" rtlCol="0">
            <a:spAutoFit/>
          </a:bodyPr>
          <a:lstStyle/>
          <a:p>
            <a:r>
              <a:rPr lang="ru-RU" sz="2400" dirty="0"/>
              <a:t>Можно, например, структурировано описать положение вещей, взаимосвязь или суть вопроса.</a:t>
            </a:r>
            <a:endParaRPr lang="de-DE" dirty="0"/>
          </a:p>
        </p:txBody>
      </p:sp>
      <p:sp>
        <p:nvSpPr>
          <p:cNvPr id="5" name="Textfeld 4">
            <a:extLst>
              <a:ext uri="{FF2B5EF4-FFF2-40B4-BE49-F238E27FC236}">
                <a16:creationId xmlns:a16="http://schemas.microsoft.com/office/drawing/2014/main" id="{BD49327F-E3AB-4B53-8EAA-8332BF01D297}"/>
              </a:ext>
            </a:extLst>
          </p:cNvPr>
          <p:cNvSpPr txBox="1"/>
          <p:nvPr/>
        </p:nvSpPr>
        <p:spPr>
          <a:xfrm>
            <a:off x="337563" y="4906496"/>
            <a:ext cx="3742661" cy="865173"/>
          </a:xfrm>
          <a:prstGeom prst="rect">
            <a:avLst/>
          </a:prstGeom>
          <a:noFill/>
        </p:spPr>
        <p:txBody>
          <a:bodyPr wrap="square" rtlCol="0">
            <a:spAutoFit/>
          </a:bodyPr>
          <a:lstStyle/>
          <a:p>
            <a:pPr lvl="0">
              <a:lnSpc>
                <a:spcPct val="107000"/>
              </a:lnSpc>
              <a:spcBef>
                <a:spcPts val="1000"/>
              </a:spcBef>
              <a:spcAft>
                <a:spcPts val="300"/>
              </a:spcAft>
              <a:buClr>
                <a:srgbClr val="E75112"/>
              </a:buClr>
              <a:buSzPct val="83000"/>
              <a:defRPr/>
            </a:pPr>
            <a:r>
              <a:rPr lang="ru-RU" sz="2400" dirty="0"/>
              <a:t>Следи за тем, чтобы писать строго по теме задания.</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BA8645C7-A21A-4EEC-92F4-0AD3CE420284}"/>
              </a:ext>
            </a:extLst>
          </p:cNvPr>
          <p:cNvSpPr txBox="1"/>
          <p:nvPr/>
        </p:nvSpPr>
        <p:spPr>
          <a:xfrm>
            <a:off x="7041065" y="1632119"/>
            <a:ext cx="3338622" cy="1260345"/>
          </a:xfrm>
          <a:prstGeom prst="rect">
            <a:avLst/>
          </a:prstGeom>
          <a:noFill/>
        </p:spPr>
        <p:txBody>
          <a:bodyPr wrap="square" rtlCol="0">
            <a:spAutoFit/>
          </a:bodyPr>
          <a:lstStyle/>
          <a:p>
            <a:pPr marL="0" marR="0" lvl="0" indent="0" algn="l" defTabSz="914400" rtl="0" eaLnBrk="1" fontAlgn="auto" latinLnBrk="0" hangingPunct="1">
              <a:lnSpc>
                <a:spcPct val="107000"/>
              </a:lnSpc>
              <a:spcBef>
                <a:spcPts val="1000"/>
              </a:spcBef>
              <a:spcAft>
                <a:spcPts val="300"/>
              </a:spcAft>
              <a:buClr>
                <a:srgbClr val="E75112"/>
              </a:buClr>
              <a:buSzPct val="83000"/>
              <a:buFont typeface="Wingdings 2" panose="05020102010507070707" pitchFamily="18" charset="2"/>
              <a:buNone/>
              <a:tabLst/>
              <a:defRPr/>
            </a:pPr>
            <a:r>
              <a:rPr lang="ru-RU" sz="2400" dirty="0"/>
              <a:t>Для изложения содержания структура не обязательна.</a:t>
            </a:r>
            <a:r>
              <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12" name="Textfeld 11">
            <a:extLst>
              <a:ext uri="{FF2B5EF4-FFF2-40B4-BE49-F238E27FC236}">
                <a16:creationId xmlns:a16="http://schemas.microsoft.com/office/drawing/2014/main" id="{75A822FA-A02F-43B0-834D-7438EE05B573}"/>
              </a:ext>
            </a:extLst>
          </p:cNvPr>
          <p:cNvSpPr txBox="1"/>
          <p:nvPr/>
        </p:nvSpPr>
        <p:spPr>
          <a:xfrm>
            <a:off x="7136757" y="4692197"/>
            <a:ext cx="3242930" cy="1260345"/>
          </a:xfrm>
          <a:prstGeom prst="rect">
            <a:avLst/>
          </a:prstGeom>
          <a:noFill/>
        </p:spPr>
        <p:txBody>
          <a:bodyPr wrap="square" rtlCol="0">
            <a:spAutoFit/>
          </a:bodyPr>
          <a:lstStyle/>
          <a:p>
            <a:pPr marL="0" marR="0" lvl="0" indent="0" algn="l" defTabSz="914400" rtl="0" eaLnBrk="1" fontAlgn="auto" latinLnBrk="0" hangingPunct="1">
              <a:lnSpc>
                <a:spcPct val="107000"/>
              </a:lnSpc>
              <a:spcBef>
                <a:spcPts val="1000"/>
              </a:spcBef>
              <a:spcAft>
                <a:spcPts val="300"/>
              </a:spcAft>
              <a:buClr>
                <a:srgbClr val="E75112"/>
              </a:buClr>
              <a:buSzPct val="83000"/>
              <a:buFont typeface="Wingdings 2" panose="05020102010507070707" pitchFamily="18" charset="2"/>
              <a:buNone/>
              <a:tabLst/>
              <a:defRPr/>
            </a:pPr>
            <a:r>
              <a:rPr lang="az-Cyrl-AZ" sz="2400" dirty="0"/>
              <a:t>Читатель должен ясно понимать</a:t>
            </a:r>
            <a:r>
              <a:rPr lang="de-DE" sz="2400" dirty="0"/>
              <a:t> </a:t>
            </a:r>
            <a:r>
              <a:rPr lang="az-Cyrl-AZ" sz="2400" dirty="0"/>
              <a:t>ход твоих мыслей.</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1073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a:extLst>
              <a:ext uri="{FF2B5EF4-FFF2-40B4-BE49-F238E27FC236}">
                <a16:creationId xmlns:a16="http://schemas.microsoft.com/office/drawing/2014/main" id="{ACB6C57A-8014-4106-97A1-A8AD279B85A0}"/>
              </a:ext>
            </a:extLst>
          </p:cNvPr>
          <p:cNvSpPr txBox="1"/>
          <p:nvPr/>
        </p:nvSpPr>
        <p:spPr>
          <a:xfrm>
            <a:off x="497720" y="1865974"/>
            <a:ext cx="4031749" cy="397031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az-Cyrl-AZ" dirty="0">
                <a:latin typeface="Arial" panose="020B0604020202020204" pitchFamily="34" charset="0"/>
                <a:cs typeface="Arial" panose="020B0604020202020204" pitchFamily="34" charset="0"/>
              </a:rPr>
              <a:t>Различия</a:t>
            </a:r>
            <a:r>
              <a:rPr lang="de-DE" b="1" dirty="0">
                <a:latin typeface="Arial" panose="020B0604020202020204" pitchFamily="34" charset="0"/>
                <a:cs typeface="Arial" panose="020B0604020202020204" pitchFamily="34" charset="0"/>
              </a:rPr>
              <a: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384429"/>
            <a:ext cx="7157499" cy="980469"/>
          </a:xfrm>
        </p:spPr>
        <p:txBody>
          <a:bodyPr/>
          <a:lstStyle/>
          <a:p>
            <a:r>
              <a:rPr lang="de-DE" sz="3600" dirty="0"/>
              <a:t>4. </a:t>
            </a:r>
            <a:r>
              <a:rPr lang="az-Cyrl-AZ" sz="3600" dirty="0"/>
              <a:t>Урок</a:t>
            </a:r>
            <a:r>
              <a:rPr lang="de-DE" sz="3600" dirty="0"/>
              <a:t>:</a:t>
            </a:r>
            <a:r>
              <a:rPr lang="ru-RU" sz="3600" dirty="0"/>
              <a:t> </a:t>
            </a:r>
            <a:r>
              <a:rPr lang="de-DE" sz="3600" dirty="0"/>
              <a:t>„</a:t>
            </a:r>
            <a:r>
              <a:rPr lang="az-Cyrl-AZ" sz="3600" b="1" dirty="0"/>
              <a:t>сравнивать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sp>
        <p:nvSpPr>
          <p:cNvPr id="13" name="Halbbogen 12">
            <a:extLst>
              <a:ext uri="{FF2B5EF4-FFF2-40B4-BE49-F238E27FC236}">
                <a16:creationId xmlns:a16="http://schemas.microsoft.com/office/drawing/2014/main" id="{11975542-6CFC-4335-938B-B2AB5F3DB15F}"/>
              </a:ext>
            </a:extLst>
          </p:cNvPr>
          <p:cNvSpPr/>
          <p:nvPr/>
        </p:nvSpPr>
        <p:spPr>
          <a:xfrm rot="16200000">
            <a:off x="3647429" y="2032828"/>
            <a:ext cx="1402574" cy="1508568"/>
          </a:xfrm>
          <a:prstGeom prst="blockArc">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
        <p:nvSpPr>
          <p:cNvPr id="17" name="Textfeld 16">
            <a:extLst>
              <a:ext uri="{FF2B5EF4-FFF2-40B4-BE49-F238E27FC236}">
                <a16:creationId xmlns:a16="http://schemas.microsoft.com/office/drawing/2014/main" id="{F047A2E8-75B6-49FF-938B-7D77F1FE269A}"/>
              </a:ext>
            </a:extLst>
          </p:cNvPr>
          <p:cNvSpPr txBox="1"/>
          <p:nvPr/>
        </p:nvSpPr>
        <p:spPr>
          <a:xfrm>
            <a:off x="7659149" y="1865974"/>
            <a:ext cx="4031749" cy="397031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az-Cyrl-AZ" dirty="0">
                <a:latin typeface="Arial" panose="020B0604020202020204" pitchFamily="34" charset="0"/>
                <a:cs typeface="Arial" panose="020B0604020202020204" pitchFamily="34" charset="0"/>
              </a:rPr>
              <a:t>Сходства</a:t>
            </a:r>
            <a:r>
              <a:rPr lang="de-DE" b="1" dirty="0">
                <a:latin typeface="Arial" panose="020B0604020202020204" pitchFamily="34" charset="0"/>
                <a:cs typeface="Arial" panose="020B0604020202020204" pitchFamily="34" charset="0"/>
              </a:rPr>
              <a: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11" name="Zylinder 10">
            <a:extLst>
              <a:ext uri="{FF2B5EF4-FFF2-40B4-BE49-F238E27FC236}">
                <a16:creationId xmlns:a16="http://schemas.microsoft.com/office/drawing/2014/main" id="{38455B12-55C8-4117-8347-B5502DB06AA4}"/>
              </a:ext>
            </a:extLst>
          </p:cNvPr>
          <p:cNvSpPr/>
          <p:nvPr/>
        </p:nvSpPr>
        <p:spPr>
          <a:xfrm>
            <a:off x="4348716" y="1551038"/>
            <a:ext cx="1828800" cy="2353835"/>
          </a:xfrm>
          <a:prstGeom prst="can">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4" name="Zylinder 13">
            <a:extLst>
              <a:ext uri="{FF2B5EF4-FFF2-40B4-BE49-F238E27FC236}">
                <a16:creationId xmlns:a16="http://schemas.microsoft.com/office/drawing/2014/main" id="{940B4B34-5EC9-45C9-8493-CB7CFDDFB423}"/>
              </a:ext>
            </a:extLst>
          </p:cNvPr>
          <p:cNvSpPr/>
          <p:nvPr/>
        </p:nvSpPr>
        <p:spPr>
          <a:xfrm>
            <a:off x="5937235" y="2883397"/>
            <a:ext cx="1421848" cy="2877204"/>
          </a:xfrm>
          <a:prstGeom prst="can">
            <a:avLst/>
          </a:prstGeom>
          <a:solidFill>
            <a:srgbClr val="00B0F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5" name="Halbbogen 14">
            <a:extLst>
              <a:ext uri="{FF2B5EF4-FFF2-40B4-BE49-F238E27FC236}">
                <a16:creationId xmlns:a16="http://schemas.microsoft.com/office/drawing/2014/main" id="{C54D6E65-674B-467D-98B1-ABAC842B955F}"/>
              </a:ext>
            </a:extLst>
          </p:cNvPr>
          <p:cNvSpPr/>
          <p:nvPr/>
        </p:nvSpPr>
        <p:spPr>
          <a:xfrm rot="5237054">
            <a:off x="6483783" y="3822270"/>
            <a:ext cx="1662833" cy="964377"/>
          </a:xfrm>
          <a:prstGeom prst="blockArc">
            <a:avLst>
              <a:gd name="adj1" fmla="val 11096492"/>
              <a:gd name="adj2" fmla="val 0"/>
              <a:gd name="adj3" fmla="val 25000"/>
            </a:avLst>
          </a:prstGeom>
          <a:solidFill>
            <a:srgbClr val="00B05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Tree>
    <p:extLst>
      <p:ext uri="{BB962C8B-B14F-4D97-AF65-F5344CB8AC3E}">
        <p14:creationId xmlns:p14="http://schemas.microsoft.com/office/powerpoint/2010/main" val="4251355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az-Cyrl-AZ" sz="3600" dirty="0"/>
              <a:t>Урок</a:t>
            </a:r>
            <a:r>
              <a:rPr lang="de-DE" sz="3600" dirty="0"/>
              <a:t>:</a:t>
            </a:r>
            <a:r>
              <a:rPr lang="ru-RU" sz="3600" dirty="0"/>
              <a:t> </a:t>
            </a:r>
            <a:r>
              <a:rPr lang="de-DE" sz="3600" dirty="0"/>
              <a:t>„</a:t>
            </a:r>
            <a:r>
              <a:rPr lang="az-Cyrl-AZ" sz="3600" b="1" dirty="0"/>
              <a:t>сравнивать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8</a:t>
            </a:fld>
            <a:endParaRPr lang="de-DE" dirty="0"/>
          </a:p>
        </p:txBody>
      </p:sp>
      <p:pic>
        <p:nvPicPr>
          <p:cNvPr id="6" name="Grafik 5">
            <a:extLst>
              <a:ext uri="{FF2B5EF4-FFF2-40B4-BE49-F238E27FC236}">
                <a16:creationId xmlns:a16="http://schemas.microsoft.com/office/drawing/2014/main" id="{C8EF3B4B-E4FE-4B17-B871-2CDCC7BA02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98879" y="1490337"/>
            <a:ext cx="7794242" cy="4928712"/>
          </a:xfrm>
          <a:prstGeom prst="rect">
            <a:avLst/>
          </a:prstGeom>
        </p:spPr>
      </p:pic>
    </p:spTree>
    <p:extLst>
      <p:ext uri="{BB962C8B-B14F-4D97-AF65-F5344CB8AC3E}">
        <p14:creationId xmlns:p14="http://schemas.microsoft.com/office/powerpoint/2010/main" val="2183909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az-Cyrl-AZ" sz="3600" dirty="0"/>
              <a:t>Урок</a:t>
            </a:r>
            <a:r>
              <a:rPr lang="de-DE" sz="3600" dirty="0"/>
              <a:t>: „</a:t>
            </a:r>
            <a:r>
              <a:rPr lang="az-Cyrl-AZ" sz="3600" b="1" dirty="0"/>
              <a:t>сравнивать</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
        <p:nvSpPr>
          <p:cNvPr id="8" name="Textplatzhalter 4">
            <a:extLst>
              <a:ext uri="{FF2B5EF4-FFF2-40B4-BE49-F238E27FC236}">
                <a16:creationId xmlns:a16="http://schemas.microsoft.com/office/drawing/2014/main" id="{BE544292-5807-45A1-B06A-AD76B487CEC4}"/>
              </a:ext>
            </a:extLst>
          </p:cNvPr>
          <p:cNvSpPr txBox="1">
            <a:spLocks/>
          </p:cNvSpPr>
          <p:nvPr/>
        </p:nvSpPr>
        <p:spPr>
          <a:xfrm>
            <a:off x="508793" y="3821452"/>
            <a:ext cx="11174413" cy="2332460"/>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2075" indent="0">
              <a:lnSpc>
                <a:spcPct val="100000"/>
              </a:lnSpc>
              <a:spcBef>
                <a:spcPct val="0"/>
              </a:spcBef>
              <a:buNone/>
            </a:pPr>
            <a:r>
              <a:rPr lang="de-DE" sz="2400" b="1" dirty="0">
                <a:solidFill>
                  <a:schemeClr val="accent1"/>
                </a:solidFill>
                <a:ea typeface="+mj-ea"/>
              </a:rPr>
              <a:t>„</a:t>
            </a:r>
            <a:r>
              <a:rPr lang="az-Cyrl-AZ" sz="2400" b="1" dirty="0">
                <a:solidFill>
                  <a:srgbClr val="E75112"/>
                </a:solidFill>
              </a:rPr>
              <a:t>сравнивать</a:t>
            </a:r>
            <a:r>
              <a:rPr lang="de-DE" sz="2400" b="1" dirty="0">
                <a:solidFill>
                  <a:schemeClr val="accent1"/>
                </a:solidFill>
                <a:ea typeface="+mj-ea"/>
              </a:rPr>
              <a:t>“ </a:t>
            </a:r>
            <a:r>
              <a:rPr lang="ru-RU" sz="2400" b="1" dirty="0">
                <a:solidFill>
                  <a:schemeClr val="accent1"/>
                </a:solidFill>
                <a:ea typeface="+mj-ea"/>
              </a:rPr>
              <a:t>означает</a:t>
            </a:r>
            <a:r>
              <a:rPr lang="de-DE" sz="2400" b="1" dirty="0">
                <a:solidFill>
                  <a:schemeClr val="accent1"/>
                </a:solidFill>
                <a:ea typeface="+mj-ea"/>
              </a:rPr>
              <a:t> …</a:t>
            </a:r>
          </a:p>
          <a:p>
            <a:pPr marL="92075" indent="0">
              <a:lnSpc>
                <a:spcPct val="150000"/>
              </a:lnSpc>
              <a:spcBef>
                <a:spcPct val="0"/>
              </a:spcBef>
              <a:buFont typeface="Wingdings 2" panose="05020102010507070707" pitchFamily="18" charset="2"/>
              <a:buNone/>
            </a:pPr>
            <a:endParaRPr lang="de-DE" sz="2400" b="1" dirty="0">
              <a:solidFill>
                <a:srgbClr val="C00000"/>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10" name="Textplatzhalter 4">
            <a:extLst>
              <a:ext uri="{FF2B5EF4-FFF2-40B4-BE49-F238E27FC236}">
                <a16:creationId xmlns:a16="http://schemas.microsoft.com/office/drawing/2014/main" id="{3BA9350E-D154-4DD2-8AA9-14B11FCC2CA2}"/>
              </a:ext>
            </a:extLst>
          </p:cNvPr>
          <p:cNvSpPr txBox="1">
            <a:spLocks/>
          </p:cNvSpPr>
          <p:nvPr/>
        </p:nvSpPr>
        <p:spPr>
          <a:xfrm>
            <a:off x="508794" y="1772337"/>
            <a:ext cx="11174412" cy="1745742"/>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Wingdings 2" panose="05020102010507070707" pitchFamily="18" charset="2"/>
              <a:buNone/>
            </a:pPr>
            <a:r>
              <a:rPr lang="ru-RU" sz="2400" b="1" dirty="0"/>
              <a:t>Сравнить вопросы или факты по заданным или самостоятельно выбранным аспектам, чтобы выявить и представить общие черты, сходства или различия.</a:t>
            </a:r>
            <a:endParaRPr lang="de-DE" sz="2400" b="1" dirty="0">
              <a:solidFill>
                <a:schemeClr val="tx1">
                  <a:lumMod val="50000"/>
                  <a:lumOff val="50000"/>
                </a:schemeClr>
              </a:solidFill>
            </a:endParaRPr>
          </a:p>
        </p:txBody>
      </p:sp>
      <p:sp>
        <p:nvSpPr>
          <p:cNvPr id="2" name="Textfeld 1">
            <a:extLst>
              <a:ext uri="{FF2B5EF4-FFF2-40B4-BE49-F238E27FC236}">
                <a16:creationId xmlns:a16="http://schemas.microsoft.com/office/drawing/2014/main" id="{C7F72B52-5821-4BF0-A1A0-297C4E58F40F}"/>
              </a:ext>
            </a:extLst>
          </p:cNvPr>
          <p:cNvSpPr txBox="1"/>
          <p:nvPr/>
        </p:nvSpPr>
        <p:spPr>
          <a:xfrm>
            <a:off x="1426246" y="4419124"/>
            <a:ext cx="9339505" cy="1140697"/>
          </a:xfrm>
          <a:prstGeom prst="rect">
            <a:avLst/>
          </a:prstGeom>
          <a:noFill/>
        </p:spPr>
        <p:txBody>
          <a:bodyPr wrap="square" rtlCol="0">
            <a:spAutoFit/>
          </a:bodyPr>
          <a:lstStyle/>
          <a:p>
            <a:pPr marL="92075" lvl="0">
              <a:lnSpc>
                <a:spcPct val="150000"/>
              </a:lnSpc>
              <a:spcBef>
                <a:spcPct val="0"/>
              </a:spcBef>
              <a:defRPr/>
            </a:pPr>
            <a:r>
              <a:rPr lang="ru-RU" sz="2400" b="1" dirty="0">
                <a:solidFill>
                  <a:srgbClr val="00B050"/>
                </a:solidFill>
                <a:latin typeface="Arial" panose="020B0604020202020204" pitchFamily="34" charset="0"/>
                <a:cs typeface="Arial" panose="020B0604020202020204" pitchFamily="34" charset="0"/>
              </a:rPr>
              <a:t>выявлять сходства, общие черты и различия между несколькими предметами, людьми и т.д.</a:t>
            </a:r>
            <a:endParaRPr lang="de-DE" sz="24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785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1812</Words>
  <Application>Microsoft Office PowerPoint</Application>
  <PresentationFormat>Breitbild</PresentationFormat>
  <Paragraphs>226</Paragraphs>
  <Slides>20</Slides>
  <Notes>18</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20</vt:i4>
      </vt:variant>
    </vt:vector>
  </HeadingPairs>
  <TitlesOfParts>
    <vt:vector size="31" baseType="lpstr">
      <vt:lpstr>-apple-system</vt:lpstr>
      <vt:lpstr>Aptos</vt:lpstr>
      <vt:lpstr>Arial</vt:lpstr>
      <vt:lpstr>BentonSans Medium</vt:lpstr>
      <vt:lpstr>Calibri</vt:lpstr>
      <vt:lpstr>Calibri Light</vt:lpstr>
      <vt:lpstr>Open Sans</vt:lpstr>
      <vt:lpstr>Wingdings</vt:lpstr>
      <vt:lpstr>Wingdings 2</vt:lpstr>
      <vt:lpstr>Office</vt:lpstr>
      <vt:lpstr>Benutzerdefiniertes Design</vt:lpstr>
      <vt:lpstr>HSU digital</vt:lpstr>
      <vt:lpstr>Дополнительные материалы к курсу «Знакомство с операторами и их применение»</vt:lpstr>
      <vt:lpstr>1. Урок: „называть“</vt:lpstr>
      <vt:lpstr>2. Урок:</vt:lpstr>
      <vt:lpstr>3. Урок: „излагать“</vt:lpstr>
      <vt:lpstr>3. Урок: „излагать“</vt:lpstr>
      <vt:lpstr>4. Урок: „сравнивать“</vt:lpstr>
      <vt:lpstr>4. Урок: „сравнивать“</vt:lpstr>
      <vt:lpstr>4. Урок: „сравнивать“</vt:lpstr>
      <vt:lpstr>4. Урок: „сравнивать“</vt:lpstr>
      <vt:lpstr>PowerPoint-Präsentation</vt:lpstr>
      <vt:lpstr>PowerPoint-Präsentation</vt:lpstr>
      <vt:lpstr>6. Урок:</vt:lpstr>
      <vt:lpstr>7. Урок: „(критически) высказывать свою точку зрения“</vt:lpstr>
      <vt:lpstr>7. Урок: „(критически) высказывать свою точку зрения“</vt:lpstr>
      <vt:lpstr>8. Урок: „размышлять о чём-либо“,обсуждать“ (1)</vt:lpstr>
      <vt:lpstr>PowerPoint-Präsentation</vt:lpstr>
      <vt:lpstr>PowerPoint-Präsentation</vt:lpstr>
      <vt:lpstr>10. Урок: „оценивать / давать свою оценку“</vt:lpstr>
      <vt:lpstr>10. Урок: „оценивать / давать свою оценку“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Missal, Dagmar</cp:lastModifiedBy>
  <cp:revision>254</cp:revision>
  <dcterms:created xsi:type="dcterms:W3CDTF">2024-06-07T16:28:00Z</dcterms:created>
  <dcterms:modified xsi:type="dcterms:W3CDTF">2026-01-30T13:18:46Z</dcterms:modified>
</cp:coreProperties>
</file>