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57"/>
  </p:notesMasterIdLst>
  <p:sldIdLst>
    <p:sldId id="345" r:id="rId3"/>
    <p:sldId id="329" r:id="rId4"/>
    <p:sldId id="447" r:id="rId5"/>
    <p:sldId id="402" r:id="rId6"/>
    <p:sldId id="403" r:id="rId7"/>
    <p:sldId id="347" r:id="rId8"/>
    <p:sldId id="348" r:id="rId9"/>
    <p:sldId id="304" r:id="rId10"/>
    <p:sldId id="404" r:id="rId11"/>
    <p:sldId id="405" r:id="rId12"/>
    <p:sldId id="406" r:id="rId13"/>
    <p:sldId id="407" r:id="rId14"/>
    <p:sldId id="408" r:id="rId15"/>
    <p:sldId id="409" r:id="rId16"/>
    <p:sldId id="357" r:id="rId17"/>
    <p:sldId id="410" r:id="rId18"/>
    <p:sldId id="299" r:id="rId19"/>
    <p:sldId id="351" r:id="rId20"/>
    <p:sldId id="352" r:id="rId21"/>
    <p:sldId id="411" r:id="rId22"/>
    <p:sldId id="412" r:id="rId23"/>
    <p:sldId id="413" r:id="rId24"/>
    <p:sldId id="414" r:id="rId25"/>
    <p:sldId id="415" r:id="rId26"/>
    <p:sldId id="416" r:id="rId27"/>
    <p:sldId id="417" r:id="rId28"/>
    <p:sldId id="418" r:id="rId29"/>
    <p:sldId id="419" r:id="rId30"/>
    <p:sldId id="420" r:id="rId31"/>
    <p:sldId id="421" r:id="rId32"/>
    <p:sldId id="422" r:id="rId33"/>
    <p:sldId id="423" r:id="rId34"/>
    <p:sldId id="424" r:id="rId35"/>
    <p:sldId id="425" r:id="rId36"/>
    <p:sldId id="426" r:id="rId37"/>
    <p:sldId id="427" r:id="rId38"/>
    <p:sldId id="428" r:id="rId39"/>
    <p:sldId id="429" r:id="rId40"/>
    <p:sldId id="353" r:id="rId41"/>
    <p:sldId id="430" r:id="rId42"/>
    <p:sldId id="431" r:id="rId43"/>
    <p:sldId id="432" r:id="rId44"/>
    <p:sldId id="433" r:id="rId45"/>
    <p:sldId id="354" r:id="rId46"/>
    <p:sldId id="438" r:id="rId47"/>
    <p:sldId id="434" r:id="rId48"/>
    <p:sldId id="435" r:id="rId49"/>
    <p:sldId id="437" r:id="rId50"/>
    <p:sldId id="440" r:id="rId51"/>
    <p:sldId id="441" r:id="rId52"/>
    <p:sldId id="442" r:id="rId53"/>
    <p:sldId id="443" r:id="rId54"/>
    <p:sldId id="444" r:id="rId55"/>
    <p:sldId id="448" r:id="rId5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AF7259AA-0DE1-48D8-98CC-655635FBB394}">
          <p14:sldIdLst>
            <p14:sldId id="345"/>
            <p14:sldId id="329"/>
            <p14:sldId id="447"/>
            <p14:sldId id="402"/>
            <p14:sldId id="403"/>
            <p14:sldId id="347"/>
            <p14:sldId id="348"/>
            <p14:sldId id="304"/>
            <p14:sldId id="404"/>
            <p14:sldId id="405"/>
            <p14:sldId id="406"/>
            <p14:sldId id="407"/>
            <p14:sldId id="408"/>
            <p14:sldId id="409"/>
            <p14:sldId id="357"/>
            <p14:sldId id="410"/>
            <p14:sldId id="299"/>
            <p14:sldId id="351"/>
            <p14:sldId id="352"/>
            <p14:sldId id="411"/>
            <p14:sldId id="412"/>
            <p14:sldId id="413"/>
            <p14:sldId id="414"/>
            <p14:sldId id="415"/>
            <p14:sldId id="416"/>
            <p14:sldId id="417"/>
            <p14:sldId id="418"/>
            <p14:sldId id="419"/>
            <p14:sldId id="420"/>
            <p14:sldId id="421"/>
            <p14:sldId id="422"/>
            <p14:sldId id="423"/>
            <p14:sldId id="424"/>
            <p14:sldId id="425"/>
            <p14:sldId id="426"/>
            <p14:sldId id="427"/>
            <p14:sldId id="428"/>
            <p14:sldId id="429"/>
            <p14:sldId id="353"/>
            <p14:sldId id="430"/>
            <p14:sldId id="431"/>
            <p14:sldId id="432"/>
            <p14:sldId id="433"/>
            <p14:sldId id="354"/>
            <p14:sldId id="438"/>
            <p14:sldId id="434"/>
            <p14:sldId id="435"/>
            <p14:sldId id="437"/>
            <p14:sldId id="440"/>
            <p14:sldId id="441"/>
            <p14:sldId id="442"/>
            <p14:sldId id="443"/>
            <p14:sldId id="444"/>
            <p14:sldId id="448"/>
          </p14:sldIdLst>
        </p14:section>
      </p14:sectionLst>
    </p:ex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ce Steiner" initials="AS" lastIdx="1" clrIdx="0">
    <p:extLst>
      <p:ext uri="{19B8F6BF-5375-455C-9EA6-DF929625EA0E}">
        <p15:presenceInfo xmlns:p15="http://schemas.microsoft.com/office/powerpoint/2012/main" userId="S-1-5-21-2167508772-3871557885-3661781329-30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400"/>
    <a:srgbClr val="FFCC00"/>
    <a:srgbClr val="009EE0"/>
    <a:srgbClr val="175E54"/>
    <a:srgbClr val="B1C800"/>
    <a:srgbClr val="00A8B4"/>
    <a:srgbClr val="009B74"/>
    <a:srgbClr val="003064"/>
    <a:srgbClr val="882345"/>
    <a:srgbClr val="E1C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8" autoAdjust="0"/>
    <p:restoredTop sz="73380" autoAdjust="0"/>
  </p:normalViewPr>
  <p:slideViewPr>
    <p:cSldViewPr snapToGrid="0" showGuides="1">
      <p:cViewPr varScale="1">
        <p:scale>
          <a:sx n="83" d="100"/>
          <a:sy n="83" d="100"/>
        </p:scale>
        <p:origin x="1878" y="78"/>
      </p:cViewPr>
      <p:guideLst>
        <p:guide orient="horz" pos="2251"/>
        <p:guide pos="3840"/>
        <p:guide orient="horz" pos="3249"/>
        <p:guide orient="horz" pos="2772"/>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18.08.2025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hc-schule.rlp.de/fileadmin/whc_schule/Bilder/Weitere_Themen/Elternmitwirkung_2022.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3685202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Hier muss man um die Ecke denken. Die Frau fasst die Aussage des Mannes entsprechend auf.</a:t>
            </a:r>
            <a:r>
              <a:rPr lang="de-DE" baseline="0" dirty="0"/>
              <a:t> Sie denkt, dass ihr Mann denkt, dass sie zu langsam fährt.</a:t>
            </a:r>
          </a:p>
          <a:p>
            <a:pPr marL="0" indent="0">
              <a:buNone/>
            </a:pPr>
            <a:endParaRPr lang="de-DE" baseline="0" dirty="0"/>
          </a:p>
          <a:p>
            <a:pPr marL="0" indent="0">
              <a:buNone/>
            </a:pPr>
            <a:r>
              <a:rPr lang="de-DE" baseline="0" dirty="0"/>
              <a:t>Auf das Beispiel bezogen:</a:t>
            </a:r>
          </a:p>
          <a:p>
            <a:pPr marL="342900" indent="-342900">
              <a:lnSpc>
                <a:spcPct val="150000"/>
              </a:lnSpc>
              <a:buFont typeface="Arial" panose="020B0604020202020204" pitchFamily="34" charset="0"/>
              <a:buChar char="•"/>
            </a:pPr>
            <a:r>
              <a:rPr lang="de-DE" sz="1200" dirty="0">
                <a:solidFill>
                  <a:srgbClr val="3333CC"/>
                </a:solidFill>
                <a:latin typeface="HelveticaNeue"/>
              </a:rPr>
              <a:t>Sachinformation: „Ich bin telefonisch bis 18 Uhr erreichbar.“</a:t>
            </a:r>
            <a:endParaRPr lang="de-DE" sz="1200" dirty="0">
              <a:solidFill>
                <a:srgbClr val="333333"/>
              </a:solidFill>
              <a:latin typeface="HelveticaNeue"/>
            </a:endParaRPr>
          </a:p>
          <a:p>
            <a:pPr marL="342900" indent="-342900">
              <a:lnSpc>
                <a:spcPct val="150000"/>
              </a:lnSpc>
              <a:buFont typeface="Arial" panose="020B0604020202020204" pitchFamily="34" charset="0"/>
              <a:buChar char="•"/>
            </a:pPr>
            <a:r>
              <a:rPr lang="de-DE" sz="1200" dirty="0">
                <a:solidFill>
                  <a:srgbClr val="00B050"/>
                </a:solidFill>
                <a:latin typeface="HelveticaNeue"/>
              </a:rPr>
              <a:t>Selbstkundgabe: „Ab</a:t>
            </a:r>
            <a:r>
              <a:rPr lang="de-DE" sz="1200" baseline="0" dirty="0">
                <a:solidFill>
                  <a:srgbClr val="00B050"/>
                </a:solidFill>
                <a:latin typeface="HelveticaNeue"/>
              </a:rPr>
              <a:t> 18 Uhr will ich nicht gestört werden.</a:t>
            </a:r>
            <a:r>
              <a:rPr lang="de-DE" sz="1200" dirty="0">
                <a:solidFill>
                  <a:srgbClr val="00B050"/>
                </a:solidFill>
                <a:latin typeface="HelveticaNeue"/>
              </a:rPr>
              <a:t>“</a:t>
            </a:r>
            <a:endParaRPr lang="de-DE" sz="1200" dirty="0">
              <a:solidFill>
                <a:srgbClr val="333333"/>
              </a:solidFill>
              <a:latin typeface="HelveticaNeue"/>
            </a:endParaRPr>
          </a:p>
          <a:p>
            <a:pPr marL="342900" indent="-342900">
              <a:lnSpc>
                <a:spcPct val="150000"/>
              </a:lnSpc>
              <a:buFont typeface="Arial" panose="020B0604020202020204" pitchFamily="34" charset="0"/>
              <a:buChar char="•"/>
            </a:pPr>
            <a:r>
              <a:rPr lang="de-DE" sz="1200" dirty="0">
                <a:solidFill>
                  <a:srgbClr val="FFCC00"/>
                </a:solidFill>
                <a:latin typeface="HelveticaNeue"/>
              </a:rPr>
              <a:t>Beziehungshinweis: „Sie sind eine anstrengende Elternschaft. Sie stören meinen Feierabend.“</a:t>
            </a:r>
          </a:p>
          <a:p>
            <a:pPr marL="342900" indent="-342900">
              <a:lnSpc>
                <a:spcPct val="150000"/>
              </a:lnSpc>
              <a:buFont typeface="Arial" panose="020B0604020202020204" pitchFamily="34" charset="0"/>
              <a:buChar char="•"/>
            </a:pPr>
            <a:r>
              <a:rPr lang="de-DE" sz="1200" dirty="0">
                <a:solidFill>
                  <a:srgbClr val="FF0000"/>
                </a:solidFill>
                <a:latin typeface="HelveticaNeue"/>
              </a:rPr>
              <a:t>Appell: „Rufen Sie mich</a:t>
            </a:r>
            <a:r>
              <a:rPr lang="de-DE" sz="1200" baseline="0" dirty="0">
                <a:solidFill>
                  <a:srgbClr val="FF0000"/>
                </a:solidFill>
                <a:latin typeface="HelveticaNeue"/>
              </a:rPr>
              <a:t> nach 18 Uhr </a:t>
            </a:r>
            <a:r>
              <a:rPr lang="de-DE" sz="1200" b="1" baseline="0" dirty="0">
                <a:solidFill>
                  <a:srgbClr val="FF0000"/>
                </a:solidFill>
                <a:latin typeface="HelveticaNeue"/>
              </a:rPr>
              <a:t>bloß</a:t>
            </a:r>
            <a:r>
              <a:rPr lang="de-DE" sz="1200" baseline="0" dirty="0">
                <a:solidFill>
                  <a:srgbClr val="FF0000"/>
                </a:solidFill>
                <a:latin typeface="HelveticaNeue"/>
              </a:rPr>
              <a:t> nicht an!</a:t>
            </a:r>
            <a:r>
              <a:rPr lang="de-DE" sz="1200" dirty="0">
                <a:solidFill>
                  <a:srgbClr val="FF0000"/>
                </a:solidFill>
                <a:latin typeface="HelveticaNeue"/>
              </a:rPr>
              <a:t>“ (Drohung!)</a:t>
            </a:r>
            <a:endParaRPr lang="de-DE" sz="1200" dirty="0">
              <a:solidFill>
                <a:srgbClr val="333333"/>
              </a:solidFill>
              <a:latin typeface="HelveticaNeue"/>
            </a:endParaRPr>
          </a:p>
          <a:p>
            <a:pPr marL="0" indent="0">
              <a:buNone/>
            </a:pPr>
            <a:endParaRPr lang="de-DE" baseline="0"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3740759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3032478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3557695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de-DE" sz="1200" b="1" kern="1200" dirty="0">
                <a:solidFill>
                  <a:schemeClr val="tx1"/>
                </a:solidFill>
                <a:effectLst/>
                <a:latin typeface="+mn-lt"/>
                <a:ea typeface="+mn-ea"/>
                <a:cs typeface="+mn-cs"/>
              </a:rPr>
              <a:t>1. Man kann nicht </a:t>
            </a:r>
            <a:r>
              <a:rPr lang="de-DE" sz="1200" b="1" kern="1200" dirty="0" err="1">
                <a:solidFill>
                  <a:schemeClr val="tx1"/>
                </a:solidFill>
                <a:effectLst/>
                <a:latin typeface="+mn-lt"/>
                <a:ea typeface="+mn-ea"/>
                <a:cs typeface="+mn-cs"/>
              </a:rPr>
              <a:t>nicht</a:t>
            </a:r>
            <a:r>
              <a:rPr lang="de-DE" sz="1200" b="1" kern="1200" dirty="0">
                <a:solidFill>
                  <a:schemeClr val="tx1"/>
                </a:solidFill>
                <a:effectLst/>
                <a:latin typeface="+mn-lt"/>
                <a:ea typeface="+mn-ea"/>
                <a:cs typeface="+mn-cs"/>
              </a:rPr>
              <a:t> kommunizieren.</a:t>
            </a:r>
          </a:p>
          <a:p>
            <a:pPr fontAlgn="base"/>
            <a:r>
              <a:rPr lang="de-DE" sz="1200" b="0" i="1" kern="1200" dirty="0">
                <a:solidFill>
                  <a:schemeClr val="tx1"/>
                </a:solidFill>
                <a:effectLst/>
                <a:latin typeface="+mn-lt"/>
                <a:ea typeface="+mn-ea"/>
                <a:cs typeface="+mn-cs"/>
              </a:rPr>
              <a:t>"Man kann nicht </a:t>
            </a:r>
            <a:r>
              <a:rPr lang="de-DE" sz="1200" b="0" i="1" kern="1200" dirty="0" err="1">
                <a:solidFill>
                  <a:schemeClr val="tx1"/>
                </a:solidFill>
                <a:effectLst/>
                <a:latin typeface="+mn-lt"/>
                <a:ea typeface="+mn-ea"/>
                <a:cs typeface="+mn-cs"/>
              </a:rPr>
              <a:t>nicht</a:t>
            </a:r>
            <a:r>
              <a:rPr lang="de-DE" sz="1200" b="0" i="1" kern="1200" dirty="0">
                <a:solidFill>
                  <a:schemeClr val="tx1"/>
                </a:solidFill>
                <a:effectLst/>
                <a:latin typeface="+mn-lt"/>
                <a:ea typeface="+mn-ea"/>
                <a:cs typeface="+mn-cs"/>
              </a:rPr>
              <a:t> kommunizieren, denn jede Kommunikation (nicht nur mit Worten) ist Verhalten und genauso wie man sich nicht </a:t>
            </a:r>
            <a:r>
              <a:rPr lang="de-DE" sz="1200" b="0" i="1" kern="1200" dirty="0" err="1">
                <a:solidFill>
                  <a:schemeClr val="tx1"/>
                </a:solidFill>
                <a:effectLst/>
                <a:latin typeface="+mn-lt"/>
                <a:ea typeface="+mn-ea"/>
                <a:cs typeface="+mn-cs"/>
              </a:rPr>
              <a:t>nicht</a:t>
            </a:r>
            <a:r>
              <a:rPr lang="de-DE" sz="1200" b="0" i="1" kern="1200" dirty="0">
                <a:solidFill>
                  <a:schemeClr val="tx1"/>
                </a:solidFill>
                <a:effectLst/>
                <a:latin typeface="+mn-lt"/>
                <a:ea typeface="+mn-ea"/>
                <a:cs typeface="+mn-cs"/>
              </a:rPr>
              <a:t> verhalten kann, kann man nicht </a:t>
            </a:r>
            <a:r>
              <a:rPr lang="de-DE" sz="1200" b="0" i="1" kern="1200" dirty="0" err="1">
                <a:solidFill>
                  <a:schemeClr val="tx1"/>
                </a:solidFill>
                <a:effectLst/>
                <a:latin typeface="+mn-lt"/>
                <a:ea typeface="+mn-ea"/>
                <a:cs typeface="+mn-cs"/>
              </a:rPr>
              <a:t>nicht</a:t>
            </a:r>
            <a:r>
              <a:rPr lang="de-DE" sz="1200" b="0" i="1" kern="1200" dirty="0">
                <a:solidFill>
                  <a:schemeClr val="tx1"/>
                </a:solidFill>
                <a:effectLst/>
                <a:latin typeface="+mn-lt"/>
                <a:ea typeface="+mn-ea"/>
                <a:cs typeface="+mn-cs"/>
              </a:rPr>
              <a:t> kommunizieren."</a:t>
            </a:r>
            <a:endParaRPr lang="de-DE" sz="1200" b="0" i="0" kern="1200" dirty="0">
              <a:solidFill>
                <a:schemeClr val="tx1"/>
              </a:solidFill>
              <a:effectLst/>
              <a:latin typeface="+mn-lt"/>
              <a:ea typeface="+mn-ea"/>
              <a:cs typeface="+mn-cs"/>
            </a:endParaRPr>
          </a:p>
          <a:p>
            <a:pPr fontAlgn="base"/>
            <a:r>
              <a:rPr lang="de-DE" sz="1200" b="1" i="0" kern="1200" dirty="0">
                <a:solidFill>
                  <a:schemeClr val="tx1"/>
                </a:solidFill>
                <a:effectLst/>
                <a:latin typeface="+mn-lt"/>
                <a:ea typeface="+mn-ea"/>
                <a:cs typeface="+mn-cs"/>
              </a:rPr>
              <a:t>Praktisches Beispiel:</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 Beispiel wäre eine Frau im Wartezimmer eines Arztes, die die ganze Zeit nur auf den Boden starrt. Zunächst könnte man annehmen, sie würde nicht kommunizieren. Dennoch tut sie es, indem sie den anderen Wartenden nonverbal mitteilt, dass sie keinerlei Kontakt möchte.</a:t>
            </a:r>
          </a:p>
          <a:p>
            <a:pPr fontAlgn="base"/>
            <a:endParaRPr lang="de-DE" sz="1200" b="0" i="0" kern="1200" dirty="0">
              <a:solidFill>
                <a:schemeClr val="tx1"/>
              </a:solidFill>
              <a:effectLst/>
              <a:latin typeface="+mn-lt"/>
              <a:ea typeface="+mn-ea"/>
              <a:cs typeface="+mn-cs"/>
            </a:endParaRPr>
          </a:p>
          <a:p>
            <a:pPr fontAlgn="base"/>
            <a:r>
              <a:rPr lang="de-DE" sz="1200" b="1" kern="1200" dirty="0">
                <a:solidFill>
                  <a:schemeClr val="tx1"/>
                </a:solidFill>
                <a:effectLst/>
                <a:latin typeface="+mn-lt"/>
                <a:ea typeface="+mn-ea"/>
                <a:cs typeface="+mn-cs"/>
              </a:rPr>
              <a:t>2. Jede Kommunikation hat einen Inhalts- und einen Beziehungsaspekt</a:t>
            </a:r>
          </a:p>
          <a:p>
            <a:pPr fontAlgn="base"/>
            <a:r>
              <a:rPr lang="de-DE" sz="1200" b="0" i="1" kern="1200" dirty="0">
                <a:solidFill>
                  <a:schemeClr val="tx1"/>
                </a:solidFill>
                <a:effectLst/>
                <a:latin typeface="+mn-lt"/>
                <a:ea typeface="+mn-ea"/>
                <a:cs typeface="+mn-cs"/>
              </a:rPr>
              <a:t>"Jede Kommunikation hat einen Inhalts- und einen Beziehungsaspekt, wobei letzterer den ersten bestimmt."</a:t>
            </a:r>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Der Inhaltsaspekt erhält die Aufgabe Informationen zu vermitteln. Der Beziehungsaspekt gibt Aufschluss darüber, wie die Beziehung vom Empfänger aufgefasst wird. Bezüglich der Übertragung auf die Kommunikationssituation lässt sich sagen, dass es keine rein informative Kommunikation gibt. Jede Äußerung enthält eine Beziehungsaussage. z. B.: "Sie haben aber eine schöne Perlenkette. Ist die echt?"</a:t>
            </a:r>
          </a:p>
          <a:p>
            <a:pPr fontAlgn="base"/>
            <a:r>
              <a:rPr lang="de-DE" sz="1200" b="0" i="0" kern="1200" dirty="0">
                <a:solidFill>
                  <a:schemeClr val="tx1"/>
                </a:solidFill>
                <a:effectLst/>
                <a:latin typeface="+mn-lt"/>
                <a:ea typeface="+mn-ea"/>
                <a:cs typeface="+mn-cs"/>
              </a:rPr>
              <a:t>Durch Gestik, Mimik und Tonfall des Sprechers, werden im Angesprochenen verschiedene Reaktionen ausgelöst.</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Bestätigung (die Aussage wird als Kompliment verstanden)</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Verwerfung (die Aussage wird fallen gelassen, da sie als negativ empfunden wurde)</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Entwertung (der Sprecher und seine Aussage werden entwertet)</a:t>
            </a:r>
          </a:p>
          <a:p>
            <a:pPr fontAlgn="base"/>
            <a:r>
              <a:rPr lang="de-DE" sz="1200" b="0" i="0" kern="1200" dirty="0">
                <a:solidFill>
                  <a:schemeClr val="tx1"/>
                </a:solidFill>
                <a:effectLst/>
                <a:latin typeface="+mn-lt"/>
                <a:ea typeface="+mn-ea"/>
                <a:cs typeface="+mn-cs"/>
              </a:rPr>
              <a:t>Wenn eine negative Beziehung auf der Inhaltsebene ausgetragen wird kann</a:t>
            </a:r>
          </a:p>
          <a:p>
            <a:pPr fontAlgn="base"/>
            <a:r>
              <a:rPr lang="de-DE" sz="1200" b="0" i="0" kern="1200" dirty="0">
                <a:solidFill>
                  <a:schemeClr val="tx1"/>
                </a:solidFill>
                <a:effectLst/>
                <a:latin typeface="+mn-lt"/>
                <a:ea typeface="+mn-ea"/>
                <a:cs typeface="+mn-cs"/>
              </a:rPr>
              <a:t>dies eine gestörte Kommunikation zur Folge haben,</a:t>
            </a:r>
          </a:p>
          <a:p>
            <a:pPr fontAlgn="base"/>
            <a:r>
              <a:rPr lang="de-DE" sz="1200" b="1" i="0" kern="1200" dirty="0">
                <a:solidFill>
                  <a:schemeClr val="tx1"/>
                </a:solidFill>
                <a:effectLst/>
                <a:latin typeface="+mn-lt"/>
                <a:ea typeface="+mn-ea"/>
                <a:cs typeface="+mn-cs"/>
              </a:rPr>
              <a:t>Praktisches Beispiel:</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Peter wertet in einer Diskussion die Argumente von Stefanie ab, weil er sie nicht leiden kann.</a:t>
            </a:r>
          </a:p>
          <a:p>
            <a:pPr fontAlgn="base"/>
            <a:endParaRPr lang="de-DE" sz="1200" b="0" i="0" kern="1200" dirty="0">
              <a:solidFill>
                <a:schemeClr val="tx1"/>
              </a:solidFill>
              <a:effectLst/>
              <a:latin typeface="+mn-lt"/>
              <a:ea typeface="+mn-ea"/>
              <a:cs typeface="+mn-cs"/>
            </a:endParaRPr>
          </a:p>
          <a:p>
            <a:pPr fontAlgn="base"/>
            <a:r>
              <a:rPr lang="de-DE" sz="1200" b="1" kern="1200" dirty="0">
                <a:solidFill>
                  <a:schemeClr val="tx1"/>
                </a:solidFill>
                <a:effectLst/>
                <a:latin typeface="+mn-lt"/>
                <a:ea typeface="+mn-ea"/>
                <a:cs typeface="+mn-cs"/>
              </a:rPr>
              <a:t>3. Kommunikation ist immer Ursache und Wirkung</a:t>
            </a:r>
          </a:p>
          <a:p>
            <a:pPr fontAlgn="base"/>
            <a:r>
              <a:rPr lang="de-DE" sz="1200" b="0" i="1" kern="1200" dirty="0">
                <a:solidFill>
                  <a:schemeClr val="tx1"/>
                </a:solidFill>
                <a:effectLst/>
                <a:latin typeface="+mn-lt"/>
                <a:ea typeface="+mn-ea"/>
                <a:cs typeface="+mn-cs"/>
              </a:rPr>
              <a:t>"Die Natur einer Beziehung ist durch die Interpunktion der Kommunikationsabläufe seitens der Partner bedingt."</a:t>
            </a:r>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Auch hier lassen sich Regeln festhalten:</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Jeder Teilnehmer einer Interaktion gibt der Beziehung eine Struktur</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Auf jeden Reiz folgt eine Reaktion (Verhaltenskette)</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Jeder Reiz ist zugleich auch Kommunikation, da eine Kommunikation kreisförmig verläuft. Es gibt keinen Anfangspunkt.</a:t>
            </a:r>
          </a:p>
          <a:p>
            <a:pPr fontAlgn="base"/>
            <a:r>
              <a:rPr lang="de-DE" sz="1200" b="1" i="0" kern="1200" dirty="0">
                <a:solidFill>
                  <a:schemeClr val="tx1"/>
                </a:solidFill>
                <a:effectLst/>
                <a:latin typeface="+mn-lt"/>
                <a:ea typeface="+mn-ea"/>
                <a:cs typeface="+mn-cs"/>
              </a:rPr>
              <a:t>Praktisches Beispiel:</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Eine Ehefrau beschwert sich, ihr Mann würde sich ständig zurückziehen. Der Mann jedoch weist darauf hin, dass er sich nur zurückziehe, weil seine Frau ständig an ihm </a:t>
            </a:r>
            <a:r>
              <a:rPr lang="de-DE" sz="1200" b="0" i="0" kern="1200" dirty="0" err="1">
                <a:solidFill>
                  <a:schemeClr val="tx1"/>
                </a:solidFill>
                <a:effectLst/>
                <a:latin typeface="+mn-lt"/>
                <a:ea typeface="+mn-ea"/>
                <a:cs typeface="+mn-cs"/>
              </a:rPr>
              <a:t>herumnögelt</a:t>
            </a:r>
            <a:r>
              <a:rPr lang="de-DE" sz="1200" b="0" i="0" kern="1200" dirty="0">
                <a:solidFill>
                  <a:schemeClr val="tx1"/>
                </a:solidFill>
                <a:effectLst/>
                <a:latin typeface="+mn-lt"/>
                <a:ea typeface="+mn-ea"/>
                <a:cs typeface="+mn-cs"/>
              </a:rPr>
              <a:t>. Die Frau nörgelt also und der Mann zieht sich zurück. Weil er sich zurückzieht, nörgelt sie. Man sieht, dass es sich um einen Teufelskreis handelt.</a:t>
            </a:r>
          </a:p>
          <a:p>
            <a:pPr fontAlgn="base"/>
            <a:r>
              <a:rPr lang="de-DE" sz="1200" b="0" i="0" kern="1200" dirty="0">
                <a:solidFill>
                  <a:schemeClr val="tx1"/>
                </a:solidFill>
                <a:effectLst/>
                <a:latin typeface="+mn-lt"/>
                <a:ea typeface="+mn-ea"/>
                <a:cs typeface="+mn-cs"/>
              </a:rPr>
              <a:t>Liegt eine Störung vor, nimmt einer der beiden Kommunikationspartner an, dass der andere die gleichen Informationen besäße wie er selbst. Durch diese subjektive Wahrnehmung, passiert meistens dann auch genau das, was der gestörte Kommunikationspartner prophezeit hat (Ursache-Wirkungs-Zusammenhang).</a:t>
            </a:r>
          </a:p>
          <a:p>
            <a:pPr fontAlgn="base"/>
            <a:endParaRPr lang="de-DE" sz="1200" b="0" i="0" kern="1200" dirty="0">
              <a:solidFill>
                <a:schemeClr val="tx1"/>
              </a:solidFill>
              <a:effectLst/>
              <a:latin typeface="+mn-lt"/>
              <a:ea typeface="+mn-ea"/>
              <a:cs typeface="+mn-cs"/>
            </a:endParaRPr>
          </a:p>
          <a:p>
            <a:pPr fontAlgn="base"/>
            <a:r>
              <a:rPr lang="de-DE" sz="1200" b="1" kern="1200" dirty="0">
                <a:solidFill>
                  <a:schemeClr val="tx1"/>
                </a:solidFill>
                <a:effectLst/>
                <a:latin typeface="+mn-lt"/>
                <a:ea typeface="+mn-ea"/>
                <a:cs typeface="+mn-cs"/>
              </a:rPr>
              <a:t>4. Menschliche Kommunikation bedient sich analoger und digitaler Modalitäten</a:t>
            </a:r>
          </a:p>
          <a:p>
            <a:pPr fontAlgn="base"/>
            <a:r>
              <a:rPr lang="de-DE" sz="1200" b="0" i="0" kern="1200" dirty="0">
                <a:solidFill>
                  <a:schemeClr val="tx1"/>
                </a:solidFill>
                <a:effectLst/>
                <a:latin typeface="+mn-lt"/>
                <a:ea typeface="+mn-ea"/>
                <a:cs typeface="+mn-cs"/>
              </a:rPr>
              <a:t>In der Kommunikation gibt es zwei Möglichkeiten Objekte darzustellen. Zum einen kann man sie durch die Analogie (z.B. eine Zeichnung) ausdrücken oder dem Objekt einen Namen geben. Nicht nur das gesprochene Wort (in der Regel digitale Kommunikation), sondern auch die nonverbalen Äußerungen (z. B. Lächeln, Wegblicken,...) teilen etwas mit.</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Digital: Inhaltsaspekt einer Nachricht, es wird komplexes Wissen übermittelt. Logische Verknüpfungen und Negationen lassen sich ausdrücken</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Analog: Beziehungsaspekt einer Nachricht, wesentlich älter.</a:t>
            </a:r>
          </a:p>
          <a:p>
            <a:pPr fontAlgn="base"/>
            <a:r>
              <a:rPr lang="de-DE" sz="1200" b="0" i="0" kern="1200" dirty="0">
                <a:solidFill>
                  <a:schemeClr val="tx1"/>
                </a:solidFill>
                <a:effectLst/>
                <a:latin typeface="+mn-lt"/>
                <a:ea typeface="+mn-ea"/>
                <a:cs typeface="+mn-cs"/>
              </a:rPr>
              <a:t>Die digitale Kommunikation verfügt über eine komplexe und logische Syntax, entbehrt aber auf dem Gebiet der Beziehungen einer Semantik. Die analoge Kommunikation verfügt über ein solches semantisches Potenzial auf dem Gebiet der Beziehungen, entbehrt aber einer Syntax, die eine eindeutige Definition der Natur von Beziehungen leisten könnte. Mit analogen Elementen wird häufig die Beziehungsebene vermittelt, mit digitalen die Inhaltsebene.</a:t>
            </a:r>
          </a:p>
          <a:p>
            <a:pPr fontAlgn="base"/>
            <a:r>
              <a:rPr lang="de-DE" sz="1200" b="0" i="0" kern="1200" dirty="0">
                <a:solidFill>
                  <a:schemeClr val="tx1"/>
                </a:solidFill>
                <a:effectLst/>
                <a:latin typeface="+mn-lt"/>
                <a:ea typeface="+mn-ea"/>
                <a:cs typeface="+mn-cs"/>
              </a:rPr>
              <a:t>Es gibt Tränen des Schmerzes und der Freude und ein Lächeln kann Sympathie oder Verachtung ausdrücken. Analoge Kommunikation ist mehrdeutig und kann unterschiedlich entschlüsselt werden. Durch mögliche Fehlinterpretationen können Konflikte zwischen den Kommunikationspartnern entstehen.</a:t>
            </a:r>
          </a:p>
          <a:p>
            <a:pPr fontAlgn="base"/>
            <a:r>
              <a:rPr lang="de-DE" sz="1200" b="1" i="0" kern="1200" dirty="0">
                <a:solidFill>
                  <a:schemeClr val="tx1"/>
                </a:solidFill>
                <a:effectLst/>
                <a:latin typeface="+mn-lt"/>
                <a:ea typeface="+mn-ea"/>
                <a:cs typeface="+mn-cs"/>
              </a:rPr>
              <a:t>Beispiel:</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 Küsschen, dass ein Kind von seinen Eltern bekommt, kann heißen: </a:t>
            </a:r>
            <a:r>
              <a:rPr lang="de-DE" sz="1200" b="0" i="1" kern="1200" dirty="0">
                <a:solidFill>
                  <a:schemeClr val="tx1"/>
                </a:solidFill>
                <a:effectLst/>
                <a:latin typeface="+mn-lt"/>
                <a:ea typeface="+mn-ea"/>
                <a:cs typeface="+mn-cs"/>
              </a:rPr>
              <a:t>„Wir mögen dich sehr gerne!“</a:t>
            </a:r>
            <a:r>
              <a:rPr lang="de-DE" sz="1200" b="0" i="0" kern="1200" dirty="0">
                <a:solidFill>
                  <a:schemeClr val="tx1"/>
                </a:solidFill>
                <a:effectLst/>
                <a:latin typeface="+mn-lt"/>
                <a:ea typeface="+mn-ea"/>
                <a:cs typeface="+mn-cs"/>
              </a:rPr>
              <a:t>, oder auch</a:t>
            </a:r>
            <a:r>
              <a:rPr lang="de-DE" sz="1200" b="0" i="1" kern="1200" dirty="0">
                <a:solidFill>
                  <a:schemeClr val="tx1"/>
                </a:solidFill>
                <a:effectLst/>
                <a:latin typeface="+mn-lt"/>
                <a:ea typeface="+mn-ea"/>
                <a:cs typeface="+mn-cs"/>
              </a:rPr>
              <a:t> „Lass uns bitte jetzt in Ruhe!“</a:t>
            </a:r>
          </a:p>
          <a:p>
            <a:pPr fontAlgn="base"/>
            <a:endParaRPr lang="de-DE" sz="1200" b="0" i="1" kern="1200" dirty="0">
              <a:solidFill>
                <a:schemeClr val="tx1"/>
              </a:solidFill>
              <a:effectLst/>
              <a:latin typeface="+mn-lt"/>
              <a:ea typeface="+mn-ea"/>
              <a:cs typeface="+mn-cs"/>
            </a:endParaRPr>
          </a:p>
          <a:p>
            <a:pPr fontAlgn="base"/>
            <a:r>
              <a:rPr lang="de-DE" sz="1200" b="1" kern="1200" dirty="0">
                <a:solidFill>
                  <a:schemeClr val="tx1"/>
                </a:solidFill>
                <a:effectLst/>
                <a:latin typeface="+mn-lt"/>
                <a:ea typeface="+mn-ea"/>
                <a:cs typeface="+mn-cs"/>
              </a:rPr>
              <a:t>5. Kommunikation ist symmetrisch oder komplementär</a:t>
            </a:r>
          </a:p>
          <a:p>
            <a:pPr fontAlgn="base"/>
            <a:r>
              <a:rPr lang="de-DE" sz="1200" b="0" i="1" kern="1200" dirty="0">
                <a:solidFill>
                  <a:schemeClr val="tx1"/>
                </a:solidFill>
                <a:effectLst/>
                <a:latin typeface="+mn-lt"/>
                <a:ea typeface="+mn-ea"/>
                <a:cs typeface="+mn-cs"/>
              </a:rPr>
              <a:t>"Zwischenmenschliche Kommunikationsabläufe sind entweder symmetrisch oder komplementär, je nachdem ob die Beziehung zwischen den Partnern auf Gleichgewicht oder Unterschiedlichkeit beruht."</a:t>
            </a:r>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Beziehungen zwischen Partnern basieren entweder auf Gleichheit oder auf Unterschiedlichkeit. In komplementären Beziehungen ergänzen sich unterschiedliche Verhaltensweisen und bestimmen den Interaktionsprozess. Die Beziehungsgrundlage besteht hierbei im Unterschied der Partner. Häufig drückt sich diese Unterschiedlichkeit in einer Unterordnung aus, d.h. der eine hat die Oberhand über den anderen. Eine symmetrische Beziehungsform zeichnet sich dadurch aus, dass die Partner sich bemühen, Ungleichheiten untereinander zu minimieren (Streben nach Gleichheit).</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Sind die Kommunikationsabläufe symmetrisch, so handelt es sich um 2 gleichstarke Partner, die nach Gleichheit und Verminderung von Unterschieden streben. Man könnte es auch ein</a:t>
            </a:r>
            <a:r>
              <a:rPr lang="de-DE" sz="1200" b="0" i="1" kern="1200" dirty="0">
                <a:solidFill>
                  <a:schemeClr val="tx1"/>
                </a:solidFill>
                <a:effectLst/>
                <a:latin typeface="+mn-lt"/>
                <a:ea typeface="+mn-ea"/>
                <a:cs typeface="+mn-cs"/>
              </a:rPr>
              <a:t> "</a:t>
            </a:r>
            <a:r>
              <a:rPr lang="de-DE" sz="1200" b="0" i="1" kern="1200" dirty="0" err="1">
                <a:solidFill>
                  <a:schemeClr val="tx1"/>
                </a:solidFill>
                <a:effectLst/>
                <a:latin typeface="+mn-lt"/>
                <a:ea typeface="+mn-ea"/>
                <a:cs typeface="+mn-cs"/>
              </a:rPr>
              <a:t>spiegelhaftes</a:t>
            </a:r>
            <a:r>
              <a:rPr lang="de-DE" sz="1200" b="0" i="1" kern="1200" dirty="0">
                <a:solidFill>
                  <a:schemeClr val="tx1"/>
                </a:solidFill>
                <a:effectLst/>
                <a:latin typeface="+mn-lt"/>
                <a:ea typeface="+mn-ea"/>
                <a:cs typeface="+mn-cs"/>
              </a:rPr>
              <a:t> Verhalten"</a:t>
            </a:r>
            <a:r>
              <a:rPr lang="de-DE" sz="1200" b="0" i="0" kern="1200" dirty="0">
                <a:solidFill>
                  <a:schemeClr val="tx1"/>
                </a:solidFill>
                <a:effectLst/>
                <a:latin typeface="+mn-lt"/>
                <a:ea typeface="+mn-ea"/>
                <a:cs typeface="+mn-cs"/>
              </a:rPr>
              <a:t> der Partner nennen.</a:t>
            </a:r>
          </a:p>
          <a:p>
            <a:pPr marL="171450" indent="-171450" fontAlgn="base">
              <a:buFont typeface="Arial" panose="020B0604020202020204" pitchFamily="34" charset="0"/>
              <a:buChar char="•"/>
            </a:pPr>
            <a:r>
              <a:rPr lang="de-DE" sz="1200" b="0" i="0" kern="1200" dirty="0">
                <a:solidFill>
                  <a:schemeClr val="tx1"/>
                </a:solidFill>
                <a:effectLst/>
                <a:latin typeface="+mn-lt"/>
                <a:ea typeface="+mn-ea"/>
                <a:cs typeface="+mn-cs"/>
              </a:rPr>
              <a:t>Sind die Abläufe komplementär gibt es immer einen</a:t>
            </a:r>
            <a:r>
              <a:rPr lang="de-DE" sz="1200" b="0" i="1" kern="1200" dirty="0">
                <a:solidFill>
                  <a:schemeClr val="tx1"/>
                </a:solidFill>
                <a:effectLst/>
                <a:latin typeface="+mn-lt"/>
                <a:ea typeface="+mn-ea"/>
                <a:cs typeface="+mn-cs"/>
              </a:rPr>
              <a:t> "superioren"</a:t>
            </a:r>
            <a:r>
              <a:rPr lang="de-DE" sz="1200" b="0" i="0" kern="1200" dirty="0">
                <a:solidFill>
                  <a:schemeClr val="tx1"/>
                </a:solidFill>
                <a:effectLst/>
                <a:latin typeface="+mn-lt"/>
                <a:ea typeface="+mn-ea"/>
                <a:cs typeface="+mn-cs"/>
              </a:rPr>
              <a:t> und einen </a:t>
            </a:r>
            <a:r>
              <a:rPr lang="de-DE" sz="1200" b="0" i="1" kern="1200" dirty="0">
                <a:solidFill>
                  <a:schemeClr val="tx1"/>
                </a:solidFill>
                <a:effectLst/>
                <a:latin typeface="+mn-lt"/>
                <a:ea typeface="+mn-ea"/>
                <a:cs typeface="+mn-cs"/>
              </a:rPr>
              <a:t>"inferioren"</a:t>
            </a:r>
            <a:r>
              <a:rPr lang="de-DE" sz="1200" b="0" i="0" kern="1200" dirty="0">
                <a:solidFill>
                  <a:schemeClr val="tx1"/>
                </a:solidFill>
                <a:effectLst/>
                <a:latin typeface="+mn-lt"/>
                <a:ea typeface="+mn-ea"/>
                <a:cs typeface="+mn-cs"/>
              </a:rPr>
              <a:t> Partner. Die Partner ergänzen sich in ihrem Verhalten.</a:t>
            </a:r>
          </a:p>
          <a:p>
            <a:pPr fontAlgn="base"/>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Eine Störung liegt dann vor, wenn es zu einer symmetrischen Eskalation kommt, d.h. die Partner versuchen sich gegenseitig</a:t>
            </a:r>
            <a:r>
              <a:rPr lang="de-DE" sz="1200" b="0" i="1" kern="1200" dirty="0">
                <a:solidFill>
                  <a:schemeClr val="tx1"/>
                </a:solidFill>
                <a:effectLst/>
                <a:latin typeface="+mn-lt"/>
                <a:ea typeface="+mn-ea"/>
                <a:cs typeface="+mn-cs"/>
              </a:rPr>
              <a:t> "auszustechen"</a:t>
            </a:r>
            <a:r>
              <a:rPr lang="de-DE" sz="1200" b="0" i="0" kern="1200" dirty="0">
                <a:solidFill>
                  <a:schemeClr val="tx1"/>
                </a:solidFill>
                <a:effectLst/>
                <a:latin typeface="+mn-lt"/>
                <a:ea typeface="+mn-ea"/>
                <a:cs typeface="+mn-cs"/>
              </a:rPr>
              <a:t>. Eine sehr starre Komplementarität findet man in Mutter-Tochter-Beziehungen. Die Individuen in der Mutter-Tochter-Beziehung sind unterschiedlich, auch hier gibt es einen primären und einen sekundären Partner. Diese Beziehung ist allerdings auf gesellschaftlichem und kulturellen Kontext zu sehen, es geht nicht darum sie mit </a:t>
            </a:r>
            <a:r>
              <a:rPr lang="de-DE" sz="1200" b="0" i="1" kern="1200" dirty="0">
                <a:solidFill>
                  <a:schemeClr val="tx1"/>
                </a:solidFill>
                <a:effectLst/>
                <a:latin typeface="+mn-lt"/>
                <a:ea typeface="+mn-ea"/>
                <a:cs typeface="+mn-cs"/>
              </a:rPr>
              <a:t>"stark-schwach"</a:t>
            </a:r>
            <a:r>
              <a:rPr lang="de-DE" sz="1200" b="0" i="0" kern="1200" dirty="0">
                <a:solidFill>
                  <a:schemeClr val="tx1"/>
                </a:solidFill>
                <a:effectLst/>
                <a:latin typeface="+mn-lt"/>
                <a:ea typeface="+mn-ea"/>
                <a:cs typeface="+mn-cs"/>
              </a:rPr>
              <a:t>,</a:t>
            </a:r>
            <a:r>
              <a:rPr lang="de-DE" sz="1200" b="0" i="1" kern="1200" dirty="0">
                <a:solidFill>
                  <a:schemeClr val="tx1"/>
                </a:solidFill>
                <a:effectLst/>
                <a:latin typeface="+mn-lt"/>
                <a:ea typeface="+mn-ea"/>
                <a:cs typeface="+mn-cs"/>
              </a:rPr>
              <a:t> "gut-schlecht"</a:t>
            </a:r>
            <a:r>
              <a:rPr lang="de-DE" sz="1200" b="0" i="0" kern="1200" dirty="0">
                <a:solidFill>
                  <a:schemeClr val="tx1"/>
                </a:solidFill>
                <a:effectLst/>
                <a:latin typeface="+mn-lt"/>
                <a:ea typeface="+mn-ea"/>
                <a:cs typeface="+mn-cs"/>
              </a:rPr>
              <a:t> etc. zu verknüpfen, denn der eine Partner drängt den anderen nicht in seine Stellung, sondern sie stehen in einem Wechselverhältnis, sie ergänzen sich gegenseitig. Das Verhalten des einen Partners bedingt das des Anderen und umgekehrt. Daraus entstehen häufig paradoxe Handlungsaufforderungen. Entweder es kommt zu sogenannten </a:t>
            </a:r>
            <a:r>
              <a:rPr lang="de-DE" sz="1200" b="0" i="1" kern="1200" dirty="0">
                <a:solidFill>
                  <a:schemeClr val="tx1"/>
                </a:solidFill>
                <a:effectLst/>
                <a:latin typeface="+mn-lt"/>
                <a:ea typeface="+mn-ea"/>
                <a:cs typeface="+mn-cs"/>
              </a:rPr>
              <a:t>"Doppelten Botschaften"</a:t>
            </a:r>
            <a:r>
              <a:rPr lang="de-DE" sz="1200" b="0" i="0" kern="1200" dirty="0">
                <a:solidFill>
                  <a:schemeClr val="tx1"/>
                </a:solidFill>
                <a:effectLst/>
                <a:latin typeface="+mn-lt"/>
                <a:ea typeface="+mn-ea"/>
                <a:cs typeface="+mn-cs"/>
              </a:rPr>
              <a:t> ( z.B. nonverbal etwas anderes ausdrücken als man sagt) oder zu paradoxen Voraussagen. Ein Beispiel: (A) bekommt einen roten und grünen Pullover von (B) geschenkt. Er zieht den roten an. (B) unterstellt, dass ihm der grüne dann ja nicht zu gefallen schien. Hätte (A) den grünen zuerst angezogen, wäre das selbe passiert. Egal was (A) gemacht hätte, wäre falsch gewesen.</a:t>
            </a:r>
          </a:p>
          <a:p>
            <a:pPr fontAlgn="base"/>
            <a:r>
              <a:rPr lang="de-DE" sz="1200" b="0" i="0" kern="1200" dirty="0">
                <a:solidFill>
                  <a:schemeClr val="tx1"/>
                </a:solidFill>
                <a:effectLst/>
                <a:latin typeface="+mn-lt"/>
                <a:ea typeface="+mn-ea"/>
                <a:cs typeface="+mn-cs"/>
              </a:rPr>
              <a:t>Diese Situationen entstehen dann, wenn zu viele Probleme da sind, diese nicht gelöst werden können oder die Lösung das Problem selbst ist. (Wenn die Lösung selbst das Problem darstellt, verschlimmert sich die Lage, wenn keine oder eine falsche Lösung versucht wird bzw. wenn mehr von der falschen Lösung probiert wird.) Hierbei sind Paradoxien, Verleugnung oder eine </a:t>
            </a:r>
            <a:r>
              <a:rPr lang="de-DE" sz="1200" b="0" i="0" kern="1200" dirty="0" err="1">
                <a:solidFill>
                  <a:schemeClr val="tx1"/>
                </a:solidFill>
                <a:effectLst/>
                <a:latin typeface="+mn-lt"/>
                <a:ea typeface="+mn-ea"/>
                <a:cs typeface="+mn-cs"/>
              </a:rPr>
              <a:t>Utopievorstellung</a:t>
            </a:r>
            <a:r>
              <a:rPr lang="de-DE" sz="1200" b="0" i="0" kern="1200" dirty="0">
                <a:solidFill>
                  <a:schemeClr val="tx1"/>
                </a:solidFill>
                <a:effectLst/>
                <a:latin typeface="+mn-lt"/>
                <a:ea typeface="+mn-ea"/>
                <a:cs typeface="+mn-cs"/>
              </a:rPr>
              <a:t> unangemessene Lösungsversuche.</a:t>
            </a:r>
            <a:br>
              <a:rPr lang="de-DE" sz="1200" b="0" i="0" kern="1200" dirty="0">
                <a:solidFill>
                  <a:schemeClr val="tx1"/>
                </a:solidFill>
                <a:effectLst/>
                <a:latin typeface="+mn-lt"/>
                <a:ea typeface="+mn-ea"/>
                <a:cs typeface="+mn-cs"/>
              </a:rPr>
            </a:br>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Verleugnen bedeutet, dass das Bestehen von Problemen verleugnet wird, diejenigen, die auf das Problem hinweisen, werden entwertet.</a:t>
            </a:r>
          </a:p>
          <a:p>
            <a:pPr fontAlgn="base"/>
            <a:r>
              <a:rPr lang="de-DE" sz="1200" b="0" i="0" kern="1200" dirty="0">
                <a:solidFill>
                  <a:schemeClr val="tx1"/>
                </a:solidFill>
                <a:effectLst/>
                <a:latin typeface="+mn-lt"/>
                <a:ea typeface="+mn-ea"/>
                <a:cs typeface="+mn-cs"/>
              </a:rPr>
              <a:t>Werden unmögliche Lösungen für möglich gehalten, handelt es sich um das </a:t>
            </a:r>
            <a:r>
              <a:rPr lang="de-DE" sz="1200" b="0" i="0" kern="1200" dirty="0" err="1">
                <a:solidFill>
                  <a:schemeClr val="tx1"/>
                </a:solidFill>
                <a:effectLst/>
                <a:latin typeface="+mn-lt"/>
                <a:ea typeface="+mn-ea"/>
                <a:cs typeface="+mn-cs"/>
              </a:rPr>
              <a:t>Utopiesyndrom</a:t>
            </a:r>
            <a:r>
              <a:rPr lang="de-DE" sz="1200" b="0" i="0" kern="1200" dirty="0">
                <a:solidFill>
                  <a:schemeClr val="tx1"/>
                </a:solidFill>
                <a:effectLst/>
                <a:latin typeface="+mn-lt"/>
                <a:ea typeface="+mn-ea"/>
                <a:cs typeface="+mn-cs"/>
              </a:rPr>
              <a:t>. Der Betreffende schiebt alles auf die eigene Unzulänglichkeit, nicht aber auf die Unerreichbarkeit des Ziels. Dabei werden bewährte Lösungen nicht aufgegriffen und es kommt zu Pseudoproblemen.</a:t>
            </a:r>
          </a:p>
          <a:p>
            <a:pPr fontAlgn="base"/>
            <a:endParaRPr lang="de-DE" sz="1200" b="0" i="0" kern="1200" dirty="0">
              <a:solidFill>
                <a:schemeClr val="tx1"/>
              </a:solidFill>
              <a:effectLst/>
              <a:latin typeface="+mn-lt"/>
              <a:ea typeface="+mn-ea"/>
              <a:cs typeface="+mn-cs"/>
            </a:endParaRPr>
          </a:p>
          <a:p>
            <a:pPr fontAlgn="base"/>
            <a:r>
              <a:rPr lang="de-DE" sz="1200" b="0" i="0" kern="1200" dirty="0">
                <a:solidFill>
                  <a:schemeClr val="tx1"/>
                </a:solidFill>
                <a:effectLst/>
                <a:latin typeface="+mn-lt"/>
                <a:ea typeface="+mn-ea"/>
                <a:cs typeface="+mn-cs"/>
              </a:rPr>
              <a:t>(Quelle:</a:t>
            </a:r>
            <a:r>
              <a:rPr lang="de-DE" sz="1200" b="0" i="0" kern="1200" baseline="0" dirty="0">
                <a:solidFill>
                  <a:schemeClr val="tx1"/>
                </a:solidFill>
                <a:effectLst/>
                <a:latin typeface="+mn-lt"/>
                <a:ea typeface="+mn-ea"/>
                <a:cs typeface="+mn-cs"/>
              </a:rPr>
              <a:t> https://www.paulwatzlawick.de/axiome.html)</a:t>
            </a:r>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pPr fontAlgn="base"/>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1272020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Zu 4.: Mit „digital“ ist hier nicht das digitale Zeitalter mit</a:t>
            </a:r>
            <a:r>
              <a:rPr lang="de-DE" sz="1200" b="0" i="0" kern="1200" baseline="0" dirty="0">
                <a:solidFill>
                  <a:schemeClr val="tx1"/>
                </a:solidFill>
                <a:effectLst/>
                <a:latin typeface="+mn-lt"/>
                <a:ea typeface="+mn-ea"/>
                <a:cs typeface="+mn-cs"/>
              </a:rPr>
              <a:t> digitalen Medien gemeint. </a:t>
            </a:r>
            <a:r>
              <a:rPr lang="de-DE" sz="1200" b="0" i="0" kern="1200" dirty="0">
                <a:solidFill>
                  <a:schemeClr val="tx1"/>
                </a:solidFill>
                <a:effectLst/>
                <a:latin typeface="+mn-lt"/>
                <a:ea typeface="+mn-ea"/>
                <a:cs typeface="+mn-cs"/>
              </a:rPr>
              <a:t>Paul </a:t>
            </a:r>
            <a:r>
              <a:rPr lang="de-DE" sz="1200" b="0" i="0" kern="1200" dirty="0" err="1">
                <a:solidFill>
                  <a:schemeClr val="tx1"/>
                </a:solidFill>
                <a:effectLst/>
                <a:latin typeface="+mn-lt"/>
                <a:ea typeface="+mn-ea"/>
                <a:cs typeface="+mn-cs"/>
              </a:rPr>
              <a:t>Watzlawik</a:t>
            </a:r>
            <a:r>
              <a:rPr lang="de-DE" sz="1200" b="0" i="0" kern="1200" dirty="0">
                <a:solidFill>
                  <a:schemeClr val="tx1"/>
                </a:solidFill>
                <a:effectLst/>
                <a:latin typeface="+mn-lt"/>
                <a:ea typeface="+mn-ea"/>
                <a:cs typeface="+mn-cs"/>
              </a:rPr>
              <a:t> entwickelte seine immer noch gültigen Kommunikationstheorien </a:t>
            </a:r>
            <a:r>
              <a:rPr lang="de-DE" sz="1200" b="0" i="0" kern="1200" baseline="0" dirty="0">
                <a:solidFill>
                  <a:schemeClr val="tx1"/>
                </a:solidFill>
                <a:effectLst/>
                <a:latin typeface="+mn-lt"/>
                <a:ea typeface="+mn-ea"/>
                <a:cs typeface="+mn-cs"/>
              </a:rPr>
              <a:t>in den 50er und 60er Jahren.  </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1102353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3881017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3348719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Es besteht die Möglichkeit, dass Schülerinnen und Schüler an den Gesprächen teilnehmen. Wichtig ist vor allem, dass Eltern mit ihren Kindern im Vorfeld klären, welche Themen angesprochen werden sollten und dass sie auch im Nachgang mit ihren Kindern über dessen Verlauf sprechen.</a:t>
            </a:r>
            <a:endParaRPr lang="de-DE"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23</a:t>
            </a:fld>
            <a:endParaRPr lang="de-DE"/>
          </a:p>
        </p:txBody>
      </p:sp>
    </p:spTree>
    <p:extLst>
      <p:ext uri="{BB962C8B-B14F-4D97-AF65-F5344CB8AC3E}">
        <p14:creationId xmlns:p14="http://schemas.microsoft.com/office/powerpoint/2010/main" val="1464931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Vorbereitungsbögen und Protokollvorlagen werden i. d. R. von der Lehrkraft zur Verfügung gestellt.</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24</a:t>
            </a:fld>
            <a:endParaRPr lang="de-DE"/>
          </a:p>
        </p:txBody>
      </p:sp>
    </p:spTree>
    <p:extLst>
      <p:ext uri="{BB962C8B-B14F-4D97-AF65-F5344CB8AC3E}">
        <p14:creationId xmlns:p14="http://schemas.microsoft.com/office/powerpoint/2010/main" val="1277316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dirty="0"/>
              <a:t>Beratungsgespräche und schwierige Gespräche sollten vorbereitet werden. Nach Möglichkeit sollte schon im Vorfeld geklärt sein, um was es geht.</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25</a:t>
            </a:fld>
            <a:endParaRPr lang="de-DE"/>
          </a:p>
        </p:txBody>
      </p:sp>
    </p:spTree>
    <p:extLst>
      <p:ext uri="{BB962C8B-B14F-4D97-AF65-F5344CB8AC3E}">
        <p14:creationId xmlns:p14="http://schemas.microsoft.com/office/powerpoint/2010/main" val="292686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764050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26</a:t>
            </a:fld>
            <a:endParaRPr lang="de-DE"/>
          </a:p>
        </p:txBody>
      </p:sp>
    </p:spTree>
    <p:extLst>
      <p:ext uri="{BB962C8B-B14F-4D97-AF65-F5344CB8AC3E}">
        <p14:creationId xmlns:p14="http://schemas.microsoft.com/office/powerpoint/2010/main" val="1183292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27</a:t>
            </a:fld>
            <a:endParaRPr lang="de-DE"/>
          </a:p>
        </p:txBody>
      </p:sp>
    </p:spTree>
    <p:extLst>
      <p:ext uri="{BB962C8B-B14F-4D97-AF65-F5344CB8AC3E}">
        <p14:creationId xmlns:p14="http://schemas.microsoft.com/office/powerpoint/2010/main" val="2038166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a:solidFill>
                  <a:schemeClr val="tx1"/>
                </a:solidFill>
                <a:effectLst/>
                <a:latin typeface="+mn-lt"/>
                <a:ea typeface="+mn-ea"/>
                <a:cs typeface="+mn-cs"/>
              </a:rPr>
              <a:t>Eröffnung des Gesprächs</a:t>
            </a:r>
          </a:p>
          <a:p>
            <a:r>
              <a:rPr lang="de-DE" sz="1200" b="0" i="0" kern="1200" dirty="0">
                <a:solidFill>
                  <a:schemeClr val="tx1"/>
                </a:solidFill>
                <a:effectLst/>
                <a:latin typeface="+mn-lt"/>
                <a:ea typeface="+mn-ea"/>
                <a:cs typeface="+mn-cs"/>
              </a:rPr>
              <a:t>Zu Beginn eines Gesprächs ist es wichtig, eine angenehme Atmosphäre zu schaffen bzw. eine angemessene Beziehung aufzubauen. Dazu gehört zunächst das Setting: eine persönliche und freundliche Begrüßung, ggf. das Bereitstellen von Getränken und das Schaffen einer einladenden und störungsfreien Umgebung. Ein kurzer Small Talk kann helfen, einen Einstieg in das Gespräch zu finden.</a:t>
            </a:r>
          </a:p>
          <a:p>
            <a:r>
              <a:rPr lang="de-DE" sz="1200" b="0" i="0" kern="1200" dirty="0">
                <a:solidFill>
                  <a:schemeClr val="tx1"/>
                </a:solidFill>
                <a:effectLst/>
                <a:latin typeface="+mn-lt"/>
                <a:ea typeface="+mn-ea"/>
                <a:cs typeface="+mn-cs"/>
              </a:rPr>
              <a:t>Die Rahmenbedingungen (Dauer und Ablauf des Gesprächs) und Grundhaltungen wie Offenheit, Transparenz und Vertraulichkeit sollten in dieser Phase besprochen werden.</a:t>
            </a:r>
          </a:p>
          <a:p>
            <a:r>
              <a:rPr lang="de-DE" sz="1200" b="1" i="0" kern="1200" dirty="0">
                <a:solidFill>
                  <a:schemeClr val="tx1"/>
                </a:solidFill>
                <a:effectLst/>
                <a:latin typeface="+mn-lt"/>
                <a:ea typeface="+mn-ea"/>
                <a:cs typeface="+mn-cs"/>
              </a:rPr>
              <a:t>Klärung des Anliegens</a:t>
            </a:r>
          </a:p>
          <a:p>
            <a:r>
              <a:rPr lang="de-DE" sz="1200" b="0" i="0" kern="1200" dirty="0">
                <a:solidFill>
                  <a:schemeClr val="tx1"/>
                </a:solidFill>
                <a:effectLst/>
                <a:latin typeface="+mn-lt"/>
                <a:ea typeface="+mn-ea"/>
                <a:cs typeface="+mn-cs"/>
              </a:rPr>
              <a:t>Diese Phase dient dazu, das eigentliche Beratungsanliegen zu besprechen und zu konkretisieren. Dabei ist es wichtig, aktiv zuzuhören, Eltern berichten zu lassen, interessiert nachzufragen und am Ende den Erwartungshorizont (Ziel des Gesprächs) festzulegen.</a:t>
            </a:r>
          </a:p>
          <a:p>
            <a:r>
              <a:rPr lang="de-DE" sz="1200" b="1" i="0" kern="1200" dirty="0">
                <a:solidFill>
                  <a:schemeClr val="tx1"/>
                </a:solidFill>
                <a:effectLst/>
                <a:latin typeface="+mn-lt"/>
                <a:ea typeface="+mn-ea"/>
                <a:cs typeface="+mn-cs"/>
              </a:rPr>
              <a:t>Analyse der Situation</a:t>
            </a:r>
          </a:p>
          <a:p>
            <a:r>
              <a:rPr lang="de-DE" sz="1200" b="0" i="0" kern="1200" dirty="0">
                <a:solidFill>
                  <a:schemeClr val="tx1"/>
                </a:solidFill>
                <a:effectLst/>
                <a:latin typeface="+mn-lt"/>
                <a:ea typeface="+mn-ea"/>
                <a:cs typeface="+mn-cs"/>
              </a:rPr>
              <a:t>In dieser Phase wird das Beratungsanliegen näher beleuchtet. Alle erforderlichen Informationen werden zusammengetragen, ggf. Abläufe rekonstruiert, Gefühle/Emotionen können angesprochen, Gedanken, Empfindungen sowie Assoziationen gesammelt werden. Alles, was nötig ist, um die Situation zu analysieren, wird an dieser Stelle gebündelt.</a:t>
            </a:r>
          </a:p>
          <a:p>
            <a:r>
              <a:rPr lang="de-DE" sz="1200" b="1" i="0" kern="1200" dirty="0">
                <a:solidFill>
                  <a:schemeClr val="tx1"/>
                </a:solidFill>
                <a:effectLst/>
                <a:latin typeface="+mn-lt"/>
                <a:ea typeface="+mn-ea"/>
                <a:cs typeface="+mn-cs"/>
              </a:rPr>
              <a:t>Erarbeitung von Lösungsperspektiven</a:t>
            </a:r>
          </a:p>
          <a:p>
            <a:r>
              <a:rPr lang="de-DE" sz="1200" b="0" i="0" kern="1200" dirty="0">
                <a:solidFill>
                  <a:schemeClr val="tx1"/>
                </a:solidFill>
                <a:effectLst/>
                <a:latin typeface="+mn-lt"/>
                <a:ea typeface="+mn-ea"/>
                <a:cs typeface="+mn-cs"/>
              </a:rPr>
              <a:t>Die zusammengetragenen Informationen werden im Hinblick auf das Beratungsanliegen bzw. die Situation in dieser Phase reflektiert und bewertet. Es folgt das gemeinsame Erarbeiten von Lösungs- oder auch Umsetzungsmöglichkeiten. Die Bandbreite möglicher Lösungsperspektiven ist groß. Das kann das gemeinsamen Überlegen von konkreten Maßnahmen sein, die helfen könnten, oder auch die Weitervermittlung an Institutionen oder Beratungsstellen.</a:t>
            </a:r>
          </a:p>
          <a:p>
            <a:r>
              <a:rPr lang="de-DE" sz="1200" b="1" i="0" kern="1200" dirty="0">
                <a:solidFill>
                  <a:schemeClr val="tx1"/>
                </a:solidFill>
                <a:effectLst/>
                <a:latin typeface="+mn-lt"/>
                <a:ea typeface="+mn-ea"/>
                <a:cs typeface="+mn-cs"/>
              </a:rPr>
              <a:t>Abschluss</a:t>
            </a:r>
          </a:p>
          <a:p>
            <a:r>
              <a:rPr lang="de-DE" sz="1200" b="0" i="0" kern="1200" dirty="0">
                <a:solidFill>
                  <a:schemeClr val="tx1"/>
                </a:solidFill>
                <a:effectLst/>
                <a:latin typeface="+mn-lt"/>
                <a:ea typeface="+mn-ea"/>
                <a:cs typeface="+mn-cs"/>
              </a:rPr>
              <a:t>In dieser Phase werden die Ergebnisse und wichtigsten Gesprächspunkte im Hinblick auf das Gesprächsziel zusammengefasst. Die nächsten Schritte und ggf. weitere Gesprächstermine werden (nach Möglichkeit schriftlich) vereinbart.</a:t>
            </a:r>
          </a:p>
          <a:p>
            <a:r>
              <a:rPr lang="de-DE" sz="1200" b="0" i="0" kern="1200" dirty="0">
                <a:solidFill>
                  <a:schemeClr val="tx1"/>
                </a:solidFill>
                <a:effectLst/>
                <a:latin typeface="+mn-lt"/>
                <a:ea typeface="+mn-ea"/>
                <a:cs typeface="+mn-cs"/>
              </a:rPr>
              <a:t>Das Gespräch sollte mit einer Metakommunikation („Wie geht es Ihnen jetzt?“), einem kurzen Austausch/Small Talk und einer persönlichen Verabschiedung beendet werden.</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28</a:t>
            </a:fld>
            <a:endParaRPr lang="de-DE"/>
          </a:p>
        </p:txBody>
      </p:sp>
    </p:spTree>
    <p:extLst>
      <p:ext uri="{BB962C8B-B14F-4D97-AF65-F5344CB8AC3E}">
        <p14:creationId xmlns:p14="http://schemas.microsoft.com/office/powerpoint/2010/main" val="846837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29</a:t>
            </a:fld>
            <a:endParaRPr lang="de-DE"/>
          </a:p>
        </p:txBody>
      </p:sp>
    </p:spTree>
    <p:extLst>
      <p:ext uri="{BB962C8B-B14F-4D97-AF65-F5344CB8AC3E}">
        <p14:creationId xmlns:p14="http://schemas.microsoft.com/office/powerpoint/2010/main" val="1094341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30</a:t>
            </a:fld>
            <a:endParaRPr lang="de-DE"/>
          </a:p>
        </p:txBody>
      </p:sp>
    </p:spTree>
    <p:extLst>
      <p:ext uri="{BB962C8B-B14F-4D97-AF65-F5344CB8AC3E}">
        <p14:creationId xmlns:p14="http://schemas.microsoft.com/office/powerpoint/2010/main" val="2764941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a:solidFill>
                  <a:schemeClr val="tx1"/>
                </a:solidFill>
                <a:effectLst/>
                <a:latin typeface="+mn-lt"/>
                <a:ea typeface="+mn-ea"/>
                <a:cs typeface="+mn-cs"/>
              </a:rPr>
              <a:t>Rahmensetzung</a:t>
            </a:r>
          </a:p>
          <a:p>
            <a:r>
              <a:rPr lang="de-DE" sz="1200" b="0" i="0" kern="1200" dirty="0">
                <a:solidFill>
                  <a:schemeClr val="tx1"/>
                </a:solidFill>
                <a:effectLst/>
                <a:latin typeface="+mn-lt"/>
                <a:ea typeface="+mn-ea"/>
                <a:cs typeface="+mn-cs"/>
              </a:rPr>
              <a:t>Wie in allen Gesprächen sollte vorab Klarheit über das Thema und die Zielsetzung bzw. den Erwartungshorizont herrschen, um – gerade bei schwierigen Gesprächen – keinen Nährboden für aufkeimende Ängste durch Unklarheit zu bieten. Im Gegensatz zu Beratungsgesprächen ist hier ein Vorspann mit Small Talk nicht immer stimmig, da es den Eindruck eines „Reden um den heißen Brei“ erwecken könnte. Es würde zudem besondere Kraft kosten, bei dem inhaltlichen Wechsel von freundlichem Smalltalk hin zu Kritik weiterhin zugewandt zu bleiben. Außerdem besteht die Gefahr, durch nettes Plaudern im Vorfeld die eigenen Aussagen abzuschwächen. Es gilt die Faustregel: Je unangenehmer ein Gespräch zu werden droht, desto schneller sollte man zur Sache kommen. Um das Gegenüber nicht zu überrumpeln und einen akzeptablen Einstieg zu finden, sollte man den Rahmen des Gesprächs setzen: Thema und Zielsetzung/Erwartungshorizont.</a:t>
            </a:r>
          </a:p>
          <a:p>
            <a:r>
              <a:rPr lang="de-DE" sz="1200" b="1" i="0" kern="1200" dirty="0">
                <a:solidFill>
                  <a:schemeClr val="tx1"/>
                </a:solidFill>
                <a:effectLst/>
                <a:latin typeface="+mn-lt"/>
                <a:ea typeface="+mn-ea"/>
                <a:cs typeface="+mn-cs"/>
              </a:rPr>
              <a:t>Austausch der Sichtweisen</a:t>
            </a:r>
          </a:p>
          <a:p>
            <a:r>
              <a:rPr lang="de-DE" sz="1200" b="0" i="0" kern="1200" dirty="0">
                <a:solidFill>
                  <a:schemeClr val="tx1"/>
                </a:solidFill>
                <a:effectLst/>
                <a:latin typeface="+mn-lt"/>
                <a:ea typeface="+mn-ea"/>
                <a:cs typeface="+mn-cs"/>
              </a:rPr>
              <a:t>In dieser Phase werden nacheinander die Sichtweisen dargelegt. Es ist die Phase des (aktiven) Zuhörens. Probleme, Konflikte werden angesprochen, Gefühle zum Ausdruck gebracht. Dabei sollte die- oder derjenige, die oder der berichtet, möglichst sachlich bleiben und Ich-Botschaften senden. Die- oder derjenige, die oder der zuhört, sollte beim Zuhören bleiben und – wenn überhaupt – an dieser Stelle lediglich Verständnisfragen stellen. Bewertende oder gar abwertende Äußerungen von beiden Seiten sind destruktiv und drängen das Gegenüber oft in eine Rolle des Rechtfertigens.</a:t>
            </a:r>
          </a:p>
          <a:p>
            <a:r>
              <a:rPr lang="de-DE" sz="1200" b="1" i="0" kern="1200" dirty="0">
                <a:solidFill>
                  <a:schemeClr val="tx1"/>
                </a:solidFill>
                <a:effectLst/>
                <a:latin typeface="+mn-lt"/>
                <a:ea typeface="+mn-ea"/>
                <a:cs typeface="+mn-cs"/>
              </a:rPr>
              <a:t>Aushandeln von Lösungen</a:t>
            </a:r>
          </a:p>
          <a:p>
            <a:r>
              <a:rPr lang="de-DE" sz="1200" b="0" i="0" kern="1200" dirty="0">
                <a:solidFill>
                  <a:schemeClr val="tx1"/>
                </a:solidFill>
                <a:effectLst/>
                <a:latin typeface="+mn-lt"/>
                <a:ea typeface="+mn-ea"/>
                <a:cs typeface="+mn-cs"/>
              </a:rPr>
              <a:t>Ist der Konfliktpunkt soweit aufbereitet oder ist Kritik angebracht und sind die Sichtweisen ausgetauscht worden, geht es nun darum, gemeinsam nach Lösungen zu suchen und diese auch auszuhandeln. Wichtig sind in dieser Phase einvernehmliche Lösungen, die von beiden Seiten akzeptiert werden.</a:t>
            </a:r>
          </a:p>
          <a:p>
            <a:r>
              <a:rPr lang="de-DE" sz="1200" b="1" i="0" kern="1200" dirty="0">
                <a:solidFill>
                  <a:schemeClr val="tx1"/>
                </a:solidFill>
                <a:effectLst/>
                <a:latin typeface="+mn-lt"/>
                <a:ea typeface="+mn-ea"/>
                <a:cs typeface="+mn-cs"/>
              </a:rPr>
              <a:t>Treffen von Vereinbarungen</a:t>
            </a:r>
          </a:p>
          <a:p>
            <a:r>
              <a:rPr lang="de-DE" sz="1200" b="0" i="0" kern="1200" dirty="0">
                <a:solidFill>
                  <a:schemeClr val="tx1"/>
                </a:solidFill>
                <a:effectLst/>
                <a:latin typeface="+mn-lt"/>
                <a:ea typeface="+mn-ea"/>
                <a:cs typeface="+mn-cs"/>
              </a:rPr>
              <a:t>Wie auch in einem Beratungsgespräch sollten die Ergebnisse bzw. getroffene Vereinbarungen schriftlich fixiert werden. Falls der Konflikt nicht gelöst werden kann, die Situation noch immer schwierig ist, ist es wichtig, das Gespräch möglichst positiv mit freundlichen aufmunternden (Abschieds-) Worten zu beenden.</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31</a:t>
            </a:fld>
            <a:endParaRPr lang="de-DE"/>
          </a:p>
        </p:txBody>
      </p:sp>
    </p:spTree>
    <p:extLst>
      <p:ext uri="{BB962C8B-B14F-4D97-AF65-F5344CB8AC3E}">
        <p14:creationId xmlns:p14="http://schemas.microsoft.com/office/powerpoint/2010/main" val="2018968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32</a:t>
            </a:fld>
            <a:endParaRPr lang="de-DE"/>
          </a:p>
        </p:txBody>
      </p:sp>
    </p:spTree>
    <p:extLst>
      <p:ext uri="{BB962C8B-B14F-4D97-AF65-F5344CB8AC3E}">
        <p14:creationId xmlns:p14="http://schemas.microsoft.com/office/powerpoint/2010/main" val="28021625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33</a:t>
            </a:fld>
            <a:endParaRPr lang="de-DE"/>
          </a:p>
        </p:txBody>
      </p:sp>
    </p:spTree>
    <p:extLst>
      <p:ext uri="{BB962C8B-B14F-4D97-AF65-F5344CB8AC3E}">
        <p14:creationId xmlns:p14="http://schemas.microsoft.com/office/powerpoint/2010/main" val="2892276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t>1. Gespräch mit dem eigenen Kind</a:t>
            </a:r>
            <a:endParaRPr lang="de-DE" sz="1200" dirty="0"/>
          </a:p>
          <a:p>
            <a:r>
              <a:rPr lang="de-DE" sz="1200" dirty="0"/>
              <a:t>Eltern sollten zuerst mit ihrem Kind über den Vorfall sprechen (z. B. ein Fehlverhalten der Lehrkraft gegenüber) und fragen, was genau passiert ist, welchen Anteil ihr Kind hat und vor allem, wie es die Situation sieht. Eltern kennen ihr Kind am besten und können meist einschätzen, ob die Schilderungen dem Vorfall entsprechen könnten. In Absprache mit ihrem Kind könnten Eltern auch Mitschülerinnen und -schüler, die dabei bzw. beteiligt waren, ebenfalls zu dem Sachverhalt befragen.</a:t>
            </a:r>
          </a:p>
          <a:p>
            <a:r>
              <a:rPr lang="de-DE" sz="1200" b="1" dirty="0"/>
              <a:t>2. Gespräch mit der betroffenen Lehrkraft</a:t>
            </a:r>
            <a:endParaRPr lang="de-DE" sz="1200" dirty="0"/>
          </a:p>
          <a:p>
            <a:r>
              <a:rPr lang="de-DE" sz="1200" dirty="0"/>
              <a:t>Der nächste Schritt – falls notwendig – wäre, einen Gesprächstermin mit der betroffenen Lehrkraft zu vereinbaren. Dieses Gespräch sollte gedanklich vorbereitet werden, vielleicht auch schriftlich. Man sollte sich Zeit nehmen und versuchen, das Gespräch möglichst ruhig und sachlich zu führen. Oft ist es, dass so Fragen geklärt bzw. Missverständnisse ausgeräumt werden.</a:t>
            </a:r>
          </a:p>
          <a:p>
            <a:r>
              <a:rPr lang="de-DE" sz="1200" dirty="0"/>
              <a:t>Darüber hinaus können Eltern sich auch Beratung und Unterstützung holen, indem z. B. die oder der Klassenpflegschaftsvorsitzende hinzugezogen wird. Wer sich sprachlich nicht sicher fühlt, könnte auch jemanden bitten, während des Gesprächs zu übersetzen. Im Falle einer Begleitung sollte das jedoch der Lehrkraft vorher mitgeteilt werden.</a:t>
            </a:r>
          </a:p>
          <a:p>
            <a:r>
              <a:rPr lang="de-DE" sz="1200" b="1" dirty="0"/>
              <a:t>3. Ggf. Gespräch mit der Schulleitung</a:t>
            </a:r>
            <a:endParaRPr lang="de-DE" sz="1200" dirty="0"/>
          </a:p>
          <a:p>
            <a:r>
              <a:rPr lang="de-DE" sz="1200" dirty="0"/>
              <a:t>Erst wenn die Meinungsverschiedenheiten weiterhin bestehen und es zu keiner einvernehmlichen Klärung gekommen ist, sollten sich Eltern an die Schulleitung wenden. Wenn es darüber hinaus Klärungsbedarf gibt, könnten sie sich auch an die zuständige Schulaufsicht wenden.</a:t>
            </a:r>
          </a:p>
          <a:p>
            <a:r>
              <a:rPr lang="de-DE" sz="1200" dirty="0"/>
              <a:t>(Quelle: vgl. </a:t>
            </a:r>
            <a:r>
              <a:rPr lang="de-DE" sz="1200" dirty="0">
                <a:hlinkClick r:id="rId3"/>
              </a:rPr>
              <a:t>Elternmitwirkung in Rheinland-Pfalz (PDF, 1.2MB)</a:t>
            </a:r>
            <a:r>
              <a:rPr lang="de-DE" sz="1200" dirty="0"/>
              <a:t>)</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34</a:t>
            </a:fld>
            <a:endParaRPr lang="de-DE"/>
          </a:p>
        </p:txBody>
      </p:sp>
    </p:spTree>
    <p:extLst>
      <p:ext uri="{BB962C8B-B14F-4D97-AF65-F5344CB8AC3E}">
        <p14:creationId xmlns:p14="http://schemas.microsoft.com/office/powerpoint/2010/main" val="39782748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35</a:t>
            </a:fld>
            <a:endParaRPr lang="de-DE"/>
          </a:p>
        </p:txBody>
      </p:sp>
    </p:spTree>
    <p:extLst>
      <p:ext uri="{BB962C8B-B14F-4D97-AF65-F5344CB8AC3E}">
        <p14:creationId xmlns:p14="http://schemas.microsoft.com/office/powerpoint/2010/main" val="63282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folgenden</a:t>
            </a:r>
            <a:r>
              <a:rPr lang="de-DE" baseline="0" dirty="0"/>
              <a:t> Folien beziehen sich auf das Portal.</a:t>
            </a:r>
            <a:endParaRPr lang="de-DE"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20808883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36</a:t>
            </a:fld>
            <a:endParaRPr lang="de-DE"/>
          </a:p>
        </p:txBody>
      </p:sp>
    </p:spTree>
    <p:extLst>
      <p:ext uri="{BB962C8B-B14F-4D97-AF65-F5344CB8AC3E}">
        <p14:creationId xmlns:p14="http://schemas.microsoft.com/office/powerpoint/2010/main" val="24728598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37</a:t>
            </a:fld>
            <a:endParaRPr lang="de-DE"/>
          </a:p>
        </p:txBody>
      </p:sp>
    </p:spTree>
    <p:extLst>
      <p:ext uri="{BB962C8B-B14F-4D97-AF65-F5344CB8AC3E}">
        <p14:creationId xmlns:p14="http://schemas.microsoft.com/office/powerpoint/2010/main" val="1645120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38</a:t>
            </a:fld>
            <a:endParaRPr lang="de-DE"/>
          </a:p>
        </p:txBody>
      </p:sp>
    </p:spTree>
    <p:extLst>
      <p:ext uri="{BB962C8B-B14F-4D97-AF65-F5344CB8AC3E}">
        <p14:creationId xmlns:p14="http://schemas.microsoft.com/office/powerpoint/2010/main" val="1164085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pPr>
            <a:r>
              <a:rPr lang="de-DE" sz="1200" b="1" dirty="0"/>
              <a:t>„Rhetorisches Dreieck“ (nach Aristoteles)</a:t>
            </a:r>
          </a:p>
          <a:p>
            <a:pPr marL="342900" indent="-342900">
              <a:lnSpc>
                <a:spcPct val="150000"/>
              </a:lnSpc>
              <a:buFontTx/>
              <a:buChar char="-"/>
            </a:pPr>
            <a:r>
              <a:rPr lang="de-DE" sz="1200" dirty="0"/>
              <a:t>Fokus Zuhörinnen/Zuhörer (emotionale Verbindung zum Publikum)</a:t>
            </a:r>
          </a:p>
          <a:p>
            <a:pPr marL="342900" indent="-342900">
              <a:lnSpc>
                <a:spcPct val="150000"/>
              </a:lnSpc>
              <a:buFontTx/>
              <a:buChar char="-"/>
            </a:pPr>
            <a:r>
              <a:rPr lang="de-DE" sz="1200" dirty="0"/>
              <a:t>Fokus Thema („Daten, Zahlen, Fakten“)</a:t>
            </a:r>
          </a:p>
          <a:p>
            <a:pPr marL="342900" indent="-342900">
              <a:lnSpc>
                <a:spcPct val="150000"/>
              </a:lnSpc>
              <a:buFontTx/>
              <a:buChar char="-"/>
            </a:pPr>
            <a:r>
              <a:rPr lang="de-DE" sz="1200" dirty="0"/>
              <a:t>Fokus Ich-Perspektive (als Person überzeugen)</a:t>
            </a:r>
          </a:p>
          <a:p>
            <a:pPr>
              <a:lnSpc>
                <a:spcPct val="150000"/>
              </a:lnSpc>
            </a:pPr>
            <a:r>
              <a:rPr lang="de-DE" sz="1200" dirty="0"/>
              <a:t> </a:t>
            </a:r>
            <a:r>
              <a:rPr lang="de-DE" sz="800" dirty="0"/>
              <a:t>(Quelle: https://rhetorik-online.de/rhetorik/) </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39</a:t>
            </a:fld>
            <a:endParaRPr lang="de-DE"/>
          </a:p>
        </p:txBody>
      </p:sp>
    </p:spTree>
    <p:extLst>
      <p:ext uri="{BB962C8B-B14F-4D97-AF65-F5344CB8AC3E}">
        <p14:creationId xmlns:p14="http://schemas.microsoft.com/office/powerpoint/2010/main" val="3992283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40</a:t>
            </a:fld>
            <a:endParaRPr lang="de-DE"/>
          </a:p>
        </p:txBody>
      </p:sp>
    </p:spTree>
    <p:extLst>
      <p:ext uri="{BB962C8B-B14F-4D97-AF65-F5344CB8AC3E}">
        <p14:creationId xmlns:p14="http://schemas.microsoft.com/office/powerpoint/2010/main" val="41831630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41</a:t>
            </a:fld>
            <a:endParaRPr lang="de-DE"/>
          </a:p>
        </p:txBody>
      </p:sp>
    </p:spTree>
    <p:extLst>
      <p:ext uri="{BB962C8B-B14F-4D97-AF65-F5344CB8AC3E}">
        <p14:creationId xmlns:p14="http://schemas.microsoft.com/office/powerpoint/2010/main" val="1719398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42</a:t>
            </a:fld>
            <a:endParaRPr lang="de-DE"/>
          </a:p>
        </p:txBody>
      </p:sp>
    </p:spTree>
    <p:extLst>
      <p:ext uri="{BB962C8B-B14F-4D97-AF65-F5344CB8AC3E}">
        <p14:creationId xmlns:p14="http://schemas.microsoft.com/office/powerpoint/2010/main" val="16062279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43</a:t>
            </a:fld>
            <a:endParaRPr lang="de-DE"/>
          </a:p>
        </p:txBody>
      </p:sp>
    </p:spTree>
    <p:extLst>
      <p:ext uri="{BB962C8B-B14F-4D97-AF65-F5344CB8AC3E}">
        <p14:creationId xmlns:p14="http://schemas.microsoft.com/office/powerpoint/2010/main" val="15463428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44</a:t>
            </a:fld>
            <a:endParaRPr lang="de-DE"/>
          </a:p>
        </p:txBody>
      </p:sp>
    </p:spTree>
    <p:extLst>
      <p:ext uri="{BB962C8B-B14F-4D97-AF65-F5344CB8AC3E}">
        <p14:creationId xmlns:p14="http://schemas.microsoft.com/office/powerpoint/2010/main" val="41193827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45</a:t>
            </a:fld>
            <a:endParaRPr lang="de-DE"/>
          </a:p>
        </p:txBody>
      </p:sp>
    </p:spTree>
    <p:extLst>
      <p:ext uri="{BB962C8B-B14F-4D97-AF65-F5344CB8AC3E}">
        <p14:creationId xmlns:p14="http://schemas.microsoft.com/office/powerpoint/2010/main" val="874464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effectLst/>
                <a:latin typeface="+mn-lt"/>
                <a:ea typeface="+mn-ea"/>
                <a:cs typeface="+mn-cs"/>
              </a:rPr>
              <a:t>Seit 1977 gibt es im Bundesland Nordrhein-Westfalen das Schulmitwirkungsgesetz. Dieses Gesetz regelt das Miteinander der Menschen, die sich in der Schule direkt oder indirekt begegnen, als da sind die Eltern bzw. die Erziehungsberechtigten, die Lehrerinnen und Lehrer, die Schülerinnen und Schüler. </a:t>
            </a:r>
            <a:endParaRPr lang="de-DE"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6</a:t>
            </a:fld>
            <a:endParaRPr lang="de-DE"/>
          </a:p>
        </p:txBody>
      </p:sp>
    </p:spTree>
    <p:extLst>
      <p:ext uri="{BB962C8B-B14F-4D97-AF65-F5344CB8AC3E}">
        <p14:creationId xmlns:p14="http://schemas.microsoft.com/office/powerpoint/2010/main" val="21439840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https://www.ibim.de/techniken/2-4.htm</a:t>
            </a:r>
          </a:p>
          <a:p>
            <a:pPr marL="0" indent="0">
              <a:buNone/>
            </a:pPr>
            <a:r>
              <a:rPr lang="de-DE" dirty="0"/>
              <a:t>https://www.ime-seminare.de/blog/10-spielregeln-fuer-die-erfolgreiche-moderation-von-meetings/</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b="0" dirty="0">
                <a:solidFill>
                  <a:srgbClr val="FF0000"/>
                </a:solidFill>
              </a:rPr>
              <a:t>https://de.slideshare.net/Gesundheitsteam/prsentation-moderationsmethoden</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46</a:t>
            </a:fld>
            <a:endParaRPr lang="de-DE"/>
          </a:p>
        </p:txBody>
      </p:sp>
    </p:spTree>
    <p:extLst>
      <p:ext uri="{BB962C8B-B14F-4D97-AF65-F5344CB8AC3E}">
        <p14:creationId xmlns:p14="http://schemas.microsoft.com/office/powerpoint/2010/main" val="39359255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47</a:t>
            </a:fld>
            <a:endParaRPr lang="de-DE"/>
          </a:p>
        </p:txBody>
      </p:sp>
    </p:spTree>
    <p:extLst>
      <p:ext uri="{BB962C8B-B14F-4D97-AF65-F5344CB8AC3E}">
        <p14:creationId xmlns:p14="http://schemas.microsoft.com/office/powerpoint/2010/main" val="39775737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48</a:t>
            </a:fld>
            <a:endParaRPr lang="de-DE"/>
          </a:p>
        </p:txBody>
      </p:sp>
    </p:spTree>
    <p:extLst>
      <p:ext uri="{BB962C8B-B14F-4D97-AF65-F5344CB8AC3E}">
        <p14:creationId xmlns:p14="http://schemas.microsoft.com/office/powerpoint/2010/main" val="40964468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49</a:t>
            </a:fld>
            <a:endParaRPr lang="de-DE"/>
          </a:p>
        </p:txBody>
      </p:sp>
    </p:spTree>
    <p:extLst>
      <p:ext uri="{BB962C8B-B14F-4D97-AF65-F5344CB8AC3E}">
        <p14:creationId xmlns:p14="http://schemas.microsoft.com/office/powerpoint/2010/main" val="11246011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a:t>
            </a:r>
            <a:r>
              <a:rPr lang="de-DE" baseline="0" dirty="0"/>
              <a:t> TN nach Lösungen und Möglichkeiten fragen, wie mit Störungen umgegangen werden kann.</a:t>
            </a:r>
            <a:endParaRPr lang="de-DE"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50</a:t>
            </a:fld>
            <a:endParaRPr lang="de-DE"/>
          </a:p>
        </p:txBody>
      </p:sp>
    </p:spTree>
    <p:extLst>
      <p:ext uri="{BB962C8B-B14F-4D97-AF65-F5344CB8AC3E}">
        <p14:creationId xmlns:p14="http://schemas.microsoft.com/office/powerpoint/2010/main" val="16822715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51</a:t>
            </a:fld>
            <a:endParaRPr lang="de-DE"/>
          </a:p>
        </p:txBody>
      </p:sp>
    </p:spTree>
    <p:extLst>
      <p:ext uri="{BB962C8B-B14F-4D97-AF65-F5344CB8AC3E}">
        <p14:creationId xmlns:p14="http://schemas.microsoft.com/office/powerpoint/2010/main" val="7876875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52</a:t>
            </a:fld>
            <a:endParaRPr lang="de-DE"/>
          </a:p>
        </p:txBody>
      </p:sp>
    </p:spTree>
    <p:extLst>
      <p:ext uri="{BB962C8B-B14F-4D97-AF65-F5344CB8AC3E}">
        <p14:creationId xmlns:p14="http://schemas.microsoft.com/office/powerpoint/2010/main" val="11474780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53</a:t>
            </a:fld>
            <a:endParaRPr lang="de-DE"/>
          </a:p>
        </p:txBody>
      </p:sp>
    </p:spTree>
    <p:extLst>
      <p:ext uri="{BB962C8B-B14F-4D97-AF65-F5344CB8AC3E}">
        <p14:creationId xmlns:p14="http://schemas.microsoft.com/office/powerpoint/2010/main" val="1190136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54</a:t>
            </a:fld>
            <a:endParaRPr lang="de-DE"/>
          </a:p>
        </p:txBody>
      </p:sp>
    </p:spTree>
    <p:extLst>
      <p:ext uri="{BB962C8B-B14F-4D97-AF65-F5344CB8AC3E}">
        <p14:creationId xmlns:p14="http://schemas.microsoft.com/office/powerpoint/2010/main" val="347154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168605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Wortwolke über bspw. </a:t>
            </a:r>
            <a:r>
              <a:rPr lang="de-DE" dirty="0" err="1"/>
              <a:t>Edkimo</a:t>
            </a:r>
            <a:r>
              <a:rPr lang="de-DE" dirty="0"/>
              <a:t>/</a:t>
            </a:r>
            <a:r>
              <a:rPr lang="de-DE" dirty="0" err="1"/>
              <a:t>Mentimeter</a:t>
            </a:r>
            <a:r>
              <a:rPr lang="de-DE" dirty="0"/>
              <a:t> oder über eine Flipchart, Moderationskarten o. ä. oder nur mündlich</a:t>
            </a:r>
            <a:r>
              <a:rPr lang="de-DE" baseline="0" dirty="0"/>
              <a:t> sammeln: Was fällt Ihnen spontan zu dem Begriff „Kommunikation“ ein? </a:t>
            </a:r>
          </a:p>
          <a:p>
            <a:pPr marL="0" indent="0">
              <a:buNone/>
            </a:pPr>
            <a:r>
              <a:rPr lang="de-DE" baseline="0" dirty="0"/>
              <a:t>(bei dem Einsatz einer Wortwolke nach Möglichkeit nur ein Wort nennen lassen)</a:t>
            </a: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3667952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2393870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An dieser Stelle könnte auch ein schulisches Beispiel gebracht werden.</a:t>
            </a:r>
          </a:p>
          <a:p>
            <a:pPr marL="0" indent="0">
              <a:buNone/>
            </a:pPr>
            <a:endParaRPr lang="de-DE" dirty="0"/>
          </a:p>
          <a:p>
            <a:pPr marL="0" indent="0">
              <a:buNone/>
            </a:pPr>
            <a:r>
              <a:rPr lang="de-DE" dirty="0"/>
              <a:t>z. B.:</a:t>
            </a:r>
          </a:p>
          <a:p>
            <a:pPr marL="0" indent="0">
              <a:buNone/>
            </a:pPr>
            <a:r>
              <a:rPr lang="de-DE" dirty="0"/>
              <a:t>Ein/e</a:t>
            </a:r>
            <a:r>
              <a:rPr lang="de-DE" baseline="0" dirty="0"/>
              <a:t> Klassenlehrer/in erklärt in einer Pflegschaftssitzung: „</a:t>
            </a:r>
            <a:r>
              <a:rPr lang="de-DE" sz="1200" dirty="0">
                <a:solidFill>
                  <a:srgbClr val="3333CC"/>
                </a:solidFill>
                <a:latin typeface="HelveticaNeue"/>
              </a:rPr>
              <a:t>Ich bin telefonisch bis 18 Uhr erreichbar.“ </a:t>
            </a:r>
            <a:endParaRPr lang="de-DE" dirty="0"/>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47203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pPr>
            <a:r>
              <a:rPr lang="de-DE" sz="1200" dirty="0">
                <a:solidFill>
                  <a:srgbClr val="333333"/>
                </a:solidFill>
                <a:latin typeface="HelveticaNeue"/>
              </a:rPr>
              <a:t>Die 4 Botschaften der/des Klassenlehrerin/Klassenlehrers:</a:t>
            </a:r>
          </a:p>
          <a:p>
            <a:pPr marL="342900" indent="-342900">
              <a:lnSpc>
                <a:spcPct val="150000"/>
              </a:lnSpc>
              <a:buFont typeface="Arial" panose="020B0604020202020204" pitchFamily="34" charset="0"/>
              <a:buChar char="•"/>
            </a:pPr>
            <a:r>
              <a:rPr lang="de-DE" sz="1200" dirty="0">
                <a:solidFill>
                  <a:srgbClr val="3333CC"/>
                </a:solidFill>
                <a:latin typeface="HelveticaNeue"/>
              </a:rPr>
              <a:t>Sachinformation: „Ich bin telefonisch bis 18 Uhr erreichbar.“ </a:t>
            </a:r>
            <a:r>
              <a:rPr lang="de-DE" sz="1200" dirty="0">
                <a:solidFill>
                  <a:srgbClr val="333333"/>
                </a:solidFill>
                <a:latin typeface="HelveticaNeue"/>
              </a:rPr>
              <a:t> </a:t>
            </a:r>
          </a:p>
          <a:p>
            <a:pPr marL="342900" indent="-342900">
              <a:lnSpc>
                <a:spcPct val="150000"/>
              </a:lnSpc>
              <a:buFont typeface="Arial" panose="020B0604020202020204" pitchFamily="34" charset="0"/>
              <a:buChar char="•"/>
            </a:pPr>
            <a:r>
              <a:rPr lang="de-DE" sz="1200" dirty="0">
                <a:solidFill>
                  <a:srgbClr val="00B050"/>
                </a:solidFill>
                <a:latin typeface="HelveticaNeue"/>
              </a:rPr>
              <a:t>Selbstkundgabe: „Ich brauche abends ab</a:t>
            </a:r>
            <a:r>
              <a:rPr lang="de-DE" sz="1200" baseline="0" dirty="0">
                <a:solidFill>
                  <a:srgbClr val="00B050"/>
                </a:solidFill>
                <a:latin typeface="HelveticaNeue"/>
              </a:rPr>
              <a:t> 18 Uhr meine Ruhe</a:t>
            </a:r>
            <a:r>
              <a:rPr lang="de-DE" sz="1200" dirty="0">
                <a:solidFill>
                  <a:srgbClr val="00B050"/>
                </a:solidFill>
                <a:latin typeface="HelveticaNeue"/>
              </a:rPr>
              <a:t>.“</a:t>
            </a:r>
            <a:endParaRPr lang="de-DE" sz="1200" dirty="0">
              <a:solidFill>
                <a:srgbClr val="333333"/>
              </a:solidFill>
              <a:latin typeface="HelveticaNeue"/>
            </a:endParaRPr>
          </a:p>
          <a:p>
            <a:pPr marL="342900" indent="-342900">
              <a:lnSpc>
                <a:spcPct val="150000"/>
              </a:lnSpc>
              <a:buFont typeface="Arial" panose="020B0604020202020204" pitchFamily="34" charset="0"/>
              <a:buChar char="•"/>
            </a:pPr>
            <a:r>
              <a:rPr lang="de-DE" sz="1200" dirty="0">
                <a:solidFill>
                  <a:srgbClr val="FFCC00"/>
                </a:solidFill>
                <a:latin typeface="HelveticaNeue"/>
              </a:rPr>
              <a:t>Beziehungshinweis: „Ich werde</a:t>
            </a:r>
            <a:r>
              <a:rPr lang="de-DE" sz="1200" baseline="0" dirty="0">
                <a:solidFill>
                  <a:srgbClr val="FFCC00"/>
                </a:solidFill>
                <a:latin typeface="HelveticaNeue"/>
              </a:rPr>
              <a:t> oft abends noch spät angerufen und das stört mich.</a:t>
            </a:r>
            <a:r>
              <a:rPr lang="de-DE" sz="1200" dirty="0">
                <a:solidFill>
                  <a:srgbClr val="FFCC00"/>
                </a:solidFill>
                <a:latin typeface="HelveticaNeue"/>
              </a:rPr>
              <a:t>“</a:t>
            </a:r>
          </a:p>
          <a:p>
            <a:pPr marL="342900" indent="-342900">
              <a:lnSpc>
                <a:spcPct val="150000"/>
              </a:lnSpc>
              <a:buFont typeface="Arial" panose="020B0604020202020204" pitchFamily="34" charset="0"/>
              <a:buChar char="•"/>
            </a:pPr>
            <a:r>
              <a:rPr lang="de-DE" sz="1200">
                <a:solidFill>
                  <a:srgbClr val="FF0000"/>
                </a:solidFill>
                <a:latin typeface="HelveticaNeue"/>
              </a:rPr>
              <a:t>Appell: „Rufen Sie mich</a:t>
            </a:r>
            <a:r>
              <a:rPr lang="de-DE" sz="1200" baseline="0">
                <a:solidFill>
                  <a:srgbClr val="FF0000"/>
                </a:solidFill>
                <a:latin typeface="HelveticaNeue"/>
              </a:rPr>
              <a:t> nach 18 Uhr </a:t>
            </a:r>
            <a:r>
              <a:rPr lang="de-DE" sz="1200" b="1" baseline="0">
                <a:solidFill>
                  <a:srgbClr val="FF0000"/>
                </a:solidFill>
                <a:latin typeface="HelveticaNeue"/>
              </a:rPr>
              <a:t>bitte</a:t>
            </a:r>
            <a:r>
              <a:rPr lang="de-DE" sz="1200" baseline="0">
                <a:solidFill>
                  <a:srgbClr val="FF0000"/>
                </a:solidFill>
                <a:latin typeface="HelveticaNeue"/>
              </a:rPr>
              <a:t> nicht an!</a:t>
            </a:r>
            <a:r>
              <a:rPr lang="de-DE" sz="1200">
                <a:solidFill>
                  <a:srgbClr val="FF0000"/>
                </a:solidFill>
                <a:latin typeface="HelveticaNeue"/>
              </a:rPr>
              <a:t>“ (Bitte!)</a:t>
            </a:r>
            <a:endParaRPr lang="de-DE" sz="1200">
              <a:solidFill>
                <a:srgbClr val="333333"/>
              </a:solidFill>
              <a:latin typeface="HelveticaNeue"/>
            </a:endParaRPr>
          </a:p>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1088923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a:t>Soest, xxx</a:t>
            </a:r>
            <a:endParaRPr lang="de-DE" dirty="0"/>
          </a:p>
        </p:txBody>
      </p:sp>
      <p:pic>
        <p:nvPicPr>
          <p:cNvPr id="8" name="Grafik 7">
            <a:extLst>
              <a:ext uri="{FF2B5EF4-FFF2-40B4-BE49-F238E27FC236}">
                <a16:creationId xmlns:a16="http://schemas.microsoft.com/office/drawing/2014/main" id="{1474154F-5FCC-0F9B-3A2F-2C554F6671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10" name="Grafik 9">
            <a:extLst>
              <a:ext uri="{FF2B5EF4-FFF2-40B4-BE49-F238E27FC236}">
                <a16:creationId xmlns:a16="http://schemas.microsoft.com/office/drawing/2014/main" id="{225D5D1B-5C67-89F8-54DE-12A69A5F0B2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8DE123A5-69AE-9015-AD10-9812088C2D3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5" name="Fußzeilenplatzhalter 4">
            <a:extLst>
              <a:ext uri="{FF2B5EF4-FFF2-40B4-BE49-F238E27FC236}">
                <a16:creationId xmlns:a16="http://schemas.microsoft.com/office/drawing/2014/main" id="{CB741BA6-BAA3-3F33-A778-4848BCE649B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C98E448C-E186-058B-3C35-98E75931D705}"/>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992D3119-87CF-1B6A-48C5-65CBD1470E61}"/>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5133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4C5CD661-612B-6264-61C6-6784416F25E2}"/>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00BDA623-5AA2-4C5B-B4F5-6C9E4B81E9E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F6F01E9F-F856-09DC-822E-B6068438005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6BD09DFF-6090-54C6-31FE-8453909C61A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4E9A06B8-ABAB-D5F0-7E59-438197C551D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B1A943FC-CB23-A45C-055E-22C77375CD1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04AEC99B-8ABA-7B96-5B5D-92C63C1DCFF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62758E94-8FD8-C05F-7D45-08E50656215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21BA58A-A3B7-3056-736E-DCCF48E8CB6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8" name="Fußzeilenplatzhalter 4">
            <a:extLst>
              <a:ext uri="{FF2B5EF4-FFF2-40B4-BE49-F238E27FC236}">
                <a16:creationId xmlns:a16="http://schemas.microsoft.com/office/drawing/2014/main" id="{C2E184BD-9248-2A3B-27D9-FBFB8638F22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F640C48-4CD4-D9EB-73C2-3A81D091A36B}"/>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8" name="Fußzeilenplatzhalter 4">
            <a:extLst>
              <a:ext uri="{FF2B5EF4-FFF2-40B4-BE49-F238E27FC236}">
                <a16:creationId xmlns:a16="http://schemas.microsoft.com/office/drawing/2014/main" id="{DD6D57B5-CBC8-F5B6-A71A-1A67D07A6BE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743FE394-1881-3192-154E-0C42C28F5762}"/>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47B95900-B2C7-0360-C360-2E57C06CB1B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E2BC59D4-E9A3-28C6-F865-3AEBC5BC73A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DE58A152-EC42-60B5-BF12-A8388ADFE0A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a:t>Soest, xxx</a:t>
            </a:r>
            <a:endParaRPr lang="de-DE" dirty="0"/>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0BA7230A-EC49-8A5F-9696-E6DF0BAE5D7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3" name="Fußzeilenplatzhalter 4">
            <a:extLst>
              <a:ext uri="{FF2B5EF4-FFF2-40B4-BE49-F238E27FC236}">
                <a16:creationId xmlns:a16="http://schemas.microsoft.com/office/drawing/2014/main" id="{6FBBC137-7AFC-7E29-C42E-BBB47D42B45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1BFCC063-F699-8278-DA7F-BE712F4F137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2AEFD577-3554-7113-67B1-9516FB174A5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2000" cy="4835525"/>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4C77B25E-0F8F-242F-F6AD-676DC436A0A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22AFB948-8A70-1D75-42AC-5DD2B954910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8FEB46B6-497B-369C-57B3-1742A94971F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1D2C56C8-395A-FF60-DD2A-39A7D62CEE2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3">
            <a:extLst>
              <a:ext uri="{FF2B5EF4-FFF2-40B4-BE49-F238E27FC236}">
                <a16:creationId xmlns:a16="http://schemas.microsoft.com/office/drawing/2014/main" id="{2D6F5ACF-D719-15DE-38CE-1966A3FD3529}"/>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5" name="Fußzeilenplatzhalter 4">
            <a:extLst>
              <a:ext uri="{FF2B5EF4-FFF2-40B4-BE49-F238E27FC236}">
                <a16:creationId xmlns:a16="http://schemas.microsoft.com/office/drawing/2014/main" id="{4772F36D-EFFF-98E0-7FCF-B50F10B6F82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4" name="Datumsplatzhalter 3">
            <a:extLst>
              <a:ext uri="{FF2B5EF4-FFF2-40B4-BE49-F238E27FC236}">
                <a16:creationId xmlns:a16="http://schemas.microsoft.com/office/drawing/2014/main" id="{8653B7D7-4E7A-26CC-74E2-D20526C97A9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8" name="Fußzeilenplatzhalter 4">
            <a:extLst>
              <a:ext uri="{FF2B5EF4-FFF2-40B4-BE49-F238E27FC236}">
                <a16:creationId xmlns:a16="http://schemas.microsoft.com/office/drawing/2014/main" id="{569406D9-743C-7A9A-5984-DAC2756B1B2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A9B457CF-B529-1158-1DB5-BE8021B361D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5" name="Fußzeilenplatzhalter 4">
            <a:extLst>
              <a:ext uri="{FF2B5EF4-FFF2-40B4-BE49-F238E27FC236}">
                <a16:creationId xmlns:a16="http://schemas.microsoft.com/office/drawing/2014/main" id="{ED0DCE35-EE45-24A1-5620-BE7261D5877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‹Nr.›</a:t>
            </a:fld>
            <a:endParaRPr lang="de-DE" dirty="0"/>
          </a:p>
        </p:txBody>
      </p:sp>
    </p:spTree>
    <p:extLst>
      <p:ext uri="{BB962C8B-B14F-4D97-AF65-F5344CB8AC3E}">
        <p14:creationId xmlns:p14="http://schemas.microsoft.com/office/powerpoint/2010/main" val="567698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4108263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405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a:t>Soest, xxx</a:t>
            </a:r>
            <a:endParaRPr lang="de-DE" dirty="0"/>
          </a:p>
        </p:txBody>
      </p:sp>
      <p:pic>
        <p:nvPicPr>
          <p:cNvPr id="5" name="Grafik 4">
            <a:extLst>
              <a:ext uri="{FF2B5EF4-FFF2-40B4-BE49-F238E27FC236}">
                <a16:creationId xmlns:a16="http://schemas.microsoft.com/office/drawing/2014/main" id="{EE37C231-BB2C-7F18-4E17-79D2690FFA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323F589B-3D1F-9BEB-A32F-704CB3727B3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C984C9-E580-41B4-995D-6D248412D4B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F91B283-44F1-4C39-9250-16568D3A0C27}"/>
              </a:ext>
            </a:extLst>
          </p:cNvPr>
          <p:cNvSpPr>
            <a:spLocks noGrp="1"/>
          </p:cNvSpPr>
          <p:nvPr>
            <p:ph type="dt" sz="half" idx="10"/>
          </p:nvPr>
        </p:nvSpPr>
        <p:spPr/>
        <p:txBody>
          <a:bodyPr/>
          <a:lstStyle/>
          <a:p>
            <a:r>
              <a:rPr lang="de-DE"/>
              <a:t>Soest, xxx</a:t>
            </a:r>
            <a:endParaRPr lang="de-DE" dirty="0"/>
          </a:p>
        </p:txBody>
      </p:sp>
      <p:sp>
        <p:nvSpPr>
          <p:cNvPr id="4" name="Fußzeilenplatzhalter 3">
            <a:extLst>
              <a:ext uri="{FF2B5EF4-FFF2-40B4-BE49-F238E27FC236}">
                <a16:creationId xmlns:a16="http://schemas.microsoft.com/office/drawing/2014/main" id="{9A4CA42B-F28B-41DE-831C-8C83FE474D13}"/>
              </a:ext>
            </a:extLst>
          </p:cNvPr>
          <p:cNvSpPr>
            <a:spLocks noGrp="1"/>
          </p:cNvSpPr>
          <p:nvPr>
            <p:ph type="ftr" sz="quarter" idx="11"/>
          </p:nvPr>
        </p:nvSpPr>
        <p:spPr/>
        <p:txBody>
          <a:bodyPr/>
          <a:lstStyle/>
          <a:p>
            <a:r>
              <a:rPr lang="de-DE"/>
              <a:t>Praxismodul: Kommunikation</a:t>
            </a:r>
            <a:endParaRPr lang="de-DE" dirty="0"/>
          </a:p>
        </p:txBody>
      </p:sp>
      <p:sp>
        <p:nvSpPr>
          <p:cNvPr id="5" name="Foliennummernplatzhalter 4">
            <a:extLst>
              <a:ext uri="{FF2B5EF4-FFF2-40B4-BE49-F238E27FC236}">
                <a16:creationId xmlns:a16="http://schemas.microsoft.com/office/drawing/2014/main" id="{22222626-030A-445A-8BAD-0A9BAA8F1232}"/>
              </a:ext>
            </a:extLst>
          </p:cNvPr>
          <p:cNvSpPr>
            <a:spLocks noGrp="1"/>
          </p:cNvSpPr>
          <p:nvPr>
            <p:ph type="sldNum" sz="quarter" idx="12"/>
          </p:nvPr>
        </p:nvSpPr>
        <p:spPr/>
        <p:txBody>
          <a:body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8723106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3E9339-62AD-4444-8A79-6693A23A70D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AAFEB8FF-A0B4-40F6-975D-816FAE61D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D468FF9-77FB-41B7-BB7A-B7D863F02C88}"/>
              </a:ext>
            </a:extLst>
          </p:cNvPr>
          <p:cNvSpPr>
            <a:spLocks noGrp="1"/>
          </p:cNvSpPr>
          <p:nvPr>
            <p:ph type="dt" sz="half" idx="10"/>
          </p:nvPr>
        </p:nvSpPr>
        <p:spPr/>
        <p:txBody>
          <a:bodyPr/>
          <a:lstStyle/>
          <a:p>
            <a:r>
              <a:rPr lang="de-DE"/>
              <a:t>Soest, xxx</a:t>
            </a:r>
          </a:p>
        </p:txBody>
      </p:sp>
      <p:sp>
        <p:nvSpPr>
          <p:cNvPr id="5" name="Fußzeilenplatzhalter 4">
            <a:extLst>
              <a:ext uri="{FF2B5EF4-FFF2-40B4-BE49-F238E27FC236}">
                <a16:creationId xmlns:a16="http://schemas.microsoft.com/office/drawing/2014/main" id="{73415B55-22D1-43A1-AD33-28084F296A60}"/>
              </a:ext>
            </a:extLst>
          </p:cNvPr>
          <p:cNvSpPr>
            <a:spLocks noGrp="1"/>
          </p:cNvSpPr>
          <p:nvPr>
            <p:ph type="ftr" sz="quarter" idx="11"/>
          </p:nvPr>
        </p:nvSpPr>
        <p:spPr/>
        <p:txBody>
          <a:bodyPr/>
          <a:lstStyle/>
          <a:p>
            <a:r>
              <a:rPr lang="de-DE"/>
              <a:t>Praxismodul: Kommunikation</a:t>
            </a:r>
          </a:p>
        </p:txBody>
      </p:sp>
      <p:sp>
        <p:nvSpPr>
          <p:cNvPr id="6" name="Foliennummernplatzhalter 5">
            <a:extLst>
              <a:ext uri="{FF2B5EF4-FFF2-40B4-BE49-F238E27FC236}">
                <a16:creationId xmlns:a16="http://schemas.microsoft.com/office/drawing/2014/main" id="{49329B57-E893-4C40-B145-B963B83BE54D}"/>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2053385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AF7E46-FDCD-4278-A0A4-71672AE7360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9918257-F032-448D-8AB9-72C0B6738E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D7B00A1-F430-4C2A-B120-84E16AD3F312}"/>
              </a:ext>
            </a:extLst>
          </p:cNvPr>
          <p:cNvSpPr>
            <a:spLocks noGrp="1"/>
          </p:cNvSpPr>
          <p:nvPr>
            <p:ph type="dt" sz="half" idx="10"/>
          </p:nvPr>
        </p:nvSpPr>
        <p:spPr/>
        <p:txBody>
          <a:bodyPr/>
          <a:lstStyle/>
          <a:p>
            <a:r>
              <a:rPr lang="de-DE"/>
              <a:t>Soest, xxx</a:t>
            </a:r>
          </a:p>
        </p:txBody>
      </p:sp>
      <p:sp>
        <p:nvSpPr>
          <p:cNvPr id="5" name="Fußzeilenplatzhalter 4">
            <a:extLst>
              <a:ext uri="{FF2B5EF4-FFF2-40B4-BE49-F238E27FC236}">
                <a16:creationId xmlns:a16="http://schemas.microsoft.com/office/drawing/2014/main" id="{15FBE949-7C04-46F4-B25D-549E40BAF693}"/>
              </a:ext>
            </a:extLst>
          </p:cNvPr>
          <p:cNvSpPr>
            <a:spLocks noGrp="1"/>
          </p:cNvSpPr>
          <p:nvPr>
            <p:ph type="ftr" sz="quarter" idx="11"/>
          </p:nvPr>
        </p:nvSpPr>
        <p:spPr/>
        <p:txBody>
          <a:bodyPr/>
          <a:lstStyle/>
          <a:p>
            <a:r>
              <a:rPr lang="de-DE"/>
              <a:t>Praxismodul: Kommunikation</a:t>
            </a:r>
          </a:p>
        </p:txBody>
      </p:sp>
      <p:sp>
        <p:nvSpPr>
          <p:cNvPr id="6" name="Foliennummernplatzhalter 5">
            <a:extLst>
              <a:ext uri="{FF2B5EF4-FFF2-40B4-BE49-F238E27FC236}">
                <a16:creationId xmlns:a16="http://schemas.microsoft.com/office/drawing/2014/main" id="{0B3D4CD7-D5E3-4A3D-AC66-2A59F5B78F97}"/>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3952017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CF35AD-C8FA-4BF8-9B6B-7FFB2DE26E1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4BD53DE-B435-4CE5-83D1-0666C7FBC6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ABAB6FE-4A1F-4FA0-AE0D-C30B927128CB}"/>
              </a:ext>
            </a:extLst>
          </p:cNvPr>
          <p:cNvSpPr>
            <a:spLocks noGrp="1"/>
          </p:cNvSpPr>
          <p:nvPr>
            <p:ph type="dt" sz="half" idx="10"/>
          </p:nvPr>
        </p:nvSpPr>
        <p:spPr/>
        <p:txBody>
          <a:bodyPr/>
          <a:lstStyle/>
          <a:p>
            <a:r>
              <a:rPr lang="de-DE"/>
              <a:t>Soest, xxx</a:t>
            </a:r>
          </a:p>
        </p:txBody>
      </p:sp>
      <p:sp>
        <p:nvSpPr>
          <p:cNvPr id="5" name="Fußzeilenplatzhalter 4">
            <a:extLst>
              <a:ext uri="{FF2B5EF4-FFF2-40B4-BE49-F238E27FC236}">
                <a16:creationId xmlns:a16="http://schemas.microsoft.com/office/drawing/2014/main" id="{2B96EFEF-948D-4792-AC49-A1086D4B8835}"/>
              </a:ext>
            </a:extLst>
          </p:cNvPr>
          <p:cNvSpPr>
            <a:spLocks noGrp="1"/>
          </p:cNvSpPr>
          <p:nvPr>
            <p:ph type="ftr" sz="quarter" idx="11"/>
          </p:nvPr>
        </p:nvSpPr>
        <p:spPr/>
        <p:txBody>
          <a:bodyPr/>
          <a:lstStyle/>
          <a:p>
            <a:r>
              <a:rPr lang="de-DE"/>
              <a:t>Praxismodul: Kommunikation</a:t>
            </a:r>
          </a:p>
        </p:txBody>
      </p:sp>
      <p:sp>
        <p:nvSpPr>
          <p:cNvPr id="6" name="Foliennummernplatzhalter 5">
            <a:extLst>
              <a:ext uri="{FF2B5EF4-FFF2-40B4-BE49-F238E27FC236}">
                <a16:creationId xmlns:a16="http://schemas.microsoft.com/office/drawing/2014/main" id="{70FC6AD1-EC8B-4248-BECA-D6C96018ECA7}"/>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2969865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A464A-983A-44DE-B4FE-576119CF00A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BF98EA-3533-433F-9B0E-5309D82FD4E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05F9989-1D87-429C-8079-C54DE97E23A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C562245-BD6B-4E56-AC74-CC4B66C4E562}"/>
              </a:ext>
            </a:extLst>
          </p:cNvPr>
          <p:cNvSpPr>
            <a:spLocks noGrp="1"/>
          </p:cNvSpPr>
          <p:nvPr>
            <p:ph type="dt" sz="half" idx="10"/>
          </p:nvPr>
        </p:nvSpPr>
        <p:spPr/>
        <p:txBody>
          <a:bodyPr/>
          <a:lstStyle/>
          <a:p>
            <a:r>
              <a:rPr lang="de-DE"/>
              <a:t>Soest, xxx</a:t>
            </a:r>
          </a:p>
        </p:txBody>
      </p:sp>
      <p:sp>
        <p:nvSpPr>
          <p:cNvPr id="6" name="Fußzeilenplatzhalter 5">
            <a:extLst>
              <a:ext uri="{FF2B5EF4-FFF2-40B4-BE49-F238E27FC236}">
                <a16:creationId xmlns:a16="http://schemas.microsoft.com/office/drawing/2014/main" id="{7B741EA6-D24B-488A-AE74-4B2930493BC1}"/>
              </a:ext>
            </a:extLst>
          </p:cNvPr>
          <p:cNvSpPr>
            <a:spLocks noGrp="1"/>
          </p:cNvSpPr>
          <p:nvPr>
            <p:ph type="ftr" sz="quarter" idx="11"/>
          </p:nvPr>
        </p:nvSpPr>
        <p:spPr/>
        <p:txBody>
          <a:bodyPr/>
          <a:lstStyle/>
          <a:p>
            <a:r>
              <a:rPr lang="de-DE"/>
              <a:t>Praxismodul: Kommunikation</a:t>
            </a:r>
          </a:p>
        </p:txBody>
      </p:sp>
      <p:sp>
        <p:nvSpPr>
          <p:cNvPr id="7" name="Foliennummernplatzhalter 6">
            <a:extLst>
              <a:ext uri="{FF2B5EF4-FFF2-40B4-BE49-F238E27FC236}">
                <a16:creationId xmlns:a16="http://schemas.microsoft.com/office/drawing/2014/main" id="{5CC7DE9C-FB0F-4045-BF41-CD1498224174}"/>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18259229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C85A0-D6FC-49D8-AA88-150C28799F5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69FEA10-AADD-4F60-89D6-231A89C4E4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AE360A4-C054-4C57-A196-083E20F5B55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EE4E63E-9C3F-4527-9F54-28CC857006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012C143-FF38-46D2-B3E7-7D64A6FCF92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56F1C4C-5D90-4F7C-82BF-9F0F73C581B3}"/>
              </a:ext>
            </a:extLst>
          </p:cNvPr>
          <p:cNvSpPr>
            <a:spLocks noGrp="1"/>
          </p:cNvSpPr>
          <p:nvPr>
            <p:ph type="dt" sz="half" idx="10"/>
          </p:nvPr>
        </p:nvSpPr>
        <p:spPr/>
        <p:txBody>
          <a:bodyPr/>
          <a:lstStyle/>
          <a:p>
            <a:r>
              <a:rPr lang="de-DE"/>
              <a:t>Soest, xxx</a:t>
            </a:r>
          </a:p>
        </p:txBody>
      </p:sp>
      <p:sp>
        <p:nvSpPr>
          <p:cNvPr id="8" name="Fußzeilenplatzhalter 7">
            <a:extLst>
              <a:ext uri="{FF2B5EF4-FFF2-40B4-BE49-F238E27FC236}">
                <a16:creationId xmlns:a16="http://schemas.microsoft.com/office/drawing/2014/main" id="{A22D1E09-3DE0-483B-8387-363AC27FE0FC}"/>
              </a:ext>
            </a:extLst>
          </p:cNvPr>
          <p:cNvSpPr>
            <a:spLocks noGrp="1"/>
          </p:cNvSpPr>
          <p:nvPr>
            <p:ph type="ftr" sz="quarter" idx="11"/>
          </p:nvPr>
        </p:nvSpPr>
        <p:spPr/>
        <p:txBody>
          <a:bodyPr/>
          <a:lstStyle/>
          <a:p>
            <a:r>
              <a:rPr lang="de-DE"/>
              <a:t>Praxismodul: Kommunikation</a:t>
            </a:r>
          </a:p>
        </p:txBody>
      </p:sp>
      <p:sp>
        <p:nvSpPr>
          <p:cNvPr id="9" name="Foliennummernplatzhalter 8">
            <a:extLst>
              <a:ext uri="{FF2B5EF4-FFF2-40B4-BE49-F238E27FC236}">
                <a16:creationId xmlns:a16="http://schemas.microsoft.com/office/drawing/2014/main" id="{0DA4DE08-B942-49C7-A0A5-260EB40F6777}"/>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539645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D46A5E-30C8-4ABD-B478-3A5573AB493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A0A79B1-4EA3-4CCA-83B1-4B02C3A76917}"/>
              </a:ext>
            </a:extLst>
          </p:cNvPr>
          <p:cNvSpPr>
            <a:spLocks noGrp="1"/>
          </p:cNvSpPr>
          <p:nvPr>
            <p:ph type="dt" sz="half" idx="10"/>
          </p:nvPr>
        </p:nvSpPr>
        <p:spPr/>
        <p:txBody>
          <a:bodyPr/>
          <a:lstStyle/>
          <a:p>
            <a:r>
              <a:rPr lang="de-DE"/>
              <a:t>Soest, xxx</a:t>
            </a:r>
          </a:p>
        </p:txBody>
      </p:sp>
      <p:sp>
        <p:nvSpPr>
          <p:cNvPr id="4" name="Fußzeilenplatzhalter 3">
            <a:extLst>
              <a:ext uri="{FF2B5EF4-FFF2-40B4-BE49-F238E27FC236}">
                <a16:creationId xmlns:a16="http://schemas.microsoft.com/office/drawing/2014/main" id="{47CC523E-D80C-47D6-A636-8208239E05BE}"/>
              </a:ext>
            </a:extLst>
          </p:cNvPr>
          <p:cNvSpPr>
            <a:spLocks noGrp="1"/>
          </p:cNvSpPr>
          <p:nvPr>
            <p:ph type="ftr" sz="quarter" idx="11"/>
          </p:nvPr>
        </p:nvSpPr>
        <p:spPr/>
        <p:txBody>
          <a:bodyPr/>
          <a:lstStyle/>
          <a:p>
            <a:r>
              <a:rPr lang="de-DE"/>
              <a:t>Praxismodul: Kommunikation</a:t>
            </a:r>
          </a:p>
        </p:txBody>
      </p:sp>
      <p:sp>
        <p:nvSpPr>
          <p:cNvPr id="5" name="Foliennummernplatzhalter 4">
            <a:extLst>
              <a:ext uri="{FF2B5EF4-FFF2-40B4-BE49-F238E27FC236}">
                <a16:creationId xmlns:a16="http://schemas.microsoft.com/office/drawing/2014/main" id="{6356B1D0-D318-4A32-B7C1-89E393E678D0}"/>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408249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E5DD090-DE1C-447C-A80D-CFB759075F04}"/>
              </a:ext>
            </a:extLst>
          </p:cNvPr>
          <p:cNvSpPr>
            <a:spLocks noGrp="1"/>
          </p:cNvSpPr>
          <p:nvPr>
            <p:ph type="dt" sz="half" idx="10"/>
          </p:nvPr>
        </p:nvSpPr>
        <p:spPr/>
        <p:txBody>
          <a:bodyPr/>
          <a:lstStyle/>
          <a:p>
            <a:r>
              <a:rPr lang="de-DE"/>
              <a:t>Soest, xxx</a:t>
            </a:r>
          </a:p>
        </p:txBody>
      </p:sp>
      <p:sp>
        <p:nvSpPr>
          <p:cNvPr id="3" name="Fußzeilenplatzhalter 2">
            <a:extLst>
              <a:ext uri="{FF2B5EF4-FFF2-40B4-BE49-F238E27FC236}">
                <a16:creationId xmlns:a16="http://schemas.microsoft.com/office/drawing/2014/main" id="{C9E168CB-BB0C-4960-A68C-342F9E8C4501}"/>
              </a:ext>
            </a:extLst>
          </p:cNvPr>
          <p:cNvSpPr>
            <a:spLocks noGrp="1"/>
          </p:cNvSpPr>
          <p:nvPr>
            <p:ph type="ftr" sz="quarter" idx="11"/>
          </p:nvPr>
        </p:nvSpPr>
        <p:spPr/>
        <p:txBody>
          <a:bodyPr/>
          <a:lstStyle/>
          <a:p>
            <a:r>
              <a:rPr lang="de-DE"/>
              <a:t>Praxismodul: Kommunikation</a:t>
            </a:r>
          </a:p>
        </p:txBody>
      </p:sp>
      <p:sp>
        <p:nvSpPr>
          <p:cNvPr id="4" name="Foliennummernplatzhalter 3">
            <a:extLst>
              <a:ext uri="{FF2B5EF4-FFF2-40B4-BE49-F238E27FC236}">
                <a16:creationId xmlns:a16="http://schemas.microsoft.com/office/drawing/2014/main" id="{E35A7DE3-BA63-46A7-B478-0B3A67D3E7BB}"/>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15673025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2E7EFC-EACC-408B-9827-F1C40DBEB67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096A28-B696-452C-BC92-6A546ED435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C7AAB44-11C6-41FF-9CC5-B8C74E00D5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53B5DAE-CE02-4EE2-96ED-D4D6D4779F47}"/>
              </a:ext>
            </a:extLst>
          </p:cNvPr>
          <p:cNvSpPr>
            <a:spLocks noGrp="1"/>
          </p:cNvSpPr>
          <p:nvPr>
            <p:ph type="dt" sz="half" idx="10"/>
          </p:nvPr>
        </p:nvSpPr>
        <p:spPr/>
        <p:txBody>
          <a:bodyPr/>
          <a:lstStyle/>
          <a:p>
            <a:r>
              <a:rPr lang="de-DE"/>
              <a:t>Soest, xxx</a:t>
            </a:r>
          </a:p>
        </p:txBody>
      </p:sp>
      <p:sp>
        <p:nvSpPr>
          <p:cNvPr id="6" name="Fußzeilenplatzhalter 5">
            <a:extLst>
              <a:ext uri="{FF2B5EF4-FFF2-40B4-BE49-F238E27FC236}">
                <a16:creationId xmlns:a16="http://schemas.microsoft.com/office/drawing/2014/main" id="{130C7CA8-7B75-44C7-8176-CB7B573FDA83}"/>
              </a:ext>
            </a:extLst>
          </p:cNvPr>
          <p:cNvSpPr>
            <a:spLocks noGrp="1"/>
          </p:cNvSpPr>
          <p:nvPr>
            <p:ph type="ftr" sz="quarter" idx="11"/>
          </p:nvPr>
        </p:nvSpPr>
        <p:spPr/>
        <p:txBody>
          <a:bodyPr/>
          <a:lstStyle/>
          <a:p>
            <a:r>
              <a:rPr lang="de-DE"/>
              <a:t>Praxismodul: Kommunikation</a:t>
            </a:r>
          </a:p>
        </p:txBody>
      </p:sp>
      <p:sp>
        <p:nvSpPr>
          <p:cNvPr id="7" name="Foliennummernplatzhalter 6">
            <a:extLst>
              <a:ext uri="{FF2B5EF4-FFF2-40B4-BE49-F238E27FC236}">
                <a16:creationId xmlns:a16="http://schemas.microsoft.com/office/drawing/2014/main" id="{7755DE90-22A4-4228-A250-EE410F76079A}"/>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9370962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9456A7-C26F-4D32-81C4-6F4A918145E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5EF6E42-BE0C-46E1-A74C-C9BA9F980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B0D8C8E-FE91-42C3-89E0-24572A96FA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4603363-0451-4F51-A39A-61F26CB73B9D}"/>
              </a:ext>
            </a:extLst>
          </p:cNvPr>
          <p:cNvSpPr>
            <a:spLocks noGrp="1"/>
          </p:cNvSpPr>
          <p:nvPr>
            <p:ph type="dt" sz="half" idx="10"/>
          </p:nvPr>
        </p:nvSpPr>
        <p:spPr/>
        <p:txBody>
          <a:bodyPr/>
          <a:lstStyle/>
          <a:p>
            <a:r>
              <a:rPr lang="de-DE"/>
              <a:t>Soest, xxx</a:t>
            </a:r>
          </a:p>
        </p:txBody>
      </p:sp>
      <p:sp>
        <p:nvSpPr>
          <p:cNvPr id="6" name="Fußzeilenplatzhalter 5">
            <a:extLst>
              <a:ext uri="{FF2B5EF4-FFF2-40B4-BE49-F238E27FC236}">
                <a16:creationId xmlns:a16="http://schemas.microsoft.com/office/drawing/2014/main" id="{4CE4E641-7964-41AD-8C70-663371C7ACD4}"/>
              </a:ext>
            </a:extLst>
          </p:cNvPr>
          <p:cNvSpPr>
            <a:spLocks noGrp="1"/>
          </p:cNvSpPr>
          <p:nvPr>
            <p:ph type="ftr" sz="quarter" idx="11"/>
          </p:nvPr>
        </p:nvSpPr>
        <p:spPr/>
        <p:txBody>
          <a:bodyPr/>
          <a:lstStyle/>
          <a:p>
            <a:r>
              <a:rPr lang="de-DE"/>
              <a:t>Praxismodul: Kommunikation</a:t>
            </a:r>
          </a:p>
        </p:txBody>
      </p:sp>
      <p:sp>
        <p:nvSpPr>
          <p:cNvPr id="7" name="Foliennummernplatzhalter 6">
            <a:extLst>
              <a:ext uri="{FF2B5EF4-FFF2-40B4-BE49-F238E27FC236}">
                <a16:creationId xmlns:a16="http://schemas.microsoft.com/office/drawing/2014/main" id="{FA43F83B-3342-479B-86D1-C090FEBE46C2}"/>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3486009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a:t>Soest, xxx</a:t>
            </a:r>
            <a:endParaRPr lang="de-DE" dirty="0"/>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6"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6B9CB0-3005-4FB6-8EEF-566B7453ECE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6F29EA2-B0E8-4D2F-B5E1-008A5ACC9CA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E5E410-38E1-4A62-B67B-657EBCC55F0C}"/>
              </a:ext>
            </a:extLst>
          </p:cNvPr>
          <p:cNvSpPr>
            <a:spLocks noGrp="1"/>
          </p:cNvSpPr>
          <p:nvPr>
            <p:ph type="dt" sz="half" idx="10"/>
          </p:nvPr>
        </p:nvSpPr>
        <p:spPr/>
        <p:txBody>
          <a:bodyPr/>
          <a:lstStyle/>
          <a:p>
            <a:r>
              <a:rPr lang="de-DE"/>
              <a:t>Soest, xxx</a:t>
            </a:r>
          </a:p>
        </p:txBody>
      </p:sp>
      <p:sp>
        <p:nvSpPr>
          <p:cNvPr id="5" name="Fußzeilenplatzhalter 4">
            <a:extLst>
              <a:ext uri="{FF2B5EF4-FFF2-40B4-BE49-F238E27FC236}">
                <a16:creationId xmlns:a16="http://schemas.microsoft.com/office/drawing/2014/main" id="{AA25E1EA-C9CC-42CC-9DD8-0D95538C2ED6}"/>
              </a:ext>
            </a:extLst>
          </p:cNvPr>
          <p:cNvSpPr>
            <a:spLocks noGrp="1"/>
          </p:cNvSpPr>
          <p:nvPr>
            <p:ph type="ftr" sz="quarter" idx="11"/>
          </p:nvPr>
        </p:nvSpPr>
        <p:spPr/>
        <p:txBody>
          <a:bodyPr/>
          <a:lstStyle/>
          <a:p>
            <a:r>
              <a:rPr lang="de-DE"/>
              <a:t>Praxismodul: Kommunikation</a:t>
            </a:r>
          </a:p>
        </p:txBody>
      </p:sp>
      <p:sp>
        <p:nvSpPr>
          <p:cNvPr id="6" name="Foliennummernplatzhalter 5">
            <a:extLst>
              <a:ext uri="{FF2B5EF4-FFF2-40B4-BE49-F238E27FC236}">
                <a16:creationId xmlns:a16="http://schemas.microsoft.com/office/drawing/2014/main" id="{00267BCE-7419-47BA-8907-B29EE985AE65}"/>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9762339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2982CFD-0C87-4246-9BA7-90976857A6D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F9F6FEA-BB4E-4ED5-9585-E197039B5F8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6CA1C5-4128-4ED6-BBC1-AD06FFD7CE10}"/>
              </a:ext>
            </a:extLst>
          </p:cNvPr>
          <p:cNvSpPr>
            <a:spLocks noGrp="1"/>
          </p:cNvSpPr>
          <p:nvPr>
            <p:ph type="dt" sz="half" idx="10"/>
          </p:nvPr>
        </p:nvSpPr>
        <p:spPr/>
        <p:txBody>
          <a:bodyPr/>
          <a:lstStyle/>
          <a:p>
            <a:r>
              <a:rPr lang="de-DE"/>
              <a:t>Soest, xxx</a:t>
            </a:r>
          </a:p>
        </p:txBody>
      </p:sp>
      <p:sp>
        <p:nvSpPr>
          <p:cNvPr id="5" name="Fußzeilenplatzhalter 4">
            <a:extLst>
              <a:ext uri="{FF2B5EF4-FFF2-40B4-BE49-F238E27FC236}">
                <a16:creationId xmlns:a16="http://schemas.microsoft.com/office/drawing/2014/main" id="{F85FA3B3-1110-4DC7-B621-7C1415C6319E}"/>
              </a:ext>
            </a:extLst>
          </p:cNvPr>
          <p:cNvSpPr>
            <a:spLocks noGrp="1"/>
          </p:cNvSpPr>
          <p:nvPr>
            <p:ph type="ftr" sz="quarter" idx="11"/>
          </p:nvPr>
        </p:nvSpPr>
        <p:spPr/>
        <p:txBody>
          <a:bodyPr/>
          <a:lstStyle/>
          <a:p>
            <a:r>
              <a:rPr lang="de-DE"/>
              <a:t>Praxismodul: Kommunikation</a:t>
            </a:r>
          </a:p>
        </p:txBody>
      </p:sp>
      <p:sp>
        <p:nvSpPr>
          <p:cNvPr id="6" name="Foliennummernplatzhalter 5">
            <a:extLst>
              <a:ext uri="{FF2B5EF4-FFF2-40B4-BE49-F238E27FC236}">
                <a16:creationId xmlns:a16="http://schemas.microsoft.com/office/drawing/2014/main" id="{ECABC4F8-8633-4CC0-B731-9148FFC929F8}"/>
              </a:ext>
            </a:extLst>
          </p:cNvPr>
          <p:cNvSpPr>
            <a:spLocks noGrp="1"/>
          </p:cNvSpPr>
          <p:nvPr>
            <p:ph type="sldNum" sz="quarter" idx="12"/>
          </p:nvPr>
        </p:nvSpPr>
        <p:spPr/>
        <p:txBody>
          <a:bodyPr/>
          <a:lstStyle/>
          <a:p>
            <a:fld id="{2D0ECF0D-41F2-4C5A-A642-F427B7431704}" type="slidenum">
              <a:rPr lang="de-DE" smtClean="0"/>
              <a:t>‹Nr.›</a:t>
            </a:fld>
            <a:endParaRPr lang="de-DE"/>
          </a:p>
        </p:txBody>
      </p:sp>
    </p:spTree>
    <p:extLst>
      <p:ext uri="{BB962C8B-B14F-4D97-AF65-F5344CB8AC3E}">
        <p14:creationId xmlns:p14="http://schemas.microsoft.com/office/powerpoint/2010/main" val="307330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a:t>Soest, xxx</a:t>
            </a:r>
            <a:endParaRPr lang="de-DE" dirty="0"/>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5"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1920642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a:t>Soest, xxx</a:t>
            </a:r>
            <a:endParaRPr lang="de-DE" dirty="0"/>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1882" y="417732"/>
            <a:ext cx="1884102" cy="695105"/>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837844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Datumsplatzhalter 3">
            <a:extLst>
              <a:ext uri="{FF2B5EF4-FFF2-40B4-BE49-F238E27FC236}">
                <a16:creationId xmlns:a16="http://schemas.microsoft.com/office/drawing/2014/main" id="{BAD1E056-181F-ADE8-3309-BF27B55F36F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8" name="Fußzeilenplatzhalter 4">
            <a:extLst>
              <a:ext uri="{FF2B5EF4-FFF2-40B4-BE49-F238E27FC236}">
                <a16:creationId xmlns:a16="http://schemas.microsoft.com/office/drawing/2014/main" id="{AB2A241D-ED37-3BBC-890E-94F09C54FA42}"/>
              </a:ext>
            </a:extLst>
          </p:cNvPr>
          <p:cNvSpPr>
            <a:spLocks noGrp="1"/>
          </p:cNvSpPr>
          <p:nvPr>
            <p:ph type="ftr" sz="quarter" idx="3"/>
          </p:nvPr>
        </p:nvSpPr>
        <p:spPr>
          <a:xfrm>
            <a:off x="3976160" y="6356350"/>
            <a:ext cx="6750000"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9C7FF24-4E42-057C-7FCA-DBBC3A71AF1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EABA609B-D22C-5DE6-0A75-5A3321B319C9}"/>
              </a:ext>
            </a:extLst>
          </p:cNvPr>
          <p:cNvSpPr>
            <a:spLocks noGrp="1"/>
          </p:cNvSpPr>
          <p:nvPr>
            <p:ph type="ftr" sz="quarter" idx="3"/>
          </p:nvPr>
        </p:nvSpPr>
        <p:spPr>
          <a:xfrm>
            <a:off x="3976160" y="6356350"/>
            <a:ext cx="6739200"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146245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AC276EC-E554-4A05-A72A-7F0D64EED60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Soest, xxx</a:t>
            </a:r>
            <a:endParaRPr lang="de-DE" dirty="0"/>
          </a:p>
        </p:txBody>
      </p:sp>
      <p:sp>
        <p:nvSpPr>
          <p:cNvPr id="4" name="Fußzeilenplatzhalter 4">
            <a:extLst>
              <a:ext uri="{FF2B5EF4-FFF2-40B4-BE49-F238E27FC236}">
                <a16:creationId xmlns:a16="http://schemas.microsoft.com/office/drawing/2014/main" id="{A8FFAE3B-1156-6EB9-3BF2-E2801074FD9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52305355-D270-2C5C-FD61-B67660FFE64E}"/>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latin typeface="Arial" panose="020B0604020202020204" pitchFamily="34" charset="0"/>
                <a:cs typeface="Arial" panose="020B0604020202020204" pitchFamily="34" charset="0"/>
              </a:defRPr>
            </a:lvl1pPr>
          </a:lstStyle>
          <a:p>
            <a:r>
              <a:rPr lang="de-DE"/>
              <a:t>Soest, xxx</a:t>
            </a:r>
            <a:endParaRPr lang="de-DE" dirty="0"/>
          </a:p>
        </p:txBody>
      </p:sp>
      <p:sp>
        <p:nvSpPr>
          <p:cNvPr id="5" name="Fußzeilenplatzhalter 4">
            <a:extLst>
              <a:ext uri="{FF2B5EF4-FFF2-40B4-BE49-F238E27FC236}">
                <a16:creationId xmlns:a16="http://schemas.microsoft.com/office/drawing/2014/main" id="{46E038B7-C097-3D98-1767-09E71AF90C06}"/>
              </a:ext>
            </a:extLst>
          </p:cNvPr>
          <p:cNvSpPr>
            <a:spLocks noGrp="1"/>
          </p:cNvSpPr>
          <p:nvPr>
            <p:ph type="ftr" sz="quarter" idx="3"/>
          </p:nvPr>
        </p:nvSpPr>
        <p:spPr>
          <a:xfrm>
            <a:off x="3976159" y="6356350"/>
            <a:ext cx="6739200" cy="365125"/>
          </a:xfrm>
          <a:prstGeom prst="rect">
            <a:avLst/>
          </a:prstGeom>
          <a:noFill/>
        </p:spPr>
        <p:txBody>
          <a:bodyPr vert="horz" lIns="0" tIns="0" rIns="0" bIns="0" rtlCol="0" anchor="ctr"/>
          <a:lstStyle>
            <a:lvl1pPr algn="l">
              <a:defRPr sz="1000" b="1">
                <a:solidFill>
                  <a:schemeClr val="tx1"/>
                </a:solidFill>
                <a:latin typeface="Arial" panose="020B0604020202020204" pitchFamily="34" charset="0"/>
                <a:cs typeface="Arial" panose="020B0604020202020204" pitchFamily="34" charset="0"/>
              </a:defRPr>
            </a:lvl1pPr>
          </a:lstStyle>
          <a:p>
            <a:r>
              <a:rPr lang="de-DE"/>
              <a:t>Praxismodul: Kommunikation</a:t>
            </a:r>
            <a:endParaRPr lang="de-DE" dirty="0"/>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8" name="Grafik 7">
            <a:extLst>
              <a:ext uri="{FF2B5EF4-FFF2-40B4-BE49-F238E27FC236}">
                <a16:creationId xmlns:a16="http://schemas.microsoft.com/office/drawing/2014/main" id="{201AE70F-C6CE-7524-084D-5BF01DA7066E}"/>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7839420" y="507761"/>
            <a:ext cx="3850930" cy="509682"/>
          </a:xfrm>
          <a:prstGeom prst="rect">
            <a:avLst/>
          </a:prstGeom>
        </p:spPr>
      </p:pic>
      <p:pic>
        <p:nvPicPr>
          <p:cNvPr id="10" name="Grafik 9">
            <a:extLst>
              <a:ext uri="{FF2B5EF4-FFF2-40B4-BE49-F238E27FC236}">
                <a16:creationId xmlns:a16="http://schemas.microsoft.com/office/drawing/2014/main" id="{9B01013B-9D8F-42C9-ACE2-F524102289B5}"/>
              </a:ext>
            </a:extLst>
          </p:cNvPr>
          <p:cNvPicPr>
            <a:picLocks noChangeAspect="1"/>
          </p:cNvPicPr>
          <p:nvPr userDrawn="1"/>
        </p:nvPicPr>
        <p:blipFill>
          <a:blip r:embed="rId34"/>
          <a:stretch>
            <a:fillRect/>
          </a:stretch>
        </p:blipFill>
        <p:spPr>
          <a:xfrm>
            <a:off x="501649" y="6362234"/>
            <a:ext cx="691450" cy="407913"/>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81" r:id="rId5"/>
    <p:sldLayoutId id="2147483682" r:id="rId6"/>
    <p:sldLayoutId id="2147483650" r:id="rId7"/>
    <p:sldLayoutId id="2147483674"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5" r:id="rId18"/>
    <p:sldLayoutId id="2147483676" r:id="rId19"/>
    <p:sldLayoutId id="2147483678" r:id="rId20"/>
    <p:sldLayoutId id="2147483677" r:id="rId21"/>
    <p:sldLayoutId id="2147483671" r:id="rId22"/>
    <p:sldLayoutId id="2147483672" r:id="rId23"/>
    <p:sldLayoutId id="2147483673" r:id="rId24"/>
    <p:sldLayoutId id="2147483654" r:id="rId25"/>
    <p:sldLayoutId id="2147483655" r:id="rId26"/>
    <p:sldLayoutId id="2147483679" r:id="rId27"/>
    <p:sldLayoutId id="2147483683" r:id="rId28"/>
    <p:sldLayoutId id="2147483684" r:id="rId29"/>
    <p:sldLayoutId id="2147483697" r:id="rId30"/>
  </p:sldLayoutIdLst>
  <p:hf hdr="0" dt="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AF65517-5C97-4D3D-BF7C-F0F39E1989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292953D-CDF2-4851-8237-63BE4B044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8C41FC2-D4E0-4B65-8536-3054AAFE0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Soest, xxx</a:t>
            </a:r>
          </a:p>
        </p:txBody>
      </p:sp>
      <p:sp>
        <p:nvSpPr>
          <p:cNvPr id="5" name="Fußzeilenplatzhalter 4">
            <a:extLst>
              <a:ext uri="{FF2B5EF4-FFF2-40B4-BE49-F238E27FC236}">
                <a16:creationId xmlns:a16="http://schemas.microsoft.com/office/drawing/2014/main" id="{F3356CEA-BB53-44C0-B41E-865C94473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Praxismodul: Kommunikation</a:t>
            </a:r>
          </a:p>
        </p:txBody>
      </p:sp>
      <p:sp>
        <p:nvSpPr>
          <p:cNvPr id="6" name="Foliennummernplatzhalter 5">
            <a:extLst>
              <a:ext uri="{FF2B5EF4-FFF2-40B4-BE49-F238E27FC236}">
                <a16:creationId xmlns:a16="http://schemas.microsoft.com/office/drawing/2014/main" id="{5C828897-1A3B-426F-BA8C-E4B205B64A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ECF0D-41F2-4C5A-A642-F427B7431704}" type="slidenum">
              <a:rPr lang="de-DE" smtClean="0"/>
              <a:t>‹Nr.›</a:t>
            </a:fld>
            <a:endParaRPr lang="de-DE"/>
          </a:p>
        </p:txBody>
      </p:sp>
    </p:spTree>
    <p:extLst>
      <p:ext uri="{BB962C8B-B14F-4D97-AF65-F5344CB8AC3E}">
        <p14:creationId xmlns:p14="http://schemas.microsoft.com/office/powerpoint/2010/main" val="16297512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hyperlink" Target="https://bass.schul-welt.de/Stichwort/12374.htm#21-02nr4p9" TargetMode="Externa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hyperlink" Target="https://bass.schul-welt.de/Stichwort/12374.htm#21-02nr4p9" TargetMode="External"/><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hyperlink" Target="https://bass.schul-welt.de/6043.htm#1-1p44"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hyperlink" Target="https://bass.schul-welt.de/Stichwort/12374.htm#21-02nr4p9" TargetMode="External"/><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hyperlink" Target="https://www.qua-lis.nrw.de/erwachsenenbildung/elternmitwirkung-nrw"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3" Type="http://schemas.openxmlformats.org/officeDocument/2006/relationships/hyperlink" Target="https://portal.dnb.de/opac.htm?method=simpleSearch&amp;query=1221960784&amp;fbt=59E13E35DE17D8B562E470F662DB3767" TargetMode="External"/><Relationship Id="rId2" Type="http://schemas.openxmlformats.org/officeDocument/2006/relationships/notesSlide" Target="../notesSlides/notesSlide47.xml"/><Relationship Id="rId1" Type="http://schemas.openxmlformats.org/officeDocument/2006/relationships/slideLayout" Target="../slideLayouts/slideLayout27.xml"/><Relationship Id="rId5" Type="http://schemas.openxmlformats.org/officeDocument/2006/relationships/hyperlink" Target="https://portal.dnb.de/opac/showFullRecord?currentResultId=%22watzlawick%22+and+%22menschliche%22+and+%22kommunikation%22%26any&amp;currentPosition=0" TargetMode="External"/><Relationship Id="rId4" Type="http://schemas.openxmlformats.org/officeDocument/2006/relationships/hyperlink" Target="https://portal.dnb.de/opac/showFullRecord?currentResultId=schulz+and+von+and+thun+and+miteinander+and+reden+and+1%26any&amp;currentPosition=33"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qua-lis.nrw.de/" TargetMode="External"/><Relationship Id="rId3" Type="http://schemas.openxmlformats.org/officeDocument/2006/relationships/image" Target="../media/image25.png"/><Relationship Id="rId7" Type="http://schemas.openxmlformats.org/officeDocument/2006/relationships/hyperlink" Target="https://www.supportstelle-weiterbildung.nrw.de/"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hyperlink" Target="https://open-educational-resources.de/oer-tullu-regel/" TargetMode="External"/><Relationship Id="rId5" Type="http://schemas.openxmlformats.org/officeDocument/2006/relationships/hyperlink" Target="https://creativecommons.org/licenses/by-sa/4.0/deed.de" TargetMode="External"/><Relationship Id="rId4" Type="http://schemas.openxmlformats.org/officeDocument/2006/relationships/image" Target="../media/image3.png"/><Relationship Id="rId9" Type="http://schemas.openxmlformats.org/officeDocument/2006/relationships/hyperlink" Target="mailto:elternmitwirkung@qua-lis.nrw.d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Kursangebot </a:t>
            </a:r>
            <a:br>
              <a:rPr lang="de-DE" dirty="0">
                <a:latin typeface="BentonSans Regular" panose="02000503000000020004" pitchFamily="2" charset="77"/>
              </a:rPr>
            </a:br>
            <a:r>
              <a:rPr lang="de-DE" dirty="0">
                <a:latin typeface="BentonSans Regular" panose="02000503000000020004" pitchFamily="2" charset="77"/>
              </a:rPr>
              <a:t>Projekt ElternMitWirkung NRW</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326782" y="1600758"/>
            <a:ext cx="11348605" cy="4495242"/>
          </a:xfrm>
        </p:spPr>
        <p:txBody>
          <a:bodyPr/>
          <a:lstStyle/>
          <a:p>
            <a:pPr marL="0" indent="0">
              <a:buNone/>
            </a:pPr>
            <a:r>
              <a:rPr lang="de-DE" sz="2000" dirty="0">
                <a:ea typeface="Verdana" panose="020B0604030504040204" pitchFamily="34" charset="0"/>
              </a:rPr>
              <a:t>Liebe Nutzerin / Lieber Nutzer dieses Foliensatzes!</a:t>
            </a:r>
          </a:p>
          <a:p>
            <a:pPr marL="0" indent="0">
              <a:buNone/>
            </a:pPr>
            <a:r>
              <a:rPr lang="de-DE" sz="2000" dirty="0">
                <a:ea typeface="Verdana" panose="020B0604030504040204" pitchFamily="34" charset="0"/>
              </a:rPr>
              <a:t>Dieser Foliensatz gehört zum Kursangebot des Projektes „ElternMitWirkung NRW“ der QUA-LiS NRW. Die Folien sind als ein Angebot zu verstehen und umfassen den Themenkomplex Kommunikation mit den Schwerpunkten Gesprächskultur sowie Präsentation und Moderation.</a:t>
            </a:r>
          </a:p>
          <a:p>
            <a:pPr marL="0" indent="0">
              <a:buNone/>
            </a:pPr>
            <a:r>
              <a:rPr lang="de-DE" sz="2000" dirty="0">
                <a:ea typeface="Verdana" panose="020B0604030504040204" pitchFamily="34" charset="0"/>
              </a:rPr>
              <a:t>Die Folien können bzw. sollten adressaten- und bedarfsgerecht – je nach Zusammensetzung der </a:t>
            </a:r>
            <a:r>
              <a:rPr lang="de-DE" sz="2000" dirty="0" err="1">
                <a:ea typeface="Verdana" panose="020B0604030504040204" pitchFamily="34" charset="0"/>
              </a:rPr>
              <a:t>Teilnehmendengruppe</a:t>
            </a:r>
            <a:r>
              <a:rPr lang="de-DE" sz="2000" dirty="0">
                <a:ea typeface="Verdana" panose="020B0604030504040204" pitchFamily="34" charset="0"/>
              </a:rPr>
              <a:t>, der Zielsetzungen der Kursinhalte etc. – modifiziert bzw. ausgewählt werden. </a:t>
            </a:r>
          </a:p>
          <a:p>
            <a:pPr marL="0" indent="0">
              <a:buNone/>
            </a:pPr>
            <a:r>
              <a:rPr lang="de-DE" sz="2000" dirty="0">
                <a:ea typeface="Verdana" panose="020B0604030504040204" pitchFamily="34" charset="0"/>
              </a:rPr>
              <a:t>Die Folien laufen unter der Creative Commons CC BY SA Lizenz, d. h., dass sie kopiert, verändert und für eigene Zwecke verwendet werden dürfen unter Angabe der Urheberin – die Qualitäts- und UnterstützungsAgentur - Landesinstitut für Schule NRW (QUA-LiS NRW). Falls das Original verändert wird, muss die veränderte Version unter denselben Bedingungen lizensiert werden.</a:t>
            </a:r>
          </a:p>
          <a:p>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a:t>
            </a:fld>
            <a:endParaRPr lang="de-DE" dirty="0"/>
          </a:p>
        </p:txBody>
      </p:sp>
    </p:spTree>
    <p:extLst>
      <p:ext uri="{BB962C8B-B14F-4D97-AF65-F5344CB8AC3E}">
        <p14:creationId xmlns:p14="http://schemas.microsoft.com/office/powerpoint/2010/main" val="3323818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Die vier Seiten einer Nachricht (4-Ohren-Modell)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Beispiel</a:t>
            </a:r>
          </a:p>
        </p:txBody>
      </p:sp>
      <p:pic>
        <p:nvPicPr>
          <p:cNvPr id="9" name="Grafik 8">
            <a:extLst>
              <a:ext uri="{FF2B5EF4-FFF2-40B4-BE49-F238E27FC236}">
                <a16:creationId xmlns:a16="http://schemas.microsoft.com/office/drawing/2014/main" id="{4E5D9694-B82A-4451-8398-C6BBCEA18D94}"/>
              </a:ext>
            </a:extLst>
          </p:cNvPr>
          <p:cNvPicPr>
            <a:picLocks noChangeAspect="1"/>
          </p:cNvPicPr>
          <p:nvPr/>
        </p:nvPicPr>
        <p:blipFill>
          <a:blip r:embed="rId3"/>
          <a:stretch>
            <a:fillRect/>
          </a:stretch>
        </p:blipFill>
        <p:spPr>
          <a:xfrm>
            <a:off x="501650" y="1984636"/>
            <a:ext cx="6227214" cy="2302933"/>
          </a:xfrm>
          <a:prstGeom prst="rect">
            <a:avLst/>
          </a:prstGeom>
        </p:spPr>
      </p:pic>
      <p:sp>
        <p:nvSpPr>
          <p:cNvPr id="2" name="Textfeld 1">
            <a:extLst>
              <a:ext uri="{FF2B5EF4-FFF2-40B4-BE49-F238E27FC236}">
                <a16:creationId xmlns:a16="http://schemas.microsoft.com/office/drawing/2014/main" id="{B4479444-E229-42B7-ACBB-16221C7F8F17}"/>
              </a:ext>
            </a:extLst>
          </p:cNvPr>
          <p:cNvSpPr txBox="1"/>
          <p:nvPr/>
        </p:nvSpPr>
        <p:spPr>
          <a:xfrm>
            <a:off x="7118350" y="1984636"/>
            <a:ext cx="4511040" cy="4062651"/>
          </a:xfrm>
          <a:prstGeom prst="rect">
            <a:avLst/>
          </a:prstGeom>
          <a:noFill/>
        </p:spPr>
        <p:txBody>
          <a:bodyPr wrap="square" rtlCol="0">
            <a:spAutoFit/>
          </a:bodyPr>
          <a:lstStyle/>
          <a:p>
            <a:pPr marL="0" indent="0">
              <a:lnSpc>
                <a:spcPct val="150000"/>
              </a:lnSpc>
              <a:buNone/>
            </a:pPr>
            <a:r>
              <a:rPr lang="de-DE" sz="2000" dirty="0">
                <a:solidFill>
                  <a:srgbClr val="333333"/>
                </a:solidFill>
                <a:latin typeface="Arial" panose="020B0604020202020204" pitchFamily="34" charset="0"/>
                <a:cs typeface="Arial" panose="020B0604020202020204" pitchFamily="34" charset="0"/>
              </a:rPr>
              <a:t>Eine Frau fährt mit dem Auto, ein Mann sitzt als Beifahrer daneben. Die beiden stehen an der roten Ampel und warten. Die Ampel wird grün und der Mann sagt </a:t>
            </a:r>
            <a:r>
              <a:rPr lang="de-DE" sz="2000" b="1" dirty="0">
                <a:solidFill>
                  <a:srgbClr val="333333"/>
                </a:solidFill>
                <a:latin typeface="Arial" panose="020B0604020202020204" pitchFamily="34" charset="0"/>
                <a:cs typeface="Arial" panose="020B0604020202020204" pitchFamily="34" charset="0"/>
              </a:rPr>
              <a:t>„Es ist grün“. </a:t>
            </a:r>
          </a:p>
          <a:p>
            <a:pPr marL="0" indent="0">
              <a:lnSpc>
                <a:spcPct val="150000"/>
              </a:lnSpc>
              <a:buNone/>
            </a:pPr>
            <a:endParaRPr lang="de-DE" sz="2000" dirty="0">
              <a:solidFill>
                <a:srgbClr val="333333"/>
              </a:solidFill>
              <a:latin typeface="Arial" panose="020B0604020202020204" pitchFamily="34" charset="0"/>
              <a:cs typeface="Arial" panose="020B0604020202020204" pitchFamily="34" charset="0"/>
            </a:endParaRPr>
          </a:p>
          <a:p>
            <a:pPr marL="0" indent="0">
              <a:lnSpc>
                <a:spcPct val="150000"/>
              </a:lnSpc>
              <a:buNone/>
            </a:pPr>
            <a:r>
              <a:rPr lang="de-DE" sz="2000" dirty="0">
                <a:solidFill>
                  <a:srgbClr val="333333"/>
                </a:solidFill>
                <a:latin typeface="Arial" panose="020B0604020202020204" pitchFamily="34" charset="0"/>
                <a:cs typeface="Arial" panose="020B0604020202020204" pitchFamily="34" charset="0"/>
              </a:rPr>
              <a:t>Der Mann ist also der Sender, die Frau die Empfängerin der Nachricht.</a:t>
            </a:r>
          </a:p>
          <a:p>
            <a:endParaRPr lang="de-DE" dirty="0"/>
          </a:p>
        </p:txBody>
      </p:sp>
    </p:spTree>
    <p:extLst>
      <p:ext uri="{BB962C8B-B14F-4D97-AF65-F5344CB8AC3E}">
        <p14:creationId xmlns:p14="http://schemas.microsoft.com/office/powerpoint/2010/main" val="116513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01423"/>
            <a:ext cx="11348605"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a:lnSpc>
                <a:spcPct val="150000"/>
              </a:lnSpc>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Die vier Seiten einer Nachricht (4-Ohren-Modell)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Beispiel</a:t>
            </a:r>
          </a:p>
        </p:txBody>
      </p:sp>
      <p:pic>
        <p:nvPicPr>
          <p:cNvPr id="9" name="Grafik 8">
            <a:extLst>
              <a:ext uri="{FF2B5EF4-FFF2-40B4-BE49-F238E27FC236}">
                <a16:creationId xmlns:a16="http://schemas.microsoft.com/office/drawing/2014/main" id="{4E5D9694-B82A-4451-8398-C6BBCEA18D94}"/>
              </a:ext>
            </a:extLst>
          </p:cNvPr>
          <p:cNvPicPr>
            <a:picLocks noChangeAspect="1"/>
          </p:cNvPicPr>
          <p:nvPr/>
        </p:nvPicPr>
        <p:blipFill>
          <a:blip r:embed="rId3"/>
          <a:stretch>
            <a:fillRect/>
          </a:stretch>
        </p:blipFill>
        <p:spPr>
          <a:xfrm>
            <a:off x="501650" y="2050521"/>
            <a:ext cx="6227214" cy="2302933"/>
          </a:xfrm>
          <a:prstGeom prst="rect">
            <a:avLst/>
          </a:prstGeom>
        </p:spPr>
      </p:pic>
      <p:sp>
        <p:nvSpPr>
          <p:cNvPr id="2" name="Textfeld 1">
            <a:extLst>
              <a:ext uri="{FF2B5EF4-FFF2-40B4-BE49-F238E27FC236}">
                <a16:creationId xmlns:a16="http://schemas.microsoft.com/office/drawing/2014/main" id="{5B81901A-4240-43C6-A586-0D120EBB02B4}"/>
              </a:ext>
            </a:extLst>
          </p:cNvPr>
          <p:cNvSpPr txBox="1"/>
          <p:nvPr/>
        </p:nvSpPr>
        <p:spPr>
          <a:xfrm>
            <a:off x="6874933" y="2050521"/>
            <a:ext cx="5079999" cy="4062651"/>
          </a:xfrm>
          <a:prstGeom prst="rect">
            <a:avLst/>
          </a:prstGeom>
          <a:noFill/>
        </p:spPr>
        <p:txBody>
          <a:bodyPr wrap="square" rtlCol="0">
            <a:spAutoFit/>
          </a:bodyPr>
          <a:lstStyle/>
          <a:p>
            <a:pPr>
              <a:lnSpc>
                <a:spcPct val="150000"/>
              </a:lnSpc>
            </a:pPr>
            <a:r>
              <a:rPr lang="de-DE" sz="2000" b="1" dirty="0">
                <a:solidFill>
                  <a:srgbClr val="333333"/>
                </a:solidFill>
                <a:latin typeface="Arial" panose="020B0604020202020204" pitchFamily="34" charset="0"/>
                <a:cs typeface="Arial" panose="020B0604020202020204" pitchFamily="34" charset="0"/>
              </a:rPr>
              <a:t>„Es ist grün“</a:t>
            </a:r>
          </a:p>
          <a:p>
            <a:pPr>
              <a:lnSpc>
                <a:spcPct val="150000"/>
              </a:lnSpc>
            </a:pPr>
            <a:r>
              <a:rPr lang="de-DE" sz="2000" dirty="0">
                <a:solidFill>
                  <a:srgbClr val="333333"/>
                </a:solidFill>
                <a:latin typeface="Arial" panose="020B0604020202020204" pitchFamily="34" charset="0"/>
                <a:cs typeface="Arial" panose="020B0604020202020204" pitchFamily="34" charset="0"/>
              </a:rPr>
              <a:t>Die 4 Botschaften des Mannes:</a:t>
            </a:r>
          </a:p>
          <a:p>
            <a:pPr marL="342900" indent="-342900">
              <a:lnSpc>
                <a:spcPct val="150000"/>
              </a:lnSpc>
              <a:buFont typeface="Wingdings" panose="05000000000000000000" pitchFamily="2" charset="2"/>
              <a:buChar char="§"/>
            </a:pPr>
            <a:r>
              <a:rPr lang="de-DE" sz="2000" dirty="0">
                <a:solidFill>
                  <a:srgbClr val="3333CC"/>
                </a:solidFill>
                <a:latin typeface="Arial" panose="020B0604020202020204" pitchFamily="34" charset="0"/>
                <a:cs typeface="Arial" panose="020B0604020202020204" pitchFamily="34" charset="0"/>
              </a:rPr>
              <a:t>Sachinformation: „Die Ampel ist jetzt grün.“ </a:t>
            </a:r>
            <a:r>
              <a:rPr lang="de-DE" sz="2000" dirty="0">
                <a:solidFill>
                  <a:srgbClr val="333333"/>
                </a:solidFill>
                <a:latin typeface="Arial" panose="020B0604020202020204" pitchFamily="34" charset="0"/>
                <a:cs typeface="Arial" panose="020B0604020202020204" pitchFamily="34" charset="0"/>
              </a:rPr>
              <a:t> </a:t>
            </a:r>
          </a:p>
          <a:p>
            <a:pPr marL="342900" indent="-342900">
              <a:lnSpc>
                <a:spcPct val="150000"/>
              </a:lnSpc>
              <a:buFont typeface="Wingdings" panose="05000000000000000000" pitchFamily="2" charset="2"/>
              <a:buChar char="§"/>
            </a:pPr>
            <a:r>
              <a:rPr lang="de-DE" sz="2000" dirty="0">
                <a:solidFill>
                  <a:srgbClr val="00B050"/>
                </a:solidFill>
                <a:latin typeface="Arial" panose="020B0604020202020204" pitchFamily="34" charset="0"/>
                <a:cs typeface="Arial" panose="020B0604020202020204" pitchFamily="34" charset="0"/>
              </a:rPr>
              <a:t>Selbstkundgabe: „Ich habe es eilig.“</a:t>
            </a:r>
            <a:endParaRPr lang="de-DE" sz="2000" dirty="0">
              <a:solidFill>
                <a:srgbClr val="333333"/>
              </a:solidFill>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
            </a:pPr>
            <a:r>
              <a:rPr lang="de-DE" sz="2000" dirty="0">
                <a:solidFill>
                  <a:srgbClr val="FFCC00"/>
                </a:solidFill>
                <a:latin typeface="Arial" panose="020B0604020202020204" pitchFamily="34" charset="0"/>
                <a:cs typeface="Arial" panose="020B0604020202020204" pitchFamily="34" charset="0"/>
              </a:rPr>
              <a:t>Beziehungshinweis: „Ich fahre besser als du.“</a:t>
            </a:r>
          </a:p>
          <a:p>
            <a:pPr marL="342900" indent="-342900">
              <a:lnSpc>
                <a:spcPct val="150000"/>
              </a:lnSpc>
              <a:buFont typeface="Wingdings" panose="05000000000000000000" pitchFamily="2" charset="2"/>
              <a:buChar char="§"/>
            </a:pPr>
            <a:r>
              <a:rPr lang="de-DE" sz="2000" dirty="0">
                <a:solidFill>
                  <a:srgbClr val="FF0000"/>
                </a:solidFill>
                <a:latin typeface="Arial" panose="020B0604020202020204" pitchFamily="34" charset="0"/>
                <a:cs typeface="Arial" panose="020B0604020202020204" pitchFamily="34" charset="0"/>
              </a:rPr>
              <a:t>Appell: „Fahr jetzt los!“</a:t>
            </a:r>
            <a:endParaRPr lang="de-DE" sz="2000" dirty="0">
              <a:solidFill>
                <a:srgbClr val="333333"/>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949898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01423"/>
            <a:ext cx="11348605"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a:lnSpc>
                <a:spcPct val="150000"/>
              </a:lnSpc>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Die vier Seiten einer Nachricht (4-Ohren-Modell)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Beispiel</a:t>
            </a:r>
          </a:p>
        </p:txBody>
      </p:sp>
      <p:pic>
        <p:nvPicPr>
          <p:cNvPr id="9" name="Grafik 8">
            <a:extLst>
              <a:ext uri="{FF2B5EF4-FFF2-40B4-BE49-F238E27FC236}">
                <a16:creationId xmlns:a16="http://schemas.microsoft.com/office/drawing/2014/main" id="{4E5D9694-B82A-4451-8398-C6BBCEA18D94}"/>
              </a:ext>
            </a:extLst>
          </p:cNvPr>
          <p:cNvPicPr>
            <a:picLocks noChangeAspect="1"/>
          </p:cNvPicPr>
          <p:nvPr/>
        </p:nvPicPr>
        <p:blipFill>
          <a:blip r:embed="rId3"/>
          <a:stretch>
            <a:fillRect/>
          </a:stretch>
        </p:blipFill>
        <p:spPr>
          <a:xfrm>
            <a:off x="501650" y="2050521"/>
            <a:ext cx="6227214" cy="2302933"/>
          </a:xfrm>
          <a:prstGeom prst="rect">
            <a:avLst/>
          </a:prstGeom>
        </p:spPr>
      </p:pic>
      <p:sp>
        <p:nvSpPr>
          <p:cNvPr id="2" name="Textfeld 1">
            <a:extLst>
              <a:ext uri="{FF2B5EF4-FFF2-40B4-BE49-F238E27FC236}">
                <a16:creationId xmlns:a16="http://schemas.microsoft.com/office/drawing/2014/main" id="{5B81901A-4240-43C6-A586-0D120EBB02B4}"/>
              </a:ext>
            </a:extLst>
          </p:cNvPr>
          <p:cNvSpPr txBox="1"/>
          <p:nvPr/>
        </p:nvSpPr>
        <p:spPr>
          <a:xfrm>
            <a:off x="6874933" y="2050521"/>
            <a:ext cx="5079999" cy="4524315"/>
          </a:xfrm>
          <a:prstGeom prst="rect">
            <a:avLst/>
          </a:prstGeom>
          <a:noFill/>
        </p:spPr>
        <p:txBody>
          <a:bodyPr wrap="square" rtlCol="0">
            <a:spAutoFit/>
          </a:bodyPr>
          <a:lstStyle/>
          <a:p>
            <a:pPr>
              <a:lnSpc>
                <a:spcPct val="150000"/>
              </a:lnSpc>
            </a:pPr>
            <a:r>
              <a:rPr lang="de-DE" sz="2000" b="1" dirty="0">
                <a:solidFill>
                  <a:srgbClr val="333333"/>
                </a:solidFill>
                <a:latin typeface="Arial" panose="020B0604020202020204" pitchFamily="34" charset="0"/>
                <a:cs typeface="Arial" panose="020B0604020202020204" pitchFamily="34" charset="0"/>
              </a:rPr>
              <a:t>„Es ist grün“</a:t>
            </a:r>
          </a:p>
          <a:p>
            <a:pPr>
              <a:lnSpc>
                <a:spcPct val="150000"/>
              </a:lnSpc>
            </a:pPr>
            <a:r>
              <a:rPr lang="de-DE" sz="2000" dirty="0">
                <a:solidFill>
                  <a:srgbClr val="333333"/>
                </a:solidFill>
                <a:latin typeface="Arial" panose="020B0604020202020204" pitchFamily="34" charset="0"/>
                <a:cs typeface="Arial" panose="020B0604020202020204" pitchFamily="34" charset="0"/>
              </a:rPr>
              <a:t>Die 4 Auffassungen der Frau:</a:t>
            </a:r>
          </a:p>
          <a:p>
            <a:pPr marL="342900" indent="-342900">
              <a:lnSpc>
                <a:spcPct val="150000"/>
              </a:lnSpc>
              <a:buFont typeface="Wingdings" panose="05000000000000000000" pitchFamily="2" charset="2"/>
              <a:buChar char="§"/>
            </a:pPr>
            <a:r>
              <a:rPr lang="de-DE" sz="2000" dirty="0">
                <a:solidFill>
                  <a:srgbClr val="3333CC"/>
                </a:solidFill>
                <a:latin typeface="Arial" panose="020B0604020202020204" pitchFamily="34" charset="0"/>
                <a:cs typeface="Arial" panose="020B0604020202020204" pitchFamily="34" charset="0"/>
              </a:rPr>
              <a:t>Sachinformation: „Die Ampel ist jetzt grün.“ </a:t>
            </a:r>
            <a:r>
              <a:rPr lang="de-DE" sz="2000" dirty="0">
                <a:solidFill>
                  <a:srgbClr val="333333"/>
                </a:solidFill>
                <a:latin typeface="Arial" panose="020B0604020202020204" pitchFamily="34" charset="0"/>
                <a:cs typeface="Arial" panose="020B0604020202020204" pitchFamily="34" charset="0"/>
              </a:rPr>
              <a:t> </a:t>
            </a:r>
          </a:p>
          <a:p>
            <a:pPr marL="342900" indent="-342900">
              <a:lnSpc>
                <a:spcPct val="150000"/>
              </a:lnSpc>
              <a:buFont typeface="Wingdings" panose="05000000000000000000" pitchFamily="2" charset="2"/>
              <a:buChar char="§"/>
            </a:pPr>
            <a:r>
              <a:rPr lang="de-DE" sz="2000" dirty="0">
                <a:solidFill>
                  <a:srgbClr val="00B050"/>
                </a:solidFill>
                <a:latin typeface="Arial" panose="020B0604020202020204" pitchFamily="34" charset="0"/>
                <a:cs typeface="Arial" panose="020B0604020202020204" pitchFamily="34" charset="0"/>
              </a:rPr>
              <a:t>Selbstkundgabe: „Du bist zu langsam.“</a:t>
            </a:r>
            <a:endParaRPr lang="de-DE" sz="2000" dirty="0">
              <a:solidFill>
                <a:srgbClr val="333333"/>
              </a:solidFill>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
            </a:pPr>
            <a:r>
              <a:rPr lang="de-DE" sz="2000" dirty="0">
                <a:solidFill>
                  <a:srgbClr val="FFCC00"/>
                </a:solidFill>
                <a:latin typeface="Arial" panose="020B0604020202020204" pitchFamily="34" charset="0"/>
                <a:cs typeface="Arial" panose="020B0604020202020204" pitchFamily="34" charset="0"/>
              </a:rPr>
              <a:t>Beziehungshinweis: „ Du bist eine schlechte Fahrerin.“</a:t>
            </a:r>
          </a:p>
          <a:p>
            <a:pPr marL="342900" indent="-342900">
              <a:lnSpc>
                <a:spcPct val="150000"/>
              </a:lnSpc>
              <a:buFont typeface="Wingdings" panose="05000000000000000000" pitchFamily="2" charset="2"/>
              <a:buChar char="§"/>
            </a:pPr>
            <a:r>
              <a:rPr lang="de-DE" sz="2000" dirty="0">
                <a:solidFill>
                  <a:srgbClr val="FF0000"/>
                </a:solidFill>
                <a:latin typeface="Arial" panose="020B0604020202020204" pitchFamily="34" charset="0"/>
                <a:cs typeface="Arial" panose="020B0604020202020204" pitchFamily="34" charset="0"/>
              </a:rPr>
              <a:t>Appell: „ Nächstes Mal lässt du mich wieder fahren.“</a:t>
            </a:r>
            <a:endParaRPr lang="de-DE" sz="2000" dirty="0">
              <a:solidFill>
                <a:srgbClr val="333333"/>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690653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341746" y="1501423"/>
            <a:ext cx="11508510"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marL="0" indent="0">
              <a:lnSpc>
                <a:spcPct val="150000"/>
              </a:lnSpc>
              <a:buNone/>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Die vier Seiten einer Nachricht (4-Ohren-Modell)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Zusammenfassung</a:t>
            </a:r>
          </a:p>
        </p:txBody>
      </p:sp>
      <p:sp>
        <p:nvSpPr>
          <p:cNvPr id="2" name="Textfeld 1">
            <a:extLst>
              <a:ext uri="{FF2B5EF4-FFF2-40B4-BE49-F238E27FC236}">
                <a16:creationId xmlns:a16="http://schemas.microsoft.com/office/drawing/2014/main" id="{5B81901A-4240-43C6-A586-0D120EBB02B4}"/>
              </a:ext>
            </a:extLst>
          </p:cNvPr>
          <p:cNvSpPr txBox="1"/>
          <p:nvPr/>
        </p:nvSpPr>
        <p:spPr>
          <a:xfrm>
            <a:off x="341745" y="2050521"/>
            <a:ext cx="11613187" cy="3970318"/>
          </a:xfrm>
          <a:prstGeom prst="rect">
            <a:avLst/>
          </a:prstGeom>
          <a:noFill/>
        </p:spPr>
        <p:txBody>
          <a:bodyPr wrap="square" rtlCol="0">
            <a:spAutoFit/>
          </a:bodyPr>
          <a:lstStyle/>
          <a:p>
            <a:pPr>
              <a:lnSpc>
                <a:spcPct val="150000"/>
              </a:lnSpc>
            </a:pPr>
            <a:r>
              <a:rPr lang="de-DE" sz="2000" b="1" i="0" dirty="0">
                <a:solidFill>
                  <a:srgbClr val="333333"/>
                </a:solidFill>
                <a:effectLst/>
                <a:latin typeface="Arial" panose="020B0604020202020204" pitchFamily="34" charset="0"/>
                <a:cs typeface="Arial" panose="020B0604020202020204" pitchFamily="34" charset="0"/>
              </a:rPr>
              <a:t>Missverständnisse oder Konflikte treten auf…</a:t>
            </a:r>
          </a:p>
          <a:p>
            <a:pPr>
              <a:lnSpc>
                <a:spcPct val="150000"/>
              </a:lnSpc>
            </a:pPr>
            <a:r>
              <a:rPr lang="de-DE" sz="2000" dirty="0">
                <a:solidFill>
                  <a:srgbClr val="333333"/>
                </a:solidFill>
                <a:latin typeface="Arial" panose="020B0604020202020204" pitchFamily="34" charset="0"/>
                <a:cs typeface="Arial" panose="020B0604020202020204" pitchFamily="34" charset="0"/>
              </a:rPr>
              <a:t>…wenn Sender (Botschafter) und Empfänger die einzelnen Ebenen unterschiedlich gewichten oder unterschiedlich deuten.</a:t>
            </a:r>
            <a:endParaRPr lang="de-DE" sz="2000" i="0" dirty="0">
              <a:solidFill>
                <a:srgbClr val="333333"/>
              </a:solidFill>
              <a:effectLst/>
              <a:latin typeface="Arial" panose="020B0604020202020204" pitchFamily="34" charset="0"/>
              <a:cs typeface="Arial" panose="020B0604020202020204" pitchFamily="34" charset="0"/>
            </a:endParaRPr>
          </a:p>
          <a:p>
            <a:pPr>
              <a:lnSpc>
                <a:spcPct val="150000"/>
              </a:lnSpc>
            </a:pPr>
            <a:endParaRPr lang="de-DE" sz="2000" dirty="0">
              <a:solidFill>
                <a:srgbClr val="333333"/>
              </a:solidFill>
              <a:latin typeface="Arial" panose="020B0604020202020204" pitchFamily="34" charset="0"/>
              <a:cs typeface="Arial" panose="020B0604020202020204" pitchFamily="34" charset="0"/>
            </a:endParaRPr>
          </a:p>
          <a:p>
            <a:pPr>
              <a:lnSpc>
                <a:spcPct val="150000"/>
              </a:lnSpc>
            </a:pPr>
            <a:r>
              <a:rPr lang="de-DE" sz="2000" u="sng" dirty="0">
                <a:solidFill>
                  <a:srgbClr val="333333"/>
                </a:solidFill>
                <a:latin typeface="Arial" panose="020B0604020202020204" pitchFamily="34" charset="0"/>
                <a:cs typeface="Arial" panose="020B0604020202020204" pitchFamily="34" charset="0"/>
              </a:rPr>
              <a:t>Beispiel (Gewichtung):</a:t>
            </a:r>
            <a:r>
              <a:rPr lang="de-DE" sz="2000" dirty="0">
                <a:solidFill>
                  <a:srgbClr val="333333"/>
                </a:solidFill>
                <a:latin typeface="Arial" panose="020B0604020202020204" pitchFamily="34" charset="0"/>
                <a:cs typeface="Arial" panose="020B0604020202020204" pitchFamily="34" charset="0"/>
              </a:rPr>
              <a:t> </a:t>
            </a:r>
          </a:p>
          <a:p>
            <a:pPr marL="342900" indent="-342900">
              <a:lnSpc>
                <a:spcPct val="150000"/>
              </a:lnSpc>
              <a:buFontTx/>
              <a:buChar char="-"/>
            </a:pPr>
            <a:r>
              <a:rPr lang="de-DE" sz="2000" dirty="0">
                <a:solidFill>
                  <a:srgbClr val="333333"/>
                </a:solidFill>
                <a:latin typeface="Arial" panose="020B0604020202020204" pitchFamily="34" charset="0"/>
                <a:cs typeface="Arial" panose="020B0604020202020204" pitchFamily="34" charset="0"/>
              </a:rPr>
              <a:t>Der Mann möchte erreichen, dass die Frau endlich losfährt. (Appellebene)</a:t>
            </a:r>
          </a:p>
          <a:p>
            <a:pPr marL="342900" indent="-342900">
              <a:lnSpc>
                <a:spcPct val="150000"/>
              </a:lnSpc>
              <a:buFontTx/>
              <a:buChar char="-"/>
            </a:pPr>
            <a:r>
              <a:rPr lang="de-DE" sz="2000" dirty="0">
                <a:solidFill>
                  <a:srgbClr val="333333"/>
                </a:solidFill>
                <a:latin typeface="Arial" panose="020B0604020202020204" pitchFamily="34" charset="0"/>
                <a:cs typeface="Arial" panose="020B0604020202020204" pitchFamily="34" charset="0"/>
              </a:rPr>
              <a:t>Die Frau fühlt sich angegriffen. (Beziehungsebene) </a:t>
            </a:r>
          </a:p>
          <a:p>
            <a:pPr>
              <a:lnSpc>
                <a:spcPct val="150000"/>
              </a:lnSpc>
            </a:pPr>
            <a:endParaRPr lang="de-DE" sz="1600" b="0" i="0" dirty="0">
              <a:solidFill>
                <a:srgbClr val="333333"/>
              </a:solidFill>
              <a:effectLst/>
              <a:latin typeface="Arial" panose="020B0604020202020204" pitchFamily="34" charset="0"/>
              <a:cs typeface="Arial" panose="020B0604020202020204" pitchFamily="34" charset="0"/>
            </a:endParaRPr>
          </a:p>
          <a:p>
            <a:endParaRPr lang="de-DE" dirty="0"/>
          </a:p>
        </p:txBody>
      </p:sp>
      <p:pic>
        <p:nvPicPr>
          <p:cNvPr id="9" name="Grafik 8">
            <a:extLst>
              <a:ext uri="{FF2B5EF4-FFF2-40B4-BE49-F238E27FC236}">
                <a16:creationId xmlns:a16="http://schemas.microsoft.com/office/drawing/2014/main" id="{F20219E6-2578-432A-98ED-D88C13BD1C7E}"/>
              </a:ext>
            </a:extLst>
          </p:cNvPr>
          <p:cNvPicPr>
            <a:picLocks noChangeAspect="1"/>
          </p:cNvPicPr>
          <p:nvPr/>
        </p:nvPicPr>
        <p:blipFill>
          <a:blip r:embed="rId3"/>
          <a:stretch>
            <a:fillRect/>
          </a:stretch>
        </p:blipFill>
        <p:spPr>
          <a:xfrm>
            <a:off x="9494592" y="3953246"/>
            <a:ext cx="1943673" cy="1653734"/>
          </a:xfrm>
          <a:prstGeom prst="rect">
            <a:avLst/>
          </a:prstGeom>
        </p:spPr>
      </p:pic>
    </p:spTree>
    <p:extLst>
      <p:ext uri="{BB962C8B-B14F-4D97-AF65-F5344CB8AC3E}">
        <p14:creationId xmlns:p14="http://schemas.microsoft.com/office/powerpoint/2010/main" val="1707323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01423"/>
            <a:ext cx="11348605"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marL="0" indent="0">
              <a:lnSpc>
                <a:spcPct val="150000"/>
              </a:lnSpc>
              <a:buNone/>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Eisbergmodell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nach Sigmund Freud</a:t>
            </a:r>
          </a:p>
        </p:txBody>
      </p:sp>
      <p:sp>
        <p:nvSpPr>
          <p:cNvPr id="2" name="Textfeld 1">
            <a:extLst>
              <a:ext uri="{FF2B5EF4-FFF2-40B4-BE49-F238E27FC236}">
                <a16:creationId xmlns:a16="http://schemas.microsoft.com/office/drawing/2014/main" id="{5B81901A-4240-43C6-A586-0D120EBB02B4}"/>
              </a:ext>
            </a:extLst>
          </p:cNvPr>
          <p:cNvSpPr txBox="1"/>
          <p:nvPr/>
        </p:nvSpPr>
        <p:spPr>
          <a:xfrm>
            <a:off x="5780856" y="2321004"/>
            <a:ext cx="5079999" cy="2215991"/>
          </a:xfrm>
          <a:prstGeom prst="rect">
            <a:avLst/>
          </a:prstGeom>
          <a:noFill/>
        </p:spPr>
        <p:txBody>
          <a:bodyPr wrap="square" rtlCol="0">
            <a:spAutoFit/>
          </a:bodyPr>
          <a:lstStyle/>
          <a:p>
            <a:pPr>
              <a:lnSpc>
                <a:spcPct val="150000"/>
              </a:lnSpc>
            </a:pPr>
            <a:r>
              <a:rPr lang="de-DE" sz="2000" dirty="0">
                <a:solidFill>
                  <a:srgbClr val="333333"/>
                </a:solidFill>
                <a:latin typeface="Arial" panose="020B0604020202020204" pitchFamily="34" charset="0"/>
                <a:cs typeface="Arial" panose="020B0604020202020204" pitchFamily="34" charset="0"/>
              </a:rPr>
              <a:t>…verdeutlicht, dass nur ein kleiner Teil der menschlichen Kommunikation verbal stattfindet; </a:t>
            </a:r>
            <a:r>
              <a:rPr lang="de-DE" sz="2000" i="0" dirty="0">
                <a:solidFill>
                  <a:srgbClr val="333333"/>
                </a:solidFill>
                <a:effectLst/>
                <a:latin typeface="Arial" panose="020B0604020202020204" pitchFamily="34" charset="0"/>
                <a:cs typeface="Arial" panose="020B0604020202020204" pitchFamily="34" charset="0"/>
              </a:rPr>
              <a:t>ein viel größerer Teil läuft non-verbal (Mimik, Gestik, Tonfall) statt.</a:t>
            </a:r>
          </a:p>
          <a:p>
            <a:endParaRPr lang="de-DE" dirty="0"/>
          </a:p>
        </p:txBody>
      </p:sp>
      <p:pic>
        <p:nvPicPr>
          <p:cNvPr id="10" name="Grafik 9">
            <a:extLst>
              <a:ext uri="{FF2B5EF4-FFF2-40B4-BE49-F238E27FC236}">
                <a16:creationId xmlns:a16="http://schemas.microsoft.com/office/drawing/2014/main" id="{1B2BFC93-FB07-4FA4-BE62-55C4686F25FA}"/>
              </a:ext>
            </a:extLst>
          </p:cNvPr>
          <p:cNvPicPr>
            <a:picLocks noChangeAspect="1"/>
          </p:cNvPicPr>
          <p:nvPr/>
        </p:nvPicPr>
        <p:blipFill>
          <a:blip r:embed="rId3"/>
          <a:stretch>
            <a:fillRect/>
          </a:stretch>
        </p:blipFill>
        <p:spPr>
          <a:xfrm>
            <a:off x="396973" y="1685826"/>
            <a:ext cx="4394483" cy="4435875"/>
          </a:xfrm>
          <a:prstGeom prst="rect">
            <a:avLst/>
          </a:prstGeom>
        </p:spPr>
      </p:pic>
    </p:spTree>
    <p:extLst>
      <p:ext uri="{BB962C8B-B14F-4D97-AF65-F5344CB8AC3E}">
        <p14:creationId xmlns:p14="http://schemas.microsoft.com/office/powerpoint/2010/main" val="3815805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Grundmerkmale der Kommunikation</a:t>
            </a:r>
            <a:br>
              <a:rPr lang="de-DE" dirty="0">
                <a:latin typeface="BentonSans Regular" panose="02000503000000020004" pitchFamily="2" charset="77"/>
              </a:rPr>
            </a:br>
            <a:r>
              <a:rPr lang="de-DE" b="0" dirty="0">
                <a:latin typeface="BentonSans Regular" panose="02000503000000020004" pitchFamily="2" charset="77"/>
              </a:rPr>
              <a:t>nach Paul Watzlawick</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501649" y="1940753"/>
            <a:ext cx="11348605" cy="3656484"/>
          </a:xfrm>
        </p:spPr>
        <p:txBody>
          <a:bodyPr/>
          <a:lstStyle/>
          <a:p>
            <a:pPr marL="457200" indent="-457200">
              <a:buSzPct val="100000"/>
              <a:buFont typeface="+mj-lt"/>
              <a:buAutoNum type="arabicPeriod"/>
            </a:pPr>
            <a:r>
              <a:rPr lang="de-DE" sz="2000" dirty="0">
                <a:solidFill>
                  <a:srgbClr val="333333"/>
                </a:solidFill>
              </a:rPr>
              <a:t>Man kann nicht </a:t>
            </a:r>
            <a:r>
              <a:rPr lang="de-DE" sz="2000" dirty="0" err="1">
                <a:solidFill>
                  <a:srgbClr val="333333"/>
                </a:solidFill>
              </a:rPr>
              <a:t>nicht</a:t>
            </a:r>
            <a:r>
              <a:rPr lang="de-DE" sz="2000" dirty="0">
                <a:solidFill>
                  <a:srgbClr val="333333"/>
                </a:solidFill>
              </a:rPr>
              <a:t> kommunizieren.</a:t>
            </a:r>
            <a:endParaRPr lang="de-DE" sz="2000" dirty="0"/>
          </a:p>
          <a:p>
            <a:pPr marL="457200" indent="-457200">
              <a:buSzPct val="100000"/>
              <a:buFont typeface="+mj-lt"/>
              <a:buAutoNum type="arabicPeriod"/>
            </a:pPr>
            <a:r>
              <a:rPr lang="de-DE" sz="2000" dirty="0">
                <a:solidFill>
                  <a:srgbClr val="333333"/>
                </a:solidFill>
              </a:rPr>
              <a:t>Jede Kommunikation hat einen Inhalts- und einen Beziehungsaspekt.</a:t>
            </a:r>
          </a:p>
          <a:p>
            <a:pPr marL="457200" indent="-457200">
              <a:lnSpc>
                <a:spcPct val="150000"/>
              </a:lnSpc>
              <a:buSzPct val="100000"/>
              <a:buFont typeface="+mj-lt"/>
              <a:buAutoNum type="arabicPeriod"/>
            </a:pPr>
            <a:r>
              <a:rPr lang="de-DE" sz="2000" dirty="0">
                <a:solidFill>
                  <a:srgbClr val="333333"/>
                </a:solidFill>
              </a:rPr>
              <a:t>Kommunikation ist immer Ursache und Wirkung.</a:t>
            </a:r>
          </a:p>
          <a:p>
            <a:pPr marL="457200" indent="-457200">
              <a:lnSpc>
                <a:spcPct val="150000"/>
              </a:lnSpc>
              <a:buSzPct val="100000"/>
              <a:buFont typeface="+mj-lt"/>
              <a:buAutoNum type="arabicPeriod"/>
            </a:pPr>
            <a:r>
              <a:rPr lang="de-DE" sz="2000" dirty="0">
                <a:solidFill>
                  <a:srgbClr val="333333"/>
                </a:solidFill>
              </a:rPr>
              <a:t>Menschliche Kommunikation bedient sich analoger und digitaler Modalitäten.</a:t>
            </a:r>
          </a:p>
          <a:p>
            <a:pPr marL="457200" indent="-457200">
              <a:lnSpc>
                <a:spcPct val="150000"/>
              </a:lnSpc>
              <a:buSzPct val="100000"/>
              <a:buFont typeface="+mj-lt"/>
              <a:buAutoNum type="arabicPeriod"/>
            </a:pPr>
            <a:r>
              <a:rPr lang="de-DE" sz="2000" dirty="0">
                <a:solidFill>
                  <a:srgbClr val="333333"/>
                </a:solidFill>
              </a:rPr>
              <a:t>Kommunikation ist symmetrisch oder komplementär.</a:t>
            </a:r>
          </a:p>
          <a:p>
            <a:pPr marL="0" indent="0">
              <a:lnSpc>
                <a:spcPct val="150000"/>
              </a:lnSpc>
              <a:buNone/>
            </a:pPr>
            <a:endParaRPr lang="de-DE" sz="1000" dirty="0">
              <a:solidFill>
                <a:srgbClr val="333333"/>
              </a:solidFill>
              <a:latin typeface="HelveticaNeue"/>
            </a:endParaRPr>
          </a:p>
          <a:p>
            <a:pPr marL="0" indent="0">
              <a:lnSpc>
                <a:spcPct val="150000"/>
              </a:lnSpc>
              <a:buNone/>
            </a:pPr>
            <a:r>
              <a:rPr lang="de-DE" sz="1000" dirty="0">
                <a:solidFill>
                  <a:srgbClr val="333333"/>
                </a:solidFill>
                <a:latin typeface="HelveticaNeue"/>
              </a:rPr>
              <a:t>(Quelle: https://www.paulwatzlawick.de/axiome.html)</a:t>
            </a:r>
          </a:p>
          <a:p>
            <a:pPr marL="0" indent="0">
              <a:lnSpc>
                <a:spcPct val="150000"/>
              </a:lnSpc>
              <a:buSzPct val="100000"/>
              <a:buNone/>
            </a:pPr>
            <a:endParaRPr lang="de-DE" sz="2000" dirty="0">
              <a:solidFill>
                <a:srgbClr val="333333"/>
              </a:solidFill>
              <a:latin typeface="HelveticaNeue"/>
            </a:endParaRPr>
          </a:p>
          <a:p>
            <a:endParaRPr lang="de-DE" sz="2000" dirty="0"/>
          </a:p>
          <a:p>
            <a:endParaRPr lang="de-DE" sz="2000" dirty="0"/>
          </a:p>
          <a:p>
            <a:endParaRPr lang="de-DE" sz="2000" dirty="0"/>
          </a:p>
          <a:p>
            <a:endParaRPr lang="de-DE" sz="2000" dirty="0"/>
          </a:p>
          <a:p>
            <a:endParaRPr lang="de-DE" sz="2000" dirty="0"/>
          </a:p>
          <a:p>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spTree>
    <p:extLst>
      <p:ext uri="{BB962C8B-B14F-4D97-AF65-F5344CB8AC3E}">
        <p14:creationId xmlns:p14="http://schemas.microsoft.com/office/powerpoint/2010/main" val="956056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Grundmerkmale der Kommunikation</a:t>
            </a:r>
            <a:br>
              <a:rPr lang="de-DE" dirty="0">
                <a:latin typeface="BentonSans Regular" panose="02000503000000020004" pitchFamily="2" charset="77"/>
              </a:rPr>
            </a:br>
            <a:r>
              <a:rPr lang="de-DE" b="0" dirty="0">
                <a:latin typeface="BentonSans Regular" panose="02000503000000020004" pitchFamily="2" charset="77"/>
              </a:rPr>
              <a:t>nach Paul Watzlawick – vereinfacht dargestellt</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501650" y="1600758"/>
            <a:ext cx="11348605" cy="4653738"/>
          </a:xfrm>
        </p:spPr>
        <p:txBody>
          <a:bodyPr/>
          <a:lstStyle/>
          <a:p>
            <a:pPr marL="457200" indent="-457200">
              <a:lnSpc>
                <a:spcPct val="150000"/>
              </a:lnSpc>
              <a:buSzPct val="100000"/>
              <a:buFont typeface="+mj-lt"/>
              <a:buAutoNum type="arabicPeriod"/>
            </a:pPr>
            <a:r>
              <a:rPr lang="de-DE" sz="2000" dirty="0">
                <a:solidFill>
                  <a:srgbClr val="333333"/>
                </a:solidFill>
              </a:rPr>
              <a:t>Auch ohne Worte, nur mit Gesten oder Blicken, findet Kommunikation statt.</a:t>
            </a:r>
          </a:p>
          <a:p>
            <a:pPr marL="457200" indent="-457200">
              <a:lnSpc>
                <a:spcPct val="150000"/>
              </a:lnSpc>
              <a:buSzPct val="100000"/>
              <a:buFont typeface="+mj-lt"/>
              <a:buAutoNum type="arabicPeriod"/>
            </a:pPr>
            <a:r>
              <a:rPr lang="de-DE" sz="2000" dirty="0">
                <a:solidFill>
                  <a:srgbClr val="333333"/>
                </a:solidFill>
              </a:rPr>
              <a:t>Bei jeder Aussage schwingt immer etwas mit (z. B. Vorwurf, Bestätigung etc.).</a:t>
            </a:r>
          </a:p>
          <a:p>
            <a:pPr marL="457200" indent="-457200">
              <a:lnSpc>
                <a:spcPct val="150000"/>
              </a:lnSpc>
              <a:buSzPct val="100000"/>
              <a:buFont typeface="+mj-lt"/>
              <a:buAutoNum type="arabicPeriod"/>
            </a:pPr>
            <a:r>
              <a:rPr lang="de-DE" sz="2000" dirty="0">
                <a:solidFill>
                  <a:srgbClr val="333333"/>
                </a:solidFill>
              </a:rPr>
              <a:t>Kommunikation bewirkt Reaktionen, die wiederum Aktionen durch Kommunikation bewirken (der sogenannte Teufelskreis).</a:t>
            </a:r>
          </a:p>
          <a:p>
            <a:pPr marL="457200" indent="-457200">
              <a:lnSpc>
                <a:spcPct val="150000"/>
              </a:lnSpc>
              <a:buSzPct val="100000"/>
              <a:buFont typeface="+mj-lt"/>
              <a:buAutoNum type="arabicPeriod"/>
            </a:pPr>
            <a:r>
              <a:rPr lang="de-DE" sz="2000" dirty="0">
                <a:solidFill>
                  <a:srgbClr val="333333"/>
                </a:solidFill>
              </a:rPr>
              <a:t>Menschliche Kommunikation erfolgt digital → verbal (gesprochenes Wort oder geschriebener Text) oder analog → nonverbal (Körperhaltung, Mimik).</a:t>
            </a:r>
          </a:p>
          <a:p>
            <a:pPr marL="457200" indent="-457200">
              <a:lnSpc>
                <a:spcPct val="150000"/>
              </a:lnSpc>
              <a:buSzPct val="100000"/>
              <a:buFont typeface="+mj-lt"/>
              <a:buAutoNum type="arabicPeriod"/>
            </a:pPr>
            <a:r>
              <a:rPr lang="de-DE" sz="2000" dirty="0">
                <a:solidFill>
                  <a:srgbClr val="333333"/>
                </a:solidFill>
              </a:rPr>
              <a:t>Kommunikation ist entweder auf Augenhöhe (symmetrisch) oder ungleich im Sinne von überlegen/unterlegen (komplementär).</a:t>
            </a:r>
          </a:p>
          <a:p>
            <a:pPr marL="228600" indent="-228600">
              <a:lnSpc>
                <a:spcPct val="150000"/>
              </a:lnSpc>
              <a:buSzPct val="100000"/>
              <a:buFont typeface="+mj-lt"/>
              <a:buAutoNum type="arabicPeriod"/>
            </a:pPr>
            <a:endParaRPr lang="de-DE" sz="1000" dirty="0">
              <a:solidFill>
                <a:srgbClr val="333333"/>
              </a:solidFill>
              <a:latin typeface="HelveticaNeue"/>
            </a:endParaRPr>
          </a:p>
          <a:p>
            <a:pPr marL="0" indent="0">
              <a:lnSpc>
                <a:spcPct val="150000"/>
              </a:lnSpc>
              <a:buNone/>
            </a:pPr>
            <a:r>
              <a:rPr lang="de-DE" sz="1000" dirty="0">
                <a:solidFill>
                  <a:srgbClr val="333333"/>
                </a:solidFill>
                <a:latin typeface="HelveticaNeue"/>
              </a:rPr>
              <a:t>(</a:t>
            </a:r>
            <a:endParaRPr lang="de-DE" sz="2000" dirty="0">
              <a:solidFill>
                <a:srgbClr val="333333"/>
              </a:solidFill>
              <a:latin typeface="HelveticaNeue"/>
            </a:endParaRPr>
          </a:p>
          <a:p>
            <a:endParaRPr lang="de-DE" sz="2000" dirty="0"/>
          </a:p>
          <a:p>
            <a:endParaRPr lang="de-DE" sz="2000" dirty="0"/>
          </a:p>
          <a:p>
            <a:endParaRPr lang="de-DE" sz="2000" dirty="0"/>
          </a:p>
          <a:p>
            <a:endParaRPr lang="de-DE" sz="2000" dirty="0"/>
          </a:p>
          <a:p>
            <a:endParaRPr lang="de-DE" sz="2000" dirty="0"/>
          </a:p>
          <a:p>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spTree>
    <p:extLst>
      <p:ext uri="{BB962C8B-B14F-4D97-AF65-F5344CB8AC3E}">
        <p14:creationId xmlns:p14="http://schemas.microsoft.com/office/powerpoint/2010/main" val="2047634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3153892"/>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latin typeface="Arial" panose="020B0604020202020204" pitchFamily="34" charset="0"/>
                <a:cs typeface="Arial" panose="020B0604020202020204" pitchFamily="34" charset="0"/>
              </a:rPr>
              <a:t>man miteinander </a:t>
            </a:r>
            <a:r>
              <a:rPr lang="de-DE" sz="2000" b="1" dirty="0">
                <a:latin typeface="Arial" panose="020B0604020202020204" pitchFamily="34" charset="0"/>
                <a:cs typeface="Arial" panose="020B0604020202020204" pitchFamily="34" charset="0"/>
              </a:rPr>
              <a:t>auf Augenhöhe </a:t>
            </a:r>
            <a:r>
              <a:rPr lang="de-DE" sz="2000" dirty="0">
                <a:latin typeface="Arial" panose="020B0604020202020204" pitchFamily="34" charset="0"/>
                <a:cs typeface="Arial" panose="020B0604020202020204" pitchFamily="34" charset="0"/>
              </a:rPr>
              <a:t>spricht,</a:t>
            </a:r>
          </a:p>
          <a:p>
            <a:pPr>
              <a:lnSpc>
                <a:spcPct val="150000"/>
              </a:lnSpc>
              <a:buSzPct val="100000"/>
              <a:buFont typeface="Wingdings" panose="05000000000000000000" pitchFamily="2" charset="2"/>
              <a:buChar char="§"/>
            </a:pPr>
            <a:r>
              <a:rPr lang="de-DE" sz="2000" dirty="0">
                <a:latin typeface="Arial" panose="020B0604020202020204" pitchFamily="34" charset="0"/>
                <a:cs typeface="Arial" panose="020B0604020202020204" pitchFamily="34" charset="0"/>
              </a:rPr>
              <a:t>der Gesprächspartnerin / dem Gesprächspartner </a:t>
            </a:r>
            <a:r>
              <a:rPr lang="de-DE" sz="2000" b="1" dirty="0">
                <a:latin typeface="Arial" panose="020B0604020202020204" pitchFamily="34" charset="0"/>
                <a:cs typeface="Arial" panose="020B0604020202020204" pitchFamily="34" charset="0"/>
              </a:rPr>
              <a:t>wertschätzend und respektvoll </a:t>
            </a:r>
            <a:r>
              <a:rPr lang="de-DE" sz="2000" dirty="0">
                <a:latin typeface="Arial" panose="020B0604020202020204" pitchFamily="34" charset="0"/>
                <a:cs typeface="Arial" panose="020B0604020202020204" pitchFamily="34" charset="0"/>
              </a:rPr>
              <a:t>gegenübertritt, </a:t>
            </a:r>
          </a:p>
          <a:p>
            <a:pPr>
              <a:lnSpc>
                <a:spcPct val="150000"/>
              </a:lnSpc>
              <a:buSzPct val="100000"/>
              <a:buFont typeface="Wingdings" panose="05000000000000000000" pitchFamily="2" charset="2"/>
              <a:buChar char="§"/>
            </a:pPr>
            <a:r>
              <a:rPr lang="de-DE" sz="2000" b="1" dirty="0">
                <a:latin typeface="Arial" panose="020B0604020202020204" pitchFamily="34" charset="0"/>
                <a:cs typeface="Arial" panose="020B0604020202020204" pitchFamily="34" charset="0"/>
              </a:rPr>
              <a:t>klare und unmissverständliche Botschaften</a:t>
            </a:r>
            <a:r>
              <a:rPr lang="de-DE" sz="2000" dirty="0">
                <a:latin typeface="Arial" panose="020B0604020202020204" pitchFamily="34" charset="0"/>
                <a:cs typeface="Arial" panose="020B0604020202020204" pitchFamily="34" charset="0"/>
              </a:rPr>
              <a:t> formuliert.</a:t>
            </a:r>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Eine gute Kommunikation gelingt, wenn…</a:t>
            </a:r>
          </a:p>
        </p:txBody>
      </p:sp>
    </p:spTree>
    <p:extLst>
      <p:ext uri="{BB962C8B-B14F-4D97-AF65-F5344CB8AC3E}">
        <p14:creationId xmlns:p14="http://schemas.microsoft.com/office/powerpoint/2010/main" val="2258121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326782" y="1775460"/>
            <a:ext cx="11348605" cy="4381500"/>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100000"/>
              <a:buFont typeface="Wingdings" panose="05000000000000000000" pitchFamily="2" charset="2"/>
              <a:buChar char="§"/>
            </a:pPr>
            <a:r>
              <a:rPr lang="de-DE" sz="2000" dirty="0"/>
              <a:t>In der Ich-Form sprechen</a:t>
            </a:r>
          </a:p>
          <a:p>
            <a:pPr>
              <a:buSzPct val="100000"/>
              <a:buFont typeface="Wingdings" panose="05000000000000000000" pitchFamily="2" charset="2"/>
              <a:buChar char="§"/>
            </a:pPr>
            <a:r>
              <a:rPr lang="de-DE" sz="2000" dirty="0"/>
              <a:t>Du-Botschaften vermeiden</a:t>
            </a:r>
          </a:p>
          <a:p>
            <a:pPr>
              <a:buSzPct val="100000"/>
              <a:buFont typeface="Wingdings" panose="05000000000000000000" pitchFamily="2" charset="2"/>
              <a:buChar char="§"/>
            </a:pPr>
            <a:r>
              <a:rPr lang="de-DE" sz="2000" dirty="0"/>
              <a:t>Aktives Zuhören</a:t>
            </a:r>
          </a:p>
          <a:p>
            <a:pPr>
              <a:buSzPct val="100000"/>
              <a:buFont typeface="Wingdings" panose="05000000000000000000" pitchFamily="2" charset="2"/>
              <a:buChar char="§"/>
            </a:pPr>
            <a:r>
              <a:rPr lang="de-DE" sz="2000" dirty="0"/>
              <a:t>Blickkontakt halten</a:t>
            </a:r>
          </a:p>
          <a:p>
            <a:pPr>
              <a:buSzPct val="100000"/>
              <a:buFont typeface="Wingdings" panose="05000000000000000000" pitchFamily="2" charset="2"/>
              <a:buChar char="§"/>
            </a:pPr>
            <a:r>
              <a:rPr lang="de-DE" sz="2000" dirty="0"/>
              <a:t>Ruhig und deutlich sprechen</a:t>
            </a:r>
          </a:p>
          <a:p>
            <a:pPr>
              <a:buSzPct val="100000"/>
              <a:buFont typeface="Wingdings" panose="05000000000000000000" pitchFamily="2" charset="2"/>
              <a:buChar char="§"/>
            </a:pPr>
            <a:r>
              <a:rPr lang="de-DE" sz="2000" dirty="0"/>
              <a:t>Keine Verallgemeinerungen verwenden („nie“, „immer“, „schon wieder“, „ständig“, „sowieso“, etc.)</a:t>
            </a:r>
          </a:p>
          <a:p>
            <a:pPr>
              <a:buSzPct val="100000"/>
              <a:buFont typeface="Wingdings" panose="05000000000000000000" pitchFamily="2" charset="2"/>
              <a:buChar char="§"/>
            </a:pPr>
            <a:r>
              <a:rPr lang="de-DE" sz="2000" dirty="0"/>
              <a:t>Sich am besten auf konkrete Situationen beziehen; Beispiele nennen</a:t>
            </a:r>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Tipps und Anregungen für die Kommunikation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Welche kennen Sie?</a:t>
            </a:r>
          </a:p>
        </p:txBody>
      </p:sp>
    </p:spTree>
    <p:extLst>
      <p:ext uri="{BB962C8B-B14F-4D97-AF65-F5344CB8AC3E}">
        <p14:creationId xmlns:p14="http://schemas.microsoft.com/office/powerpoint/2010/main" val="39040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326782" y="1479046"/>
            <a:ext cx="11348605" cy="456566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de-DE" sz="2000" i="0" dirty="0">
                <a:solidFill>
                  <a:srgbClr val="333333"/>
                </a:solidFill>
                <a:effectLst/>
              </a:rPr>
              <a:t>Besprechung</a:t>
            </a:r>
          </a:p>
          <a:p>
            <a:pPr marL="0" indent="0" algn="ctr">
              <a:lnSpc>
                <a:spcPct val="150000"/>
              </a:lnSpc>
              <a:buNone/>
            </a:pPr>
            <a:r>
              <a:rPr lang="de-DE" sz="2000" dirty="0">
                <a:solidFill>
                  <a:srgbClr val="333333"/>
                </a:solidFill>
              </a:rPr>
              <a:t>Debatte, Diskussion</a:t>
            </a:r>
          </a:p>
          <a:p>
            <a:pPr marL="0" indent="0" algn="ctr">
              <a:lnSpc>
                <a:spcPct val="150000"/>
              </a:lnSpc>
              <a:buNone/>
            </a:pPr>
            <a:r>
              <a:rPr lang="de-DE" sz="2000" i="0" dirty="0">
                <a:solidFill>
                  <a:srgbClr val="333333"/>
                </a:solidFill>
                <a:effectLst/>
              </a:rPr>
              <a:t>Dialog, Monolog (Selbstgespräch)</a:t>
            </a:r>
          </a:p>
          <a:p>
            <a:pPr marL="0" indent="0" algn="ctr">
              <a:lnSpc>
                <a:spcPct val="150000"/>
              </a:lnSpc>
              <a:buNone/>
            </a:pPr>
            <a:r>
              <a:rPr lang="de-DE" sz="2000" dirty="0">
                <a:solidFill>
                  <a:srgbClr val="333333"/>
                </a:solidFill>
              </a:rPr>
              <a:t>Streitgespräch, Konfliktgespräch, Kritikgespräch</a:t>
            </a:r>
          </a:p>
          <a:p>
            <a:pPr marL="0" indent="0" algn="ctr">
              <a:lnSpc>
                <a:spcPct val="150000"/>
              </a:lnSpc>
              <a:buNone/>
            </a:pPr>
            <a:r>
              <a:rPr lang="de-DE" sz="2000" i="0" dirty="0">
                <a:solidFill>
                  <a:srgbClr val="333333"/>
                </a:solidFill>
                <a:effectLst/>
              </a:rPr>
              <a:t>Beratungsgespräch</a:t>
            </a:r>
          </a:p>
          <a:p>
            <a:pPr marL="0" indent="0" algn="ctr">
              <a:lnSpc>
                <a:spcPct val="150000"/>
              </a:lnSpc>
              <a:buNone/>
            </a:pPr>
            <a:r>
              <a:rPr lang="de-DE" sz="2000" dirty="0">
                <a:solidFill>
                  <a:srgbClr val="333333"/>
                </a:solidFill>
              </a:rPr>
              <a:t>Tür- und Angelgespräch</a:t>
            </a:r>
          </a:p>
          <a:p>
            <a:pPr marL="0" indent="0" algn="ctr">
              <a:lnSpc>
                <a:spcPct val="150000"/>
              </a:lnSpc>
              <a:buNone/>
            </a:pPr>
            <a:r>
              <a:rPr lang="de-DE" sz="2000" i="0" dirty="0">
                <a:solidFill>
                  <a:srgbClr val="333333"/>
                </a:solidFill>
                <a:effectLst/>
              </a:rPr>
              <a:t>Small Talk, Geplauder</a:t>
            </a:r>
          </a:p>
          <a:p>
            <a:pPr marL="0" indent="0" algn="ctr">
              <a:lnSpc>
                <a:spcPct val="150000"/>
              </a:lnSpc>
              <a:buNone/>
            </a:pPr>
            <a:r>
              <a:rPr lang="de-DE" sz="2000" dirty="0">
                <a:solidFill>
                  <a:srgbClr val="333333"/>
                </a:solidFill>
              </a:rPr>
              <a:t>Verhandlungs- bzw. Verkaufsgespräch…</a:t>
            </a:r>
            <a:endParaRPr lang="de-DE" sz="2000"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Das Gespräch</a:t>
            </a:r>
          </a:p>
        </p:txBody>
      </p:sp>
    </p:spTree>
    <p:extLst>
      <p:ext uri="{BB962C8B-B14F-4D97-AF65-F5344CB8AC3E}">
        <p14:creationId xmlns:p14="http://schemas.microsoft.com/office/powerpoint/2010/main" val="3704983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57B36B-F21C-BF45-7D3E-E1ADFD3F6957}"/>
              </a:ext>
            </a:extLst>
          </p:cNvPr>
          <p:cNvSpPr>
            <a:spLocks noGrp="1"/>
          </p:cNvSpPr>
          <p:nvPr>
            <p:ph type="ctrTitle"/>
          </p:nvPr>
        </p:nvSpPr>
        <p:spPr>
          <a:xfrm>
            <a:off x="515937" y="3979334"/>
            <a:ext cx="11160126" cy="889186"/>
          </a:xfrm>
        </p:spPr>
        <p:txBody>
          <a:bodyPr/>
          <a:lstStyle/>
          <a:p>
            <a:r>
              <a:rPr lang="de-DE" dirty="0"/>
              <a:t>Qualitäts- und Unterstützungsagentur – Landesinstitut für Schule (QUA-LiS NRW)</a:t>
            </a:r>
          </a:p>
        </p:txBody>
      </p:sp>
      <p:pic>
        <p:nvPicPr>
          <p:cNvPr id="4" name="Bildplatzhalter 3"/>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8037" b="27804"/>
          <a:stretch/>
        </p:blipFill>
        <p:spPr>
          <a:xfrm>
            <a:off x="0" y="1505615"/>
            <a:ext cx="12193200" cy="2413934"/>
          </a:xfrm>
        </p:spPr>
      </p:pic>
      <p:pic>
        <p:nvPicPr>
          <p:cNvPr id="8" name="Grafik 7" descr="Ein Bild, das Kreis enthält.&#10;&#10;Automatisch generierte Beschreibung">
            <a:extLst>
              <a:ext uri="{FF2B5EF4-FFF2-40B4-BE49-F238E27FC236}">
                <a16:creationId xmlns:a16="http://schemas.microsoft.com/office/drawing/2014/main" id="{820B2765-7B6B-A6B9-1445-F206D6C57EA5}"/>
              </a:ext>
            </a:extLst>
          </p:cNvPr>
          <p:cNvPicPr>
            <a:picLocks noChangeAspect="1"/>
          </p:cNvPicPr>
          <p:nvPr/>
        </p:nvPicPr>
        <p:blipFill rotWithShape="1">
          <a:blip r:embed="rId3">
            <a:extLst>
              <a:ext uri="{28A0092B-C50C-407E-A947-70E740481C1C}">
                <a14:useLocalDpi xmlns:a14="http://schemas.microsoft.com/office/drawing/2010/main" val="0"/>
              </a:ext>
            </a:extLst>
          </a:blip>
          <a:srcRect l="28710" t="44991" r="33153" b="39898"/>
          <a:stretch/>
        </p:blipFill>
        <p:spPr>
          <a:xfrm>
            <a:off x="-1200" y="1505616"/>
            <a:ext cx="12193200" cy="2413934"/>
          </a:xfrm>
          <a:prstGeom prst="rect">
            <a:avLst/>
          </a:prstGeom>
        </p:spPr>
      </p:pic>
    </p:spTree>
    <p:extLst>
      <p:ext uri="{BB962C8B-B14F-4D97-AF65-F5344CB8AC3E}">
        <p14:creationId xmlns:p14="http://schemas.microsoft.com/office/powerpoint/2010/main" val="3758004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3153892"/>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800" i="1" dirty="0"/>
              <a:t>Welche Gesprächsarten kennen Sie?</a:t>
            </a:r>
          </a:p>
          <a:p>
            <a:pPr marL="0" indent="0">
              <a:buNone/>
            </a:pPr>
            <a:r>
              <a:rPr lang="de-DE" sz="2800" i="1" dirty="0"/>
              <a:t>Welche Erfahrungen haben Sie bisher gemacht?</a:t>
            </a:r>
          </a:p>
          <a:p>
            <a:endParaRPr lang="de-DE" sz="2000" dirty="0"/>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Gesprächskultur</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Kommunikation zwischen Elternhaus und Schule</a:t>
            </a:r>
          </a:p>
        </p:txBody>
      </p:sp>
    </p:spTree>
    <p:extLst>
      <p:ext uri="{BB962C8B-B14F-4D97-AF65-F5344CB8AC3E}">
        <p14:creationId xmlns:p14="http://schemas.microsoft.com/office/powerpoint/2010/main" val="3143827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21</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3153892"/>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Elternsprechstunden</a:t>
            </a:r>
          </a:p>
          <a:p>
            <a:pPr>
              <a:lnSpc>
                <a:spcPct val="150000"/>
              </a:lnSpc>
              <a:buSzPct val="100000"/>
              <a:buFont typeface="Wingdings" panose="05000000000000000000" pitchFamily="2" charset="2"/>
              <a:buChar char="§"/>
            </a:pPr>
            <a:r>
              <a:rPr lang="de-DE" sz="2000" dirty="0"/>
              <a:t>Elternsprechtage</a:t>
            </a:r>
          </a:p>
          <a:p>
            <a:pPr>
              <a:lnSpc>
                <a:spcPct val="150000"/>
              </a:lnSpc>
              <a:buSzPct val="100000"/>
              <a:buFont typeface="Wingdings" panose="05000000000000000000" pitchFamily="2" charset="2"/>
              <a:buChar char="§"/>
            </a:pPr>
            <a:r>
              <a:rPr lang="de-DE" sz="2000" dirty="0"/>
              <a:t>Das Gespräch zwischen Lehrerinnen/Lehrern, Schülerinnen/Schülern und Eltern</a:t>
            </a:r>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Gesprächskultur</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Kommunikation zwischen Elternhaus und Schule</a:t>
            </a:r>
          </a:p>
        </p:txBody>
      </p:sp>
    </p:spTree>
    <p:extLst>
      <p:ext uri="{BB962C8B-B14F-4D97-AF65-F5344CB8AC3E}">
        <p14:creationId xmlns:p14="http://schemas.microsoft.com/office/powerpoint/2010/main" val="3012701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22</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719375"/>
            <a:ext cx="11348605" cy="3837064"/>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000" dirty="0"/>
              <a:t>Information und Beratung der Schülerinnen und Schüler sowie deren Eltern seitens der Lehrkräfte laut § 9 der </a:t>
            </a:r>
            <a:r>
              <a:rPr lang="de-DE" sz="2000" dirty="0">
                <a:hlinkClick r:id="rId2"/>
              </a:rPr>
              <a:t>Allgemeinen Dienstordnung (ADO)</a:t>
            </a:r>
            <a:r>
              <a:rPr lang="de-DE" sz="2000" dirty="0"/>
              <a:t>:  </a:t>
            </a:r>
          </a:p>
          <a:p>
            <a:pPr marL="285750" indent="-285750">
              <a:lnSpc>
                <a:spcPct val="150000"/>
              </a:lnSpc>
              <a:buClrTx/>
              <a:buSzPct val="100000"/>
              <a:buFontTx/>
              <a:buChar char="-"/>
            </a:pPr>
            <a:r>
              <a:rPr lang="de-DE" sz="2000" dirty="0"/>
              <a:t>Austausch über den Leistungsstand und die schulische Entwicklung der Schülerinnen und Schüler sowie</a:t>
            </a:r>
          </a:p>
          <a:p>
            <a:pPr marL="285750" indent="-285750">
              <a:lnSpc>
                <a:spcPct val="150000"/>
              </a:lnSpc>
              <a:buClrTx/>
              <a:buSzPct val="100000"/>
              <a:buFontTx/>
              <a:buChar char="-"/>
            </a:pPr>
            <a:r>
              <a:rPr lang="de-DE" sz="2000" dirty="0"/>
              <a:t>auch andere Themen wie Pubertät, Über- und Unterforderung, Erziehungsfragen, Berufsorientierung, familiäre Ereignisse, gesundheitliche Einschränkungen oder Krankheiten sind möglich.</a:t>
            </a:r>
          </a:p>
          <a:p>
            <a:pPr marL="285750" indent="-285750">
              <a:buFontTx/>
              <a:buChar char="-"/>
            </a:pPr>
            <a:endParaRPr lang="de-DE" sz="2000" dirty="0"/>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Gesprächskultur</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Elternsprechstunden</a:t>
            </a:r>
          </a:p>
        </p:txBody>
      </p:sp>
    </p:spTree>
    <p:extLst>
      <p:ext uri="{BB962C8B-B14F-4D97-AF65-F5344CB8AC3E}">
        <p14:creationId xmlns:p14="http://schemas.microsoft.com/office/powerpoint/2010/main" val="3363871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23</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3837064"/>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ClrTx/>
              <a:buSzPct val="100000"/>
              <a:buFontTx/>
              <a:buChar char="-"/>
            </a:pPr>
            <a:r>
              <a:rPr lang="de-DE" sz="2000" dirty="0"/>
              <a:t>Ein Sprechtag pro Schulhalbjahr für Rücksprachen und Beratung  (siehe § 9 der </a:t>
            </a:r>
            <a:r>
              <a:rPr lang="de-DE" sz="2000" dirty="0">
                <a:hlinkClick r:id="rId3"/>
              </a:rPr>
              <a:t>ADO</a:t>
            </a:r>
            <a:r>
              <a:rPr lang="de-DE" sz="2000" dirty="0"/>
              <a:t>)</a:t>
            </a:r>
          </a:p>
          <a:p>
            <a:pPr marL="285750" indent="-285750">
              <a:lnSpc>
                <a:spcPct val="150000"/>
              </a:lnSpc>
              <a:buClrTx/>
              <a:buSzPct val="100000"/>
              <a:buFontTx/>
              <a:buChar char="-"/>
            </a:pPr>
            <a:r>
              <a:rPr lang="de-DE" sz="2000" dirty="0"/>
              <a:t>Außerhalb der Unterrichtszeit bzw. nicht während der Unterrichtszeit am Vormittag (siehe </a:t>
            </a:r>
            <a:r>
              <a:rPr lang="de-DE" sz="2000" dirty="0">
                <a:hlinkClick r:id="rId4"/>
              </a:rPr>
              <a:t>§ 44 Schulgesetz NRW</a:t>
            </a:r>
            <a:r>
              <a:rPr lang="de-DE" sz="2000" dirty="0"/>
              <a:t>)</a:t>
            </a:r>
          </a:p>
          <a:p>
            <a:pPr marL="285750" indent="-285750">
              <a:lnSpc>
                <a:spcPct val="150000"/>
              </a:lnSpc>
              <a:buClrTx/>
              <a:buSzPct val="100000"/>
              <a:buFontTx/>
              <a:buChar char="-"/>
            </a:pPr>
            <a:r>
              <a:rPr lang="de-DE" sz="2000" dirty="0"/>
              <a:t>Meistens stehen nur ca. 5 - 15 Minuten pro Gespräch zur Verfügung. Bei zeitaufwändigen Themen sollte daher ein separater Termin innerhalb der Elternsprechstunde vereinbart werden.</a:t>
            </a:r>
          </a:p>
          <a:p>
            <a:pPr marL="285750" indent="-285750">
              <a:buFontTx/>
              <a:buChar char="-"/>
            </a:pPr>
            <a:endParaRPr lang="de-DE" sz="2000" dirty="0"/>
          </a:p>
          <a:p>
            <a:pPr marL="0" indent="0">
              <a:buFont typeface="Wingdings 2" panose="05020102010507070707" pitchFamily="18" charset="2"/>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Gesprächskultur</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Elternsprechtage</a:t>
            </a:r>
          </a:p>
        </p:txBody>
      </p:sp>
    </p:spTree>
    <p:extLst>
      <p:ext uri="{BB962C8B-B14F-4D97-AF65-F5344CB8AC3E}">
        <p14:creationId xmlns:p14="http://schemas.microsoft.com/office/powerpoint/2010/main" val="2498610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24</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000" i="1" dirty="0"/>
              <a:t>„Nicht übereinander, sondern miteinander reden!" </a:t>
            </a:r>
          </a:p>
          <a:p>
            <a:pPr marL="285750" indent="-285750">
              <a:lnSpc>
                <a:spcPct val="150000"/>
              </a:lnSpc>
              <a:buClrTx/>
              <a:buSzPct val="100000"/>
              <a:buFontTx/>
              <a:buChar char="-"/>
            </a:pPr>
            <a:r>
              <a:rPr lang="de-DE" sz="2000" dirty="0"/>
              <a:t>Inhalte: aktuelle Lernsituation und Lernentwicklung des Kindes</a:t>
            </a:r>
          </a:p>
          <a:p>
            <a:pPr marL="285750" indent="-285750">
              <a:lnSpc>
                <a:spcPct val="150000"/>
              </a:lnSpc>
              <a:buClrTx/>
              <a:buSzPct val="100000"/>
              <a:buFontTx/>
              <a:buChar char="-"/>
            </a:pPr>
            <a:r>
              <a:rPr lang="de-DE" sz="2000" dirty="0"/>
              <a:t>Strukturierter Gesprächsablauf: gegenseitiges Feedback, Herausarbeiten der Stärken und Schwächen des Kindes, gemeinsames Suchen nach Lösungsmöglichkeiten</a:t>
            </a:r>
          </a:p>
          <a:p>
            <a:pPr marL="285750" indent="-285750">
              <a:lnSpc>
                <a:spcPct val="150000"/>
              </a:lnSpc>
              <a:buClrTx/>
              <a:buSzPct val="100000"/>
              <a:buFontTx/>
              <a:buChar char="-"/>
            </a:pPr>
            <a:r>
              <a:rPr lang="de-DE" sz="2000" dirty="0"/>
              <a:t>Ggf. Vorbereitungsbögen für alle Beteiligten im Vorfeld aushändigen</a:t>
            </a:r>
          </a:p>
          <a:p>
            <a:pPr marL="285750" indent="-285750">
              <a:lnSpc>
                <a:spcPct val="150000"/>
              </a:lnSpc>
              <a:buClrTx/>
              <a:buSzPct val="100000"/>
              <a:buFontTx/>
              <a:buChar char="-"/>
            </a:pPr>
            <a:r>
              <a:rPr lang="de-DE" sz="2000" dirty="0"/>
              <a:t>Erstellung eines Protokolls</a:t>
            </a:r>
          </a:p>
          <a:p>
            <a:pPr marL="285750" indent="-285750">
              <a:lnSpc>
                <a:spcPct val="150000"/>
              </a:lnSpc>
              <a:buClrTx/>
              <a:buSzPct val="100000"/>
              <a:buFontTx/>
              <a:buChar char="-"/>
            </a:pPr>
            <a:r>
              <a:rPr lang="de-DE" sz="2000" dirty="0"/>
              <a:t>Festlegung von Zielvereinbarungen am Ende des Gesprächs</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Gesprächskultur</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Das Gespräch zwischen Lehrerinnen/ </a:t>
            </a:r>
            <a:br>
              <a:rPr lang="de-DE" sz="2400" b="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Lehrern, Schülerinnen/ Schülern und Eltern</a:t>
            </a:r>
          </a:p>
        </p:txBody>
      </p:sp>
    </p:spTree>
    <p:extLst>
      <p:ext uri="{BB962C8B-B14F-4D97-AF65-F5344CB8AC3E}">
        <p14:creationId xmlns:p14="http://schemas.microsoft.com/office/powerpoint/2010/main" val="3731613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25</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Tür- und Angelgespräche</a:t>
            </a:r>
          </a:p>
          <a:p>
            <a:pPr>
              <a:lnSpc>
                <a:spcPct val="150000"/>
              </a:lnSpc>
              <a:buSzPct val="100000"/>
              <a:buFont typeface="Wingdings" panose="05000000000000000000" pitchFamily="2" charset="2"/>
              <a:buChar char="§"/>
            </a:pPr>
            <a:r>
              <a:rPr lang="de-DE" sz="2000" dirty="0"/>
              <a:t>Beratungsgespräche</a:t>
            </a:r>
          </a:p>
          <a:p>
            <a:pPr>
              <a:lnSpc>
                <a:spcPct val="150000"/>
              </a:lnSpc>
              <a:buSzPct val="100000"/>
              <a:buFont typeface="Wingdings" panose="05000000000000000000" pitchFamily="2" charset="2"/>
              <a:buChar char="§"/>
            </a:pPr>
            <a:r>
              <a:rPr lang="de-DE" sz="2000" dirty="0"/>
              <a:t>Schwierige Gespräche</a:t>
            </a:r>
          </a:p>
          <a:p>
            <a:pPr>
              <a:lnSpc>
                <a:spcPct val="150000"/>
              </a:lnSpc>
              <a:buSzPct val="100000"/>
              <a:buFont typeface="Wingdings" panose="05000000000000000000" pitchFamily="2" charset="2"/>
              <a:buChar char="§"/>
            </a:pPr>
            <a:r>
              <a:rPr lang="de-DE" sz="2000" dirty="0"/>
              <a:t>…</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Gesprächsformen im schulischen Bereich</a:t>
            </a:r>
            <a:br>
              <a:rPr lang="de-DE" sz="240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2776642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26</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„Tür- und Angelgespräche“ sind in der Regel spontan und ermöglichen einen gegenseitigen Austausch ohne großen Zeitaufwand. </a:t>
            </a:r>
          </a:p>
          <a:p>
            <a:pPr>
              <a:lnSpc>
                <a:spcPct val="150000"/>
              </a:lnSpc>
              <a:buSzPct val="100000"/>
              <a:buFont typeface="Wingdings" panose="05000000000000000000" pitchFamily="2" charset="2"/>
              <a:buChar char="§"/>
            </a:pPr>
            <a:r>
              <a:rPr lang="de-DE" sz="2000" dirty="0"/>
              <a:t>Wichtiges oder Kritisches sollte nicht zwischen „Tür und Angel“ besprochen werden. </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Gesprächsformen im schulischen Bereich</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Tür- und Angelgespräche</a:t>
            </a:r>
            <a:br>
              <a:rPr lang="de-DE" sz="240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4109604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27</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de-DE" sz="2000" i="1" dirty="0"/>
              <a:t>Wichtig sind eine gute Vorbereitung und ein strukturierter Ablauf!</a:t>
            </a:r>
          </a:p>
          <a:p>
            <a:pPr marL="0" indent="0">
              <a:lnSpc>
                <a:spcPct val="150000"/>
              </a:lnSpc>
              <a:buNone/>
            </a:pPr>
            <a:r>
              <a:rPr lang="de-DE" sz="2000" dirty="0"/>
              <a:t>Denn allzu schnell kann es passieren, dass aus einem lockeren spontanen Gespräch ein ernstes Beratungs- oder Konfliktgespräch entsteht und man in den Sog von Verwirrungen oder Unklarheiten hineingezogen wird. Eine mögliche objektive Betrachtung bzw. Klärung des Problems wird dadurch erschwert.</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Gesprächsformen im schulischen Bereich</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Beratungsgespräche und schwierige Gespräche</a:t>
            </a:r>
          </a:p>
        </p:txBody>
      </p:sp>
    </p:spTree>
    <p:extLst>
      <p:ext uri="{BB962C8B-B14F-4D97-AF65-F5344CB8AC3E}">
        <p14:creationId xmlns:p14="http://schemas.microsoft.com/office/powerpoint/2010/main" val="1029106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28</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Eröffnung des Gesprächs</a:t>
            </a:r>
          </a:p>
          <a:p>
            <a:pPr>
              <a:lnSpc>
                <a:spcPct val="150000"/>
              </a:lnSpc>
              <a:buSzPct val="100000"/>
              <a:buFont typeface="Wingdings" panose="05000000000000000000" pitchFamily="2" charset="2"/>
              <a:buChar char="§"/>
            </a:pPr>
            <a:r>
              <a:rPr lang="de-DE" sz="2000" dirty="0"/>
              <a:t>Klärung des Anliegens</a:t>
            </a:r>
          </a:p>
          <a:p>
            <a:pPr>
              <a:lnSpc>
                <a:spcPct val="150000"/>
              </a:lnSpc>
              <a:buSzPct val="100000"/>
              <a:buFont typeface="Wingdings" panose="05000000000000000000" pitchFamily="2" charset="2"/>
              <a:buChar char="§"/>
            </a:pPr>
            <a:r>
              <a:rPr lang="de-DE" sz="2000" dirty="0"/>
              <a:t>Analyse der Situation</a:t>
            </a:r>
          </a:p>
          <a:p>
            <a:pPr>
              <a:lnSpc>
                <a:spcPct val="150000"/>
              </a:lnSpc>
              <a:buSzPct val="100000"/>
              <a:buFont typeface="Wingdings" panose="05000000000000000000" pitchFamily="2" charset="2"/>
              <a:buChar char="§"/>
            </a:pPr>
            <a:r>
              <a:rPr lang="de-DE" sz="2000" dirty="0"/>
              <a:t>Erarbeitung von Lösungsperspektiven</a:t>
            </a:r>
          </a:p>
          <a:p>
            <a:pPr>
              <a:lnSpc>
                <a:spcPct val="150000"/>
              </a:lnSpc>
              <a:buSzPct val="100000"/>
              <a:buFont typeface="Wingdings" panose="05000000000000000000" pitchFamily="2" charset="2"/>
              <a:buChar char="§"/>
            </a:pPr>
            <a:r>
              <a:rPr lang="de-DE" sz="2000" dirty="0"/>
              <a:t>Abschluss</a:t>
            </a:r>
            <a:endParaRPr lang="de-DE" sz="2000" b="1" dirty="0"/>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Mögliche Phasen eines Beratungsgesprächs</a:t>
            </a: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1423249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29</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Schwierige Gespräche zu führen, ist für beide Seite meist unangenehm – egal, ob es um einen Konflikt geht oder um Kritik, die von einer Seite geäußert wird. </a:t>
            </a:r>
          </a:p>
          <a:p>
            <a:pPr>
              <a:lnSpc>
                <a:spcPct val="150000"/>
              </a:lnSpc>
              <a:buSzPct val="100000"/>
              <a:buFont typeface="Wingdings" panose="05000000000000000000" pitchFamily="2" charset="2"/>
              <a:buChar char="§"/>
            </a:pPr>
            <a:r>
              <a:rPr lang="de-DE" sz="2000" dirty="0"/>
              <a:t>Nach Möglichkeit sollte schon im Vorfeld geklärt sein, um was es geht.</a:t>
            </a:r>
          </a:p>
          <a:p>
            <a:pPr>
              <a:lnSpc>
                <a:spcPct val="150000"/>
              </a:lnSpc>
              <a:buSzPct val="100000"/>
              <a:buFont typeface="Wingdings" panose="05000000000000000000" pitchFamily="2" charset="2"/>
              <a:buChar char="§"/>
            </a:pPr>
            <a:r>
              <a:rPr lang="de-DE" sz="2000" dirty="0"/>
              <a:t>Ein Konfliktgespräch hat das Ziel, einen bestehenden Konflikt zu lösen.</a:t>
            </a:r>
          </a:p>
          <a:p>
            <a:pPr>
              <a:lnSpc>
                <a:spcPct val="150000"/>
              </a:lnSpc>
              <a:buSzPct val="100000"/>
              <a:buFont typeface="Wingdings" panose="05000000000000000000" pitchFamily="2" charset="2"/>
              <a:buChar char="§"/>
            </a:pPr>
            <a:r>
              <a:rPr lang="de-DE" sz="2000" dirty="0"/>
              <a:t>Oftmals werden aber Konfliktgespräche gemieden oder so aggressiv angegangen, dass die Beziehung gestört wird.</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Schwierige Gespräche (Konflikt- oder Kritikgespräche)</a:t>
            </a: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407015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2C6416D6-D153-274B-47DB-0FA24AEEA4FC}"/>
              </a:ext>
            </a:extLst>
          </p:cNvPr>
          <p:cNvSpPr>
            <a:spLocks noGrp="1"/>
          </p:cNvSpPr>
          <p:nvPr>
            <p:ph type="body" sz="quarter" idx="14"/>
          </p:nvPr>
        </p:nvSpPr>
        <p:spPr>
          <a:xfrm>
            <a:off x="6383339" y="1859790"/>
            <a:ext cx="5233988" cy="3373127"/>
          </a:xfrm>
        </p:spPr>
        <p:txBody>
          <a:bodyPr/>
          <a:lstStyle/>
          <a:p>
            <a:pPr marL="0" indent="0" algn="ctr">
              <a:buNone/>
            </a:pPr>
            <a:endParaRPr lang="de-DE" sz="2000" b="1" dirty="0"/>
          </a:p>
          <a:p>
            <a:pPr marL="0" indent="0" algn="ctr">
              <a:buNone/>
            </a:pPr>
            <a:endParaRPr lang="de-DE" sz="2000" b="1" dirty="0"/>
          </a:p>
          <a:p>
            <a:pPr marL="0" indent="0" algn="ctr">
              <a:buNone/>
            </a:pPr>
            <a:r>
              <a:rPr lang="de-DE" sz="2800" dirty="0"/>
              <a:t>Praxismodul:</a:t>
            </a:r>
          </a:p>
          <a:p>
            <a:pPr marL="0" indent="0" algn="ctr">
              <a:buNone/>
            </a:pPr>
            <a:r>
              <a:rPr lang="de-DE" sz="2800" b="1" dirty="0"/>
              <a:t>Kommunikation</a:t>
            </a:r>
          </a:p>
        </p:txBody>
      </p:sp>
      <p:pic>
        <p:nvPicPr>
          <p:cNvPr id="15" name="Bildplatzhalter 14">
            <a:extLst>
              <a:ext uri="{FF2B5EF4-FFF2-40B4-BE49-F238E27FC236}">
                <a16:creationId xmlns:a16="http://schemas.microsoft.com/office/drawing/2014/main" id="{7BEBDE8E-5273-4F27-9102-D346201D7AE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344" r="19344"/>
          <a:stretch>
            <a:fillRect/>
          </a:stretch>
        </p:blipFill>
        <p:spPr/>
      </p:pic>
      <p:sp>
        <p:nvSpPr>
          <p:cNvPr id="5" name="Foliennummernplatzhalter 4">
            <a:extLst>
              <a:ext uri="{FF2B5EF4-FFF2-40B4-BE49-F238E27FC236}">
                <a16:creationId xmlns:a16="http://schemas.microsoft.com/office/drawing/2014/main" id="{BFFECA38-8007-4D69-A1CC-EC7EAEBE50F6}"/>
              </a:ext>
            </a:extLst>
          </p:cNvPr>
          <p:cNvSpPr>
            <a:spLocks noGrp="1"/>
          </p:cNvSpPr>
          <p:nvPr>
            <p:ph type="sldNum" sz="quarter" idx="4"/>
          </p:nvPr>
        </p:nvSpPr>
        <p:spPr/>
        <p:txBody>
          <a:bodyPr/>
          <a:lstStyle/>
          <a:p>
            <a:fld id="{BD55EF62-6C11-432A-B6B1-8FDA77A7568D}" type="slidenum">
              <a:rPr lang="de-DE" smtClean="0"/>
              <a:pPr/>
              <a:t>3</a:t>
            </a:fld>
            <a:endParaRPr lang="de-DE"/>
          </a:p>
        </p:txBody>
      </p:sp>
      <p:sp>
        <p:nvSpPr>
          <p:cNvPr id="7" name="Fußzeilenplatzhalter 6">
            <a:extLst>
              <a:ext uri="{FF2B5EF4-FFF2-40B4-BE49-F238E27FC236}">
                <a16:creationId xmlns:a16="http://schemas.microsoft.com/office/drawing/2014/main" id="{36896C5D-55E3-4268-B874-E5F0CBA7F775}"/>
              </a:ext>
            </a:extLst>
          </p:cNvPr>
          <p:cNvSpPr>
            <a:spLocks noGrp="1"/>
          </p:cNvSpPr>
          <p:nvPr>
            <p:ph type="ftr" sz="quarter" idx="3"/>
          </p:nvPr>
        </p:nvSpPr>
        <p:spPr/>
        <p:txBody>
          <a:bodyPr/>
          <a:lstStyle/>
          <a:p>
            <a:r>
              <a:rPr lang="de-DE"/>
              <a:t>Praxismodul: Kommunikation</a:t>
            </a:r>
            <a:endParaRPr lang="de-DE" dirty="0"/>
          </a:p>
        </p:txBody>
      </p:sp>
    </p:spTree>
    <p:extLst>
      <p:ext uri="{BB962C8B-B14F-4D97-AF65-F5344CB8AC3E}">
        <p14:creationId xmlns:p14="http://schemas.microsoft.com/office/powerpoint/2010/main" val="1834279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30</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In Kritikgesprächen geht es eher um den Wunsch nach Verhaltensänderungen des Gegenüber. </a:t>
            </a:r>
          </a:p>
          <a:p>
            <a:pPr>
              <a:lnSpc>
                <a:spcPct val="150000"/>
              </a:lnSpc>
              <a:buSzPct val="100000"/>
              <a:buFont typeface="Wingdings" panose="05000000000000000000" pitchFamily="2" charset="2"/>
              <a:buChar char="§"/>
            </a:pPr>
            <a:r>
              <a:rPr lang="de-DE" sz="2000" dirty="0"/>
              <a:t>Verhaltensänderungen sind jedoch freiwillig. Die Kritik wird angenommen bzw. darf angenommen werden oder nicht.</a:t>
            </a:r>
          </a:p>
          <a:p>
            <a:pPr>
              <a:lnSpc>
                <a:spcPct val="150000"/>
              </a:lnSpc>
              <a:buSzPct val="100000"/>
              <a:buFont typeface="Wingdings" panose="05000000000000000000" pitchFamily="2" charset="2"/>
              <a:buChar char="§"/>
            </a:pPr>
            <a:r>
              <a:rPr lang="de-DE" sz="2000" dirty="0"/>
              <a:t>Kritikgespräche lohnen sich jedoch auch schon deshalb, weil es Gelegenheit bietet, aufgestauten Ärger loszuwerden. Und das entkrampft oft schon die Beziehung zum Gegenüber. </a:t>
            </a:r>
            <a:endParaRPr lang="de-DE" sz="2000" b="1" dirty="0"/>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Schwierige Gespräche (Konflikt- oder Kritikgespräche)</a:t>
            </a: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373877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31</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Rahmensetzung</a:t>
            </a:r>
          </a:p>
          <a:p>
            <a:pPr>
              <a:lnSpc>
                <a:spcPct val="150000"/>
              </a:lnSpc>
              <a:buSzPct val="100000"/>
              <a:buFont typeface="Wingdings" panose="05000000000000000000" pitchFamily="2" charset="2"/>
              <a:buChar char="§"/>
            </a:pPr>
            <a:r>
              <a:rPr lang="de-DE" sz="2000" dirty="0"/>
              <a:t>Austausch der Sichtweisen</a:t>
            </a:r>
          </a:p>
          <a:p>
            <a:pPr>
              <a:lnSpc>
                <a:spcPct val="150000"/>
              </a:lnSpc>
              <a:buSzPct val="100000"/>
              <a:buFont typeface="Wingdings" panose="05000000000000000000" pitchFamily="2" charset="2"/>
              <a:buChar char="§"/>
            </a:pPr>
            <a:r>
              <a:rPr lang="de-DE" sz="2000" dirty="0"/>
              <a:t>Aushandeln von Lösungen</a:t>
            </a:r>
          </a:p>
          <a:p>
            <a:pPr>
              <a:lnSpc>
                <a:spcPct val="150000"/>
              </a:lnSpc>
              <a:buSzPct val="100000"/>
              <a:buFont typeface="Wingdings" panose="05000000000000000000" pitchFamily="2" charset="2"/>
              <a:buChar char="§"/>
            </a:pPr>
            <a:r>
              <a:rPr lang="de-DE" sz="2000" dirty="0"/>
              <a:t>Treffen von Vereinbarungen</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Mögliche Phasen eines Konflikt- oder Kritikgesprächs</a:t>
            </a: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38086884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32</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de-DE" sz="2000" i="1" dirty="0"/>
              <a:t>„An wen wende ich mich, wenn ich Probleme oder Anliegen habe?“</a:t>
            </a:r>
          </a:p>
          <a:p>
            <a:pPr marL="457200" indent="-457200">
              <a:lnSpc>
                <a:spcPct val="150000"/>
              </a:lnSpc>
              <a:buSzPct val="100000"/>
              <a:buFont typeface="+mj-lt"/>
              <a:buAutoNum type="alphaLcPeriod"/>
            </a:pPr>
            <a:r>
              <a:rPr lang="de-DE" sz="2000" dirty="0"/>
              <a:t>Fragen zu einem individuellen Problem im Unterricht oder mit einer Lehrkraft</a:t>
            </a:r>
          </a:p>
          <a:p>
            <a:pPr marL="457200" indent="-457200">
              <a:lnSpc>
                <a:spcPct val="150000"/>
              </a:lnSpc>
              <a:buSzPct val="100000"/>
              <a:buFont typeface="+mj-lt"/>
              <a:buAutoNum type="alphaLcPeriod"/>
            </a:pPr>
            <a:r>
              <a:rPr lang="de-DE" sz="2000" dirty="0"/>
              <a:t>Fragen zu allgemeinen Belangen der Klasse/Lerngruppe oder Schule</a:t>
            </a:r>
          </a:p>
          <a:p>
            <a:pPr marL="457200" indent="-457200">
              <a:lnSpc>
                <a:spcPct val="150000"/>
              </a:lnSpc>
              <a:buSzPct val="100000"/>
              <a:buFont typeface="+mj-lt"/>
              <a:buAutoNum type="alphaLcPeriod"/>
            </a:pPr>
            <a:r>
              <a:rPr lang="de-DE" sz="2000" dirty="0"/>
              <a:t>Fragen zur (schulischen) Entwicklung des Kindes, z. B. Pubertät, Schulängste</a:t>
            </a:r>
          </a:p>
          <a:p>
            <a:pPr marL="285750" indent="-285750">
              <a:lnSpc>
                <a:spcPct val="150000"/>
              </a:lnSpc>
              <a:buSzPct val="100000"/>
              <a:buFontTx/>
              <a:buChar char="-"/>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Kommunikationswege</a:t>
            </a: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1685965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33</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654050" y="1891074"/>
            <a:ext cx="11348605" cy="420492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Ratsam ist zunächst das direkte Gespräch mit der entsprechenden (Fach-)Lehrkraft. </a:t>
            </a:r>
          </a:p>
          <a:p>
            <a:pPr>
              <a:lnSpc>
                <a:spcPct val="150000"/>
              </a:lnSpc>
              <a:buSzPct val="100000"/>
              <a:buFont typeface="Wingdings" panose="05000000000000000000" pitchFamily="2" charset="2"/>
              <a:buChar char="§"/>
            </a:pPr>
            <a:r>
              <a:rPr lang="de-DE" sz="2000" dirty="0"/>
              <a:t>Sollten die Fragen nicht geklärt werden, sollte ein Gespräch mit der Klassenlehrerin oder dem Klassenlehrer (oder Klassenlehrerteam), ggf. auch mit der Beratungslehrerin oder dem Beratungslehrer oder einer Elternvertretung erfolgen. </a:t>
            </a:r>
          </a:p>
          <a:p>
            <a:pPr>
              <a:lnSpc>
                <a:spcPct val="150000"/>
              </a:lnSpc>
              <a:buSzPct val="100000"/>
              <a:buFont typeface="Wingdings" panose="05000000000000000000" pitchFamily="2" charset="2"/>
              <a:buChar char="§"/>
            </a:pPr>
            <a:r>
              <a:rPr lang="de-DE" sz="2000" dirty="0"/>
              <a:t>Wenn auch dieses Gespräch nicht zufriedenstellend verläuft, könnte der Schritt zur Schulleitung oder Abteilungsleitung eingeleitet werden, ggf. auch mit Unterstützung einer Elternvertretung.</a:t>
            </a:r>
            <a:endParaRPr lang="de-DE" sz="2000" b="1" dirty="0"/>
          </a:p>
          <a:p>
            <a:pPr>
              <a:lnSpc>
                <a:spcPct val="150000"/>
              </a:lnSpc>
            </a:pPr>
            <a:endParaRPr lang="de-DE" sz="20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Kommunikationswege</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a) Fragen zu einem individuellen Problem im Unterricht </a:t>
            </a:r>
            <a:br>
              <a:rPr lang="de-DE" sz="2400" b="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oder mit der Lehrkraft</a:t>
            </a:r>
          </a:p>
        </p:txBody>
      </p:sp>
    </p:spTree>
    <p:extLst>
      <p:ext uri="{BB962C8B-B14F-4D97-AF65-F5344CB8AC3E}">
        <p14:creationId xmlns:p14="http://schemas.microsoft.com/office/powerpoint/2010/main" val="2369804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34</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545020"/>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000" b="1" dirty="0"/>
              <a:t>1. Gespräch mit dem eigenen Kind</a:t>
            </a:r>
          </a:p>
          <a:p>
            <a:pPr marL="800100" lvl="1" indent="-342900">
              <a:lnSpc>
                <a:spcPct val="150000"/>
              </a:lnSpc>
              <a:buSzPct val="100000"/>
              <a:buFont typeface="Courier New" panose="02070309020205020404" pitchFamily="49" charset="0"/>
              <a:buChar char="o"/>
            </a:pPr>
            <a:r>
              <a:rPr lang="de-DE" sz="2000" dirty="0"/>
              <a:t>Vorfall besprechen</a:t>
            </a:r>
          </a:p>
          <a:p>
            <a:pPr marL="800100" lvl="1" indent="-342900">
              <a:lnSpc>
                <a:spcPct val="150000"/>
              </a:lnSpc>
              <a:buSzPct val="100000"/>
              <a:buFont typeface="Courier New" panose="02070309020205020404" pitchFamily="49" charset="0"/>
              <a:buChar char="o"/>
            </a:pPr>
            <a:r>
              <a:rPr lang="de-DE" sz="2000" dirty="0"/>
              <a:t>Sicht des Kindes einholen</a:t>
            </a:r>
          </a:p>
          <a:p>
            <a:pPr marL="1296000" lvl="4" indent="0">
              <a:lnSpc>
                <a:spcPct val="150000"/>
              </a:lnSpc>
              <a:buNone/>
            </a:pPr>
            <a:r>
              <a:rPr lang="de-DE" sz="2000" b="1" dirty="0"/>
              <a:t>	2. Gespräch mit der betroffenen Lehrkraft</a:t>
            </a:r>
          </a:p>
          <a:p>
            <a:pPr marL="2743200" lvl="5" indent="-457200">
              <a:lnSpc>
                <a:spcPct val="150000"/>
              </a:lnSpc>
              <a:buClr>
                <a:schemeClr val="accent1"/>
              </a:buClr>
              <a:buFont typeface="Courier New" panose="02070309020205020404" pitchFamily="49" charset="0"/>
              <a:buChar char="o"/>
            </a:pPr>
            <a:r>
              <a:rPr lang="de-DE" sz="2000" dirty="0">
                <a:latin typeface="Arial" panose="020B0604020202020204" pitchFamily="34" charset="0"/>
                <a:cs typeface="Arial" panose="020B0604020202020204" pitchFamily="34" charset="0"/>
              </a:rPr>
              <a:t>Gespräch vorbereiten</a:t>
            </a:r>
          </a:p>
          <a:p>
            <a:pPr marL="2743200" lvl="5" indent="-457200">
              <a:lnSpc>
                <a:spcPct val="150000"/>
              </a:lnSpc>
              <a:buClr>
                <a:schemeClr val="accent1"/>
              </a:buClr>
              <a:buFont typeface="Courier New" panose="02070309020205020404" pitchFamily="49" charset="0"/>
              <a:buChar char="o"/>
            </a:pPr>
            <a:r>
              <a:rPr lang="de-DE" sz="2000" dirty="0">
                <a:latin typeface="Arial" panose="020B0604020202020204" pitchFamily="34" charset="0"/>
                <a:cs typeface="Arial" panose="020B0604020202020204" pitchFamily="34" charset="0"/>
              </a:rPr>
              <a:t>Ggf. Unterstützung hinzuziehen</a:t>
            </a:r>
          </a:p>
          <a:p>
            <a:pPr marL="2743200" lvl="5" indent="-457200">
              <a:lnSpc>
                <a:spcPct val="150000"/>
              </a:lnSpc>
              <a:buClr>
                <a:schemeClr val="accent1"/>
              </a:buClr>
              <a:buFont typeface="Courier New" panose="02070309020205020404" pitchFamily="49" charset="0"/>
              <a:buChar char="o"/>
            </a:pPr>
            <a:r>
              <a:rPr lang="de-DE" sz="2000" dirty="0">
                <a:latin typeface="Arial" panose="020B0604020202020204" pitchFamily="34" charset="0"/>
                <a:cs typeface="Arial" panose="020B0604020202020204" pitchFamily="34" charset="0"/>
              </a:rPr>
              <a:t>Im Falle einer Begleitung Lehrkraft vorab informieren</a:t>
            </a:r>
          </a:p>
          <a:p>
            <a:pPr marL="2286000" lvl="5" indent="0">
              <a:lnSpc>
                <a:spcPct val="150000"/>
              </a:lnSpc>
              <a:buNone/>
            </a:pPr>
            <a:r>
              <a:rPr lang="de-DE" sz="2000" dirty="0"/>
              <a:t>		</a:t>
            </a:r>
            <a:r>
              <a:rPr lang="de-DE" sz="2000" b="1" dirty="0">
                <a:latin typeface="Arial" panose="020B0604020202020204" pitchFamily="34" charset="0"/>
                <a:cs typeface="Arial" panose="020B0604020202020204" pitchFamily="34" charset="0"/>
              </a:rPr>
              <a:t>3.</a:t>
            </a:r>
            <a:r>
              <a:rPr lang="de-DE" sz="2000" dirty="0">
                <a:latin typeface="Arial" panose="020B0604020202020204" pitchFamily="34" charset="0"/>
                <a:cs typeface="Arial" panose="020B0604020202020204" pitchFamily="34" charset="0"/>
              </a:rPr>
              <a:t> </a:t>
            </a:r>
            <a:r>
              <a:rPr lang="de-DE" sz="2000" b="1" dirty="0">
                <a:latin typeface="Arial" panose="020B0604020202020204" pitchFamily="34" charset="0"/>
                <a:cs typeface="Arial" panose="020B0604020202020204" pitchFamily="34" charset="0"/>
              </a:rPr>
              <a:t>Ggf. Gespräch mit der Schulleitung</a:t>
            </a:r>
          </a:p>
          <a:p>
            <a:pPr>
              <a:lnSpc>
                <a:spcPct val="150000"/>
              </a:lnSpc>
            </a:pPr>
            <a:endParaRPr lang="de-DE" sz="20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Kommunikationswege</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a. Fragen zu einem individuellen Problem im Unterricht </a:t>
            </a:r>
            <a:br>
              <a:rPr lang="de-DE" sz="2400" b="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oder mit der Lehrkraft</a:t>
            </a:r>
          </a:p>
        </p:txBody>
      </p:sp>
      <p:sp>
        <p:nvSpPr>
          <p:cNvPr id="9" name="Nach oben gekrümmter Pfeil 5">
            <a:extLst>
              <a:ext uri="{FF2B5EF4-FFF2-40B4-BE49-F238E27FC236}">
                <a16:creationId xmlns:a16="http://schemas.microsoft.com/office/drawing/2014/main" id="{2A10362D-28A0-4E0F-82D8-0C980EBDF97D}"/>
              </a:ext>
            </a:extLst>
          </p:cNvPr>
          <p:cNvSpPr/>
          <p:nvPr/>
        </p:nvSpPr>
        <p:spPr>
          <a:xfrm rot="1647997">
            <a:off x="2789554" y="5555287"/>
            <a:ext cx="1297411" cy="497902"/>
          </a:xfrm>
          <a:prstGeom prst="curvedUp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B0F0"/>
              </a:solidFill>
            </a:endParaRPr>
          </a:p>
        </p:txBody>
      </p:sp>
      <p:sp>
        <p:nvSpPr>
          <p:cNvPr id="10" name="Nach oben gekrümmter Pfeil 5">
            <a:extLst>
              <a:ext uri="{FF2B5EF4-FFF2-40B4-BE49-F238E27FC236}">
                <a16:creationId xmlns:a16="http://schemas.microsoft.com/office/drawing/2014/main" id="{45B5A35F-944A-4C1E-ABC5-CA9147968973}"/>
              </a:ext>
            </a:extLst>
          </p:cNvPr>
          <p:cNvSpPr/>
          <p:nvPr/>
        </p:nvSpPr>
        <p:spPr>
          <a:xfrm rot="1647997">
            <a:off x="1073867" y="3501888"/>
            <a:ext cx="1297411" cy="497902"/>
          </a:xfrm>
          <a:prstGeom prst="curvedUp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B0F0"/>
              </a:solidFill>
            </a:endParaRPr>
          </a:p>
        </p:txBody>
      </p:sp>
    </p:spTree>
    <p:extLst>
      <p:ext uri="{BB962C8B-B14F-4D97-AF65-F5344CB8AC3E}">
        <p14:creationId xmlns:p14="http://schemas.microsoft.com/office/powerpoint/2010/main" val="2448777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35</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Geht es um allgemeine Probleme in der Klasse, sollte die Klassenlehrerin oder der Klassenlehrer und ggf. die Fachlehrkraft zunächst angesprochen werden. </a:t>
            </a:r>
          </a:p>
          <a:p>
            <a:pPr>
              <a:lnSpc>
                <a:spcPct val="150000"/>
              </a:lnSpc>
              <a:buSzPct val="100000"/>
              <a:buFont typeface="Wingdings" panose="05000000000000000000" pitchFamily="2" charset="2"/>
              <a:buChar char="§"/>
            </a:pPr>
            <a:r>
              <a:rPr lang="de-DE" sz="2000" dirty="0"/>
              <a:t>Es besteht außerdem die Möglichkeit, sich an die Klassenpflegschaft zu wenden, falls immer noch Klärungsbedarf besteht. </a:t>
            </a:r>
          </a:p>
          <a:p>
            <a:pPr>
              <a:lnSpc>
                <a:spcPct val="150000"/>
              </a:lnSpc>
              <a:buSzPct val="100000"/>
              <a:buFont typeface="Wingdings" panose="05000000000000000000" pitchFamily="2" charset="2"/>
              <a:buChar char="§"/>
            </a:pPr>
            <a:r>
              <a:rPr lang="de-DE" sz="2000" dirty="0"/>
              <a:t>Erst in einem letzten Schritt sollte man sich an die Schulleitung oder Abteilungsleitung, ggf. mit Unterstützung der Klassenpflegschaftsvertretung, wenden.</a:t>
            </a:r>
            <a:endParaRPr lang="de-DE" sz="2000" b="1" dirty="0"/>
          </a:p>
          <a:p>
            <a:pPr>
              <a:lnSpc>
                <a:spcPct val="150000"/>
              </a:lnSpc>
              <a:buSzPct val="100000"/>
              <a:buFont typeface="Symbol" panose="05050102010706020507" pitchFamily="18" charset="2"/>
              <a:buChar char="-"/>
            </a:pPr>
            <a:endParaRPr lang="de-DE" sz="20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Kommunikationswege</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b. Fragen zu allgemeinen Belangen der Klassen/Lerngruppe</a:t>
            </a:r>
            <a:br>
              <a:rPr lang="de-DE" sz="2400" b="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oder Schule</a:t>
            </a:r>
          </a:p>
        </p:txBody>
      </p:sp>
    </p:spTree>
    <p:extLst>
      <p:ext uri="{BB962C8B-B14F-4D97-AF65-F5344CB8AC3E}">
        <p14:creationId xmlns:p14="http://schemas.microsoft.com/office/powerpoint/2010/main" val="2163330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36</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7"/>
            <a:ext cx="11348605" cy="4275820"/>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Beratung bei bspw. Lernschwierigkeiten, Verhaltensauffälligkeiten und psychosozialen Problemen ist Aufgabe aller Lehrerinnen und Lehrer (</a:t>
            </a:r>
            <a:r>
              <a:rPr lang="de-DE" sz="2000" dirty="0">
                <a:hlinkClick r:id="rId3"/>
              </a:rPr>
              <a:t>siehe 21-02 Nr. 4 ADO § 9</a:t>
            </a:r>
            <a:r>
              <a:rPr lang="de-DE" sz="2000" dirty="0"/>
              <a:t>). </a:t>
            </a:r>
          </a:p>
          <a:p>
            <a:pPr>
              <a:lnSpc>
                <a:spcPct val="150000"/>
              </a:lnSpc>
              <a:buSzPct val="100000"/>
              <a:buFont typeface="Wingdings" panose="05000000000000000000" pitchFamily="2" charset="2"/>
              <a:buChar char="§"/>
            </a:pPr>
            <a:r>
              <a:rPr lang="de-DE" sz="2000" dirty="0"/>
              <a:t>Viele Schulen beauftragen Beratungslehrkräfte, wenn sie Bedarf nach einer Ergänzung oder Intensivierung der Beratungstätigkeit von Lehrkräften sehen. </a:t>
            </a:r>
          </a:p>
          <a:p>
            <a:pPr>
              <a:lnSpc>
                <a:spcPct val="150000"/>
              </a:lnSpc>
              <a:buSzPct val="100000"/>
              <a:buFont typeface="Wingdings" panose="05000000000000000000" pitchFamily="2" charset="2"/>
              <a:buChar char="§"/>
            </a:pPr>
            <a:r>
              <a:rPr lang="de-DE" sz="2000" dirty="0"/>
              <a:t>Ob Beratungslehrerinnen oder -lehrer, Klassenlehrerinnen oder -lehrer, sie sollten die erste Anlaufstelle bei Fragen zur schulischen Entwicklung des Kindes sein.</a:t>
            </a:r>
          </a:p>
          <a:p>
            <a:pPr>
              <a:lnSpc>
                <a:spcPct val="150000"/>
              </a:lnSpc>
              <a:buSzPct val="100000"/>
              <a:buFont typeface="Symbol" panose="05050102010706020507" pitchFamily="18" charset="2"/>
              <a:buChar char="-"/>
            </a:pPr>
            <a:endParaRPr lang="de-DE" sz="2000" b="1" dirty="0"/>
          </a:p>
          <a:p>
            <a:pPr marL="0" indent="0">
              <a:lnSpc>
                <a:spcPct val="200000"/>
              </a:lnSpc>
              <a:buNone/>
            </a:pPr>
            <a:r>
              <a:rPr lang="de-DE" sz="900" dirty="0"/>
              <a:t>(Quelle: vgl. Beilage zum Friedrich Jahresheft 2017 - Eltern: Liebe Eltern!? - Bausteine für eine erfolgreiche Zusammenarbeit)</a:t>
            </a:r>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Kommunikationswege</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c. Fragen zur (schulischen) Entwicklung des Kindes, </a:t>
            </a:r>
            <a:br>
              <a:rPr lang="de-DE" sz="2400" b="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z. B. Pubertät, Schulängste</a:t>
            </a:r>
          </a:p>
        </p:txBody>
      </p:sp>
    </p:spTree>
    <p:extLst>
      <p:ext uri="{BB962C8B-B14F-4D97-AF65-F5344CB8AC3E}">
        <p14:creationId xmlns:p14="http://schemas.microsoft.com/office/powerpoint/2010/main" val="2198181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37</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01423"/>
            <a:ext cx="11348605"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marL="0" indent="0">
              <a:lnSpc>
                <a:spcPct val="150000"/>
              </a:lnSpc>
              <a:buNone/>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Rhetorik</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Kunst der Rede </a:t>
            </a:r>
          </a:p>
        </p:txBody>
      </p:sp>
      <p:sp>
        <p:nvSpPr>
          <p:cNvPr id="2" name="Textfeld 1">
            <a:extLst>
              <a:ext uri="{FF2B5EF4-FFF2-40B4-BE49-F238E27FC236}">
                <a16:creationId xmlns:a16="http://schemas.microsoft.com/office/drawing/2014/main" id="{5B81901A-4240-43C6-A586-0D120EBB02B4}"/>
              </a:ext>
            </a:extLst>
          </p:cNvPr>
          <p:cNvSpPr txBox="1"/>
          <p:nvPr/>
        </p:nvSpPr>
        <p:spPr>
          <a:xfrm>
            <a:off x="4822774" y="1498876"/>
            <a:ext cx="6442213" cy="4985980"/>
          </a:xfrm>
          <a:prstGeom prst="rect">
            <a:avLst/>
          </a:prstGeom>
          <a:noFill/>
        </p:spPr>
        <p:txBody>
          <a:bodyPr wrap="square" rtlCol="0">
            <a:spAutoFit/>
          </a:bodyPr>
          <a:lstStyle/>
          <a:p>
            <a:pPr>
              <a:lnSpc>
                <a:spcPct val="150000"/>
              </a:lnSpc>
            </a:pPr>
            <a:r>
              <a:rPr lang="de-DE" sz="2000" dirty="0">
                <a:latin typeface="Arial" panose="020B0604020202020204" pitchFamily="34" charset="0"/>
                <a:cs typeface="Arial" panose="020B0604020202020204" pitchFamily="34" charset="0"/>
              </a:rPr>
              <a:t>„Sprechen, um eine </a:t>
            </a:r>
            <a:r>
              <a:rPr lang="de-DE" sz="2000" b="1" dirty="0">
                <a:latin typeface="Arial" panose="020B0604020202020204" pitchFamily="34" charset="0"/>
                <a:cs typeface="Arial" panose="020B0604020202020204" pitchFamily="34" charset="0"/>
              </a:rPr>
              <a:t>Wirkung auf andere zu erzielen</a:t>
            </a:r>
            <a:r>
              <a:rPr lang="de-DE" sz="2000" dirty="0">
                <a:latin typeface="Arial" panose="020B0604020202020204" pitchFamily="34" charset="0"/>
                <a:cs typeface="Arial" panose="020B0604020202020204" pitchFamily="34" charset="0"/>
              </a:rPr>
              <a:t>, </a:t>
            </a:r>
          </a:p>
          <a:p>
            <a:pPr>
              <a:lnSpc>
                <a:spcPct val="150000"/>
              </a:lnSpc>
            </a:pPr>
            <a:r>
              <a:rPr lang="de-DE" sz="2000" dirty="0">
                <a:latin typeface="Arial" panose="020B0604020202020204" pitchFamily="34" charset="0"/>
                <a:cs typeface="Arial" panose="020B0604020202020204" pitchFamily="34" charset="0"/>
              </a:rPr>
              <a:t>um andere zu beeinflussen, um </a:t>
            </a:r>
            <a:r>
              <a:rPr lang="de-DE" sz="2000" b="1" dirty="0">
                <a:latin typeface="Arial" panose="020B0604020202020204" pitchFamily="34" charset="0"/>
                <a:cs typeface="Arial" panose="020B0604020202020204" pitchFamily="34" charset="0"/>
              </a:rPr>
              <a:t>Ziele zu erreichen</a:t>
            </a:r>
            <a:r>
              <a:rPr lang="de-DE" sz="2000" dirty="0">
                <a:latin typeface="Arial" panose="020B0604020202020204" pitchFamily="34" charset="0"/>
                <a:cs typeface="Arial" panose="020B0604020202020204" pitchFamily="34" charset="0"/>
              </a:rPr>
              <a:t>, </a:t>
            </a:r>
          </a:p>
          <a:p>
            <a:pPr>
              <a:lnSpc>
                <a:spcPct val="150000"/>
              </a:lnSpc>
            </a:pPr>
            <a:r>
              <a:rPr lang="de-DE" sz="2000" dirty="0">
                <a:latin typeface="Arial" panose="020B0604020202020204" pitchFamily="34" charset="0"/>
                <a:cs typeface="Arial" panose="020B0604020202020204" pitchFamily="34" charset="0"/>
              </a:rPr>
              <a:t>ist seit der Antike das Wesen der Rhetorik… Die Theorie der Redekunst und die Praxis der Beredsamkeit waren in der Antike feste Bestandteile des öffentlichen Lebens und auch des Bildungswesens. Rhetorik wurde als Handwerkszeug verstanden, das den Intellekt und die Ästhetik anspricht – aber unabhängig von Begabung, Intuition oder Kreativität erlernbar ist.“ </a:t>
            </a:r>
            <a:r>
              <a:rPr lang="de-DE" sz="900" dirty="0">
                <a:latin typeface="Arial" panose="020B0604020202020204" pitchFamily="34" charset="0"/>
                <a:cs typeface="Arial" panose="020B0604020202020204" pitchFamily="34" charset="0"/>
              </a:rPr>
              <a:t>(Quelle: https://rhetorik-online.de/rhetorik/) </a:t>
            </a:r>
          </a:p>
          <a:p>
            <a:endParaRPr lang="de-DE" dirty="0"/>
          </a:p>
        </p:txBody>
      </p:sp>
      <p:pic>
        <p:nvPicPr>
          <p:cNvPr id="9" name="Grafik 8">
            <a:extLst>
              <a:ext uri="{FF2B5EF4-FFF2-40B4-BE49-F238E27FC236}">
                <a16:creationId xmlns:a16="http://schemas.microsoft.com/office/drawing/2014/main" id="{B23CF960-48B1-4F8C-BDE3-B95B81974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50" y="1691682"/>
            <a:ext cx="3755040" cy="2503360"/>
          </a:xfrm>
          <a:prstGeom prst="rect">
            <a:avLst/>
          </a:prstGeom>
        </p:spPr>
      </p:pic>
      <p:sp>
        <p:nvSpPr>
          <p:cNvPr id="12" name="Textfeld 11">
            <a:extLst>
              <a:ext uri="{FF2B5EF4-FFF2-40B4-BE49-F238E27FC236}">
                <a16:creationId xmlns:a16="http://schemas.microsoft.com/office/drawing/2014/main" id="{F1410E49-6B30-483F-AE3B-E4E1D5B171B2}"/>
              </a:ext>
            </a:extLst>
          </p:cNvPr>
          <p:cNvSpPr txBox="1"/>
          <p:nvPr/>
        </p:nvSpPr>
        <p:spPr>
          <a:xfrm>
            <a:off x="501650" y="4308636"/>
            <a:ext cx="1218603" cy="215444"/>
          </a:xfrm>
          <a:prstGeom prst="rect">
            <a:avLst/>
          </a:prstGeom>
          <a:noFill/>
        </p:spPr>
        <p:txBody>
          <a:bodyPr wrap="none" rtlCol="0">
            <a:spAutoFit/>
          </a:bodyPr>
          <a:lstStyle/>
          <a:p>
            <a:r>
              <a:rPr lang="de-DE" sz="800" dirty="0"/>
              <a:t>Quelle: QUA-LiS NRW</a:t>
            </a:r>
            <a:endParaRPr lang="de-DE" dirty="0"/>
          </a:p>
        </p:txBody>
      </p:sp>
    </p:spTree>
    <p:extLst>
      <p:ext uri="{BB962C8B-B14F-4D97-AF65-F5344CB8AC3E}">
        <p14:creationId xmlns:p14="http://schemas.microsoft.com/office/powerpoint/2010/main" val="852457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38</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01423"/>
            <a:ext cx="11348605" cy="4741333"/>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marL="0" indent="0">
              <a:lnSpc>
                <a:spcPct val="150000"/>
              </a:lnSpc>
              <a:buNone/>
            </a:pPr>
            <a:r>
              <a:rPr lang="de-DE" sz="1800" dirty="0">
                <a:solidFill>
                  <a:srgbClr val="333333"/>
                </a:solidFill>
                <a:latin typeface="HelveticaNeue"/>
              </a:rPr>
              <a:t>						</a:t>
            </a: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Rhetorik</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Kunst der Rede </a:t>
            </a:r>
          </a:p>
        </p:txBody>
      </p:sp>
      <p:sp>
        <p:nvSpPr>
          <p:cNvPr id="2" name="Textfeld 1">
            <a:extLst>
              <a:ext uri="{FF2B5EF4-FFF2-40B4-BE49-F238E27FC236}">
                <a16:creationId xmlns:a16="http://schemas.microsoft.com/office/drawing/2014/main" id="{5B81901A-4240-43C6-A586-0D120EBB02B4}"/>
              </a:ext>
            </a:extLst>
          </p:cNvPr>
          <p:cNvSpPr txBox="1"/>
          <p:nvPr/>
        </p:nvSpPr>
        <p:spPr>
          <a:xfrm>
            <a:off x="350781" y="1790090"/>
            <a:ext cx="10914206" cy="3600986"/>
          </a:xfrm>
          <a:prstGeom prst="rect">
            <a:avLst/>
          </a:prstGeom>
          <a:noFill/>
        </p:spPr>
        <p:txBody>
          <a:bodyPr wrap="square" rtlCol="0">
            <a:spAutoFit/>
          </a:bodyPr>
          <a:lstStyle/>
          <a:p>
            <a:pPr>
              <a:lnSpc>
                <a:spcPct val="150000"/>
              </a:lnSpc>
            </a:pPr>
            <a:r>
              <a:rPr lang="de-DE" sz="2000" b="1" dirty="0">
                <a:latin typeface="Arial" panose="020B0604020202020204" pitchFamily="34" charset="0"/>
                <a:cs typeface="Arial" panose="020B0604020202020204" pitchFamily="34" charset="0"/>
              </a:rPr>
              <a:t>Rhetorik bedeutet</a:t>
            </a:r>
          </a:p>
          <a:p>
            <a:pPr marL="342900" indent="-34290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die Fähigkeit zu besitzen, Absichten sprachlich überzeugend vertreten zu können,</a:t>
            </a:r>
          </a:p>
          <a:p>
            <a:pPr marL="342900" indent="-34290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um das Denken oder Handeln der Zuhörerinnen und Zuhörer zu beeinflussen.</a:t>
            </a:r>
          </a:p>
          <a:p>
            <a:pPr>
              <a:lnSpc>
                <a:spcPct val="150000"/>
              </a:lnSpc>
            </a:pPr>
            <a:endParaRPr lang="de-DE" sz="2000" dirty="0">
              <a:latin typeface="Arial" panose="020B0604020202020204" pitchFamily="34" charset="0"/>
              <a:cs typeface="Arial" panose="020B0604020202020204" pitchFamily="34" charset="0"/>
            </a:endParaRPr>
          </a:p>
          <a:p>
            <a:pPr>
              <a:lnSpc>
                <a:spcPct val="150000"/>
              </a:lnSpc>
            </a:pPr>
            <a:r>
              <a:rPr lang="de-DE" sz="2000" b="1" dirty="0">
                <a:latin typeface="Arial" panose="020B0604020202020204" pitchFamily="34" charset="0"/>
                <a:cs typeface="Arial" panose="020B0604020202020204" pitchFamily="34" charset="0"/>
              </a:rPr>
              <a:t>Die moderne Rhetorik</a:t>
            </a:r>
          </a:p>
          <a:p>
            <a:pPr marL="342900" indent="-34290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vollzieht sich auf der Basis einer Kommunikation auf Augenhöhe und einer gesunden Balance von dem „WAS“  und „WIE“ etwas gesagt wird.</a:t>
            </a:r>
          </a:p>
          <a:p>
            <a:endParaRPr lang="de-DE" dirty="0"/>
          </a:p>
        </p:txBody>
      </p:sp>
    </p:spTree>
    <p:extLst>
      <p:ext uri="{BB962C8B-B14F-4D97-AF65-F5344CB8AC3E}">
        <p14:creationId xmlns:p14="http://schemas.microsoft.com/office/powerpoint/2010/main" val="1103521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39</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Rhetorik</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Kunst der Rede</a:t>
            </a:r>
          </a:p>
        </p:txBody>
      </p:sp>
      <p:sp>
        <p:nvSpPr>
          <p:cNvPr id="11" name="Gleichschenkliges Dreieck 10">
            <a:extLst>
              <a:ext uri="{FF2B5EF4-FFF2-40B4-BE49-F238E27FC236}">
                <a16:creationId xmlns:a16="http://schemas.microsoft.com/office/drawing/2014/main" id="{2676E0FE-EF28-46CB-81A0-79371E41E3E1}"/>
              </a:ext>
            </a:extLst>
          </p:cNvPr>
          <p:cNvSpPr/>
          <p:nvPr/>
        </p:nvSpPr>
        <p:spPr>
          <a:xfrm>
            <a:off x="2317386" y="2483385"/>
            <a:ext cx="3744416" cy="2808312"/>
          </a:xfrm>
          <a:prstGeom prst="triangle">
            <a:avLst/>
          </a:prstGeom>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r="100000" b="100000"/>
            </a:path>
            <a:tileRect l="-100000" t="-10000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dirty="0"/>
          </a:p>
        </p:txBody>
      </p:sp>
      <p:sp>
        <p:nvSpPr>
          <p:cNvPr id="12" name="Textfeld 11">
            <a:extLst>
              <a:ext uri="{FF2B5EF4-FFF2-40B4-BE49-F238E27FC236}">
                <a16:creationId xmlns:a16="http://schemas.microsoft.com/office/drawing/2014/main" id="{84D6F9EB-7E12-4C68-A341-CF0A9911FF27}"/>
              </a:ext>
            </a:extLst>
          </p:cNvPr>
          <p:cNvSpPr txBox="1"/>
          <p:nvPr/>
        </p:nvSpPr>
        <p:spPr>
          <a:xfrm>
            <a:off x="3253490" y="3772228"/>
            <a:ext cx="1872208" cy="1200329"/>
          </a:xfrm>
          <a:prstGeom prst="rect">
            <a:avLst/>
          </a:prstGeom>
          <a:noFill/>
        </p:spPr>
        <p:txBody>
          <a:bodyPr wrap="square" rtlCol="0">
            <a:spAutoFit/>
          </a:bodyPr>
          <a:lstStyle/>
          <a:p>
            <a:pPr algn="ctr"/>
            <a:r>
              <a:rPr lang="de-DE" b="1" dirty="0"/>
              <a:t>„Rhetorisches Dreieck“ </a:t>
            </a:r>
          </a:p>
          <a:p>
            <a:pPr algn="ctr"/>
            <a:r>
              <a:rPr lang="de-DE" b="1" dirty="0"/>
              <a:t>nach Aristoteles</a:t>
            </a:r>
          </a:p>
        </p:txBody>
      </p:sp>
      <p:sp>
        <p:nvSpPr>
          <p:cNvPr id="13" name="Textfeld 12">
            <a:extLst>
              <a:ext uri="{FF2B5EF4-FFF2-40B4-BE49-F238E27FC236}">
                <a16:creationId xmlns:a16="http://schemas.microsoft.com/office/drawing/2014/main" id="{276D5553-542F-45D1-9299-68D6456FEBEC}"/>
              </a:ext>
            </a:extLst>
          </p:cNvPr>
          <p:cNvSpPr txBox="1"/>
          <p:nvPr/>
        </p:nvSpPr>
        <p:spPr>
          <a:xfrm>
            <a:off x="186849" y="5184182"/>
            <a:ext cx="2730782" cy="830997"/>
          </a:xfrm>
          <a:prstGeom prst="rect">
            <a:avLst/>
          </a:prstGeom>
          <a:noFill/>
        </p:spPr>
        <p:txBody>
          <a:bodyPr wrap="square" rtlCol="0">
            <a:spAutoFit/>
          </a:bodyPr>
          <a:lstStyle/>
          <a:p>
            <a:pPr algn="ctr"/>
            <a:r>
              <a:rPr lang="de-DE" sz="1600" b="1" u="sng" dirty="0">
                <a:latin typeface="Arial" panose="020B0604020202020204" pitchFamily="34" charset="0"/>
                <a:cs typeface="Arial" panose="020B0604020202020204" pitchFamily="34" charset="0"/>
              </a:rPr>
              <a:t>Pathos: </a:t>
            </a:r>
          </a:p>
          <a:p>
            <a:pPr algn="ctr"/>
            <a:r>
              <a:rPr lang="de-DE" sz="1600" dirty="0">
                <a:latin typeface="Arial" panose="020B0604020202020204" pitchFamily="34" charset="0"/>
                <a:cs typeface="Arial" panose="020B0604020202020204" pitchFamily="34" charset="0"/>
              </a:rPr>
              <a:t>Die emotionale </a:t>
            </a:r>
          </a:p>
          <a:p>
            <a:pPr algn="ctr"/>
            <a:r>
              <a:rPr lang="de-DE" sz="1600" dirty="0">
                <a:latin typeface="Arial" panose="020B0604020202020204" pitchFamily="34" charset="0"/>
                <a:cs typeface="Arial" panose="020B0604020202020204" pitchFamily="34" charset="0"/>
              </a:rPr>
              <a:t>Verbindung zum Publikum</a:t>
            </a:r>
          </a:p>
        </p:txBody>
      </p:sp>
      <p:sp>
        <p:nvSpPr>
          <p:cNvPr id="15" name="Textfeld 14">
            <a:extLst>
              <a:ext uri="{FF2B5EF4-FFF2-40B4-BE49-F238E27FC236}">
                <a16:creationId xmlns:a16="http://schemas.microsoft.com/office/drawing/2014/main" id="{0FA3C5AE-2F6B-42D2-BF5C-CB4304EF4DF8}"/>
              </a:ext>
            </a:extLst>
          </p:cNvPr>
          <p:cNvSpPr txBox="1"/>
          <p:nvPr/>
        </p:nvSpPr>
        <p:spPr>
          <a:xfrm>
            <a:off x="5048168" y="5205612"/>
            <a:ext cx="3550796" cy="1323439"/>
          </a:xfrm>
          <a:prstGeom prst="rect">
            <a:avLst/>
          </a:prstGeom>
          <a:noFill/>
        </p:spPr>
        <p:txBody>
          <a:bodyPr wrap="square" rtlCol="0">
            <a:spAutoFit/>
          </a:bodyPr>
          <a:lstStyle/>
          <a:p>
            <a:pPr algn="ctr"/>
            <a:r>
              <a:rPr lang="de-DE" sz="1600" b="1" u="sng" dirty="0">
                <a:latin typeface="Arial" panose="020B0604020202020204" pitchFamily="34" charset="0"/>
                <a:cs typeface="Arial" panose="020B0604020202020204" pitchFamily="34" charset="0"/>
              </a:rPr>
              <a:t>Ethos: </a:t>
            </a:r>
          </a:p>
          <a:p>
            <a:pPr algn="ctr"/>
            <a:r>
              <a:rPr lang="de-DE" sz="1600" dirty="0">
                <a:latin typeface="Arial" panose="020B0604020202020204" pitchFamily="34" charset="0"/>
                <a:cs typeface="Arial" panose="020B0604020202020204" pitchFamily="34" charset="0"/>
              </a:rPr>
              <a:t>Die Glaubwürdigkeit bzw. Überzeugungskraft als Rednerin/Redner </a:t>
            </a:r>
          </a:p>
          <a:p>
            <a:pPr algn="ctr"/>
            <a:endParaRPr lang="de-DE" sz="1600" dirty="0"/>
          </a:p>
        </p:txBody>
      </p:sp>
      <p:sp>
        <p:nvSpPr>
          <p:cNvPr id="16" name="Textfeld 15">
            <a:extLst>
              <a:ext uri="{FF2B5EF4-FFF2-40B4-BE49-F238E27FC236}">
                <a16:creationId xmlns:a16="http://schemas.microsoft.com/office/drawing/2014/main" id="{9DAA733F-F31C-4F4C-B633-100D83BF6D2C}"/>
              </a:ext>
            </a:extLst>
          </p:cNvPr>
          <p:cNvSpPr txBox="1"/>
          <p:nvPr/>
        </p:nvSpPr>
        <p:spPr>
          <a:xfrm>
            <a:off x="2907020" y="1652388"/>
            <a:ext cx="2565148" cy="830997"/>
          </a:xfrm>
          <a:prstGeom prst="rect">
            <a:avLst/>
          </a:prstGeom>
          <a:noFill/>
        </p:spPr>
        <p:txBody>
          <a:bodyPr wrap="square" rtlCol="0">
            <a:spAutoFit/>
          </a:bodyPr>
          <a:lstStyle/>
          <a:p>
            <a:pPr algn="ctr"/>
            <a:r>
              <a:rPr lang="de-DE" sz="1600" b="1" u="sng" dirty="0">
                <a:latin typeface="Arial" panose="020B0604020202020204" pitchFamily="34" charset="0"/>
                <a:cs typeface="Arial" panose="020B0604020202020204" pitchFamily="34" charset="0"/>
              </a:rPr>
              <a:t>Logos:</a:t>
            </a:r>
            <a:r>
              <a:rPr lang="de-DE" sz="1600" u="sng" dirty="0">
                <a:latin typeface="Arial" panose="020B0604020202020204" pitchFamily="34" charset="0"/>
                <a:cs typeface="Arial" panose="020B0604020202020204" pitchFamily="34" charset="0"/>
              </a:rPr>
              <a:t> </a:t>
            </a:r>
          </a:p>
          <a:p>
            <a:pPr algn="ctr"/>
            <a:r>
              <a:rPr lang="de-DE" sz="1600" dirty="0">
                <a:latin typeface="Arial" panose="020B0604020202020204" pitchFamily="34" charset="0"/>
                <a:cs typeface="Arial" panose="020B0604020202020204" pitchFamily="34" charset="0"/>
              </a:rPr>
              <a:t>Die Argumente/Inhalte („Daten, Zahlen, Fakten“)</a:t>
            </a:r>
          </a:p>
        </p:txBody>
      </p:sp>
      <p:sp>
        <p:nvSpPr>
          <p:cNvPr id="17" name="Textfeld 16">
            <a:extLst>
              <a:ext uri="{FF2B5EF4-FFF2-40B4-BE49-F238E27FC236}">
                <a16:creationId xmlns:a16="http://schemas.microsoft.com/office/drawing/2014/main" id="{19B62424-D5FF-416A-9218-25BCDD962A08}"/>
              </a:ext>
            </a:extLst>
          </p:cNvPr>
          <p:cNvSpPr txBox="1"/>
          <p:nvPr/>
        </p:nvSpPr>
        <p:spPr>
          <a:xfrm>
            <a:off x="7961376" y="1803721"/>
            <a:ext cx="3303611" cy="2862322"/>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Jeder „gute“ Vortrag und Text enthält das </a:t>
            </a:r>
            <a:r>
              <a:rPr lang="de-DE" sz="2000" i="1" dirty="0">
                <a:latin typeface="Arial" panose="020B0604020202020204" pitchFamily="34" charset="0"/>
                <a:cs typeface="Arial" panose="020B0604020202020204" pitchFamily="34" charset="0"/>
              </a:rPr>
              <a:t>Rhetorische Dreieck </a:t>
            </a:r>
            <a:r>
              <a:rPr lang="de-DE" sz="2000" dirty="0">
                <a:latin typeface="Arial" panose="020B0604020202020204" pitchFamily="34" charset="0"/>
                <a:cs typeface="Arial" panose="020B0604020202020204" pitchFamily="34" charset="0"/>
              </a:rPr>
              <a:t>nach Aristoteles. </a:t>
            </a:r>
          </a:p>
          <a:p>
            <a:endParaRPr lang="de-DE" sz="2000" dirty="0">
              <a:latin typeface="Arial" panose="020B0604020202020204" pitchFamily="34" charset="0"/>
              <a:cs typeface="Arial" panose="020B0604020202020204" pitchFamily="34" charset="0"/>
            </a:endParaRPr>
          </a:p>
          <a:p>
            <a:r>
              <a:rPr lang="de-DE" sz="2000" dirty="0">
                <a:latin typeface="Arial" panose="020B0604020202020204" pitchFamily="34" charset="0"/>
                <a:cs typeface="Arial" panose="020B0604020202020204" pitchFamily="34" charset="0"/>
              </a:rPr>
              <a:t>Die 3 Eckpfeiler Pathos, Logos und Ethos sollten ausgewogen eingesetzt werden.</a:t>
            </a:r>
          </a:p>
        </p:txBody>
      </p:sp>
    </p:spTree>
    <p:extLst>
      <p:ext uri="{BB962C8B-B14F-4D97-AF65-F5344CB8AC3E}">
        <p14:creationId xmlns:p14="http://schemas.microsoft.com/office/powerpoint/2010/main" val="103729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Inhalte</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501650" y="2042574"/>
            <a:ext cx="8330851" cy="3656484"/>
          </a:xfrm>
        </p:spPr>
        <p:txBody>
          <a:bodyPr/>
          <a:lstStyle/>
          <a:p>
            <a:pPr>
              <a:buSzPct val="100000"/>
              <a:buFont typeface="Wingdings" panose="05000000000000000000" pitchFamily="2" charset="2"/>
              <a:buChar char="§"/>
            </a:pPr>
            <a:r>
              <a:rPr lang="de-DE" sz="2000" dirty="0"/>
              <a:t>Einführung</a:t>
            </a:r>
          </a:p>
          <a:p>
            <a:pPr>
              <a:buSzPct val="100000"/>
              <a:buFont typeface="Wingdings" panose="05000000000000000000" pitchFamily="2" charset="2"/>
              <a:buChar char="§"/>
            </a:pPr>
            <a:r>
              <a:rPr lang="de-DE" sz="2000" dirty="0"/>
              <a:t>Grundlegendes zu Kommunikation</a:t>
            </a:r>
          </a:p>
          <a:p>
            <a:pPr>
              <a:buSzPct val="100000"/>
              <a:buFont typeface="Wingdings" panose="05000000000000000000" pitchFamily="2" charset="2"/>
              <a:buChar char="§"/>
            </a:pPr>
            <a:r>
              <a:rPr lang="de-DE" sz="2000" dirty="0"/>
              <a:t>Gesprächskultur (Rund um das Gespräch, Kommunikationswege)</a:t>
            </a:r>
          </a:p>
          <a:p>
            <a:pPr>
              <a:buSzPct val="100000"/>
              <a:buFont typeface="Wingdings" panose="05000000000000000000" pitchFamily="2" charset="2"/>
              <a:buChar char="§"/>
            </a:pPr>
            <a:r>
              <a:rPr lang="de-DE" sz="2000" dirty="0"/>
              <a:t>Rhetorik (Die Kunst der Rede) – Grundlagen des Präsentierens</a:t>
            </a:r>
          </a:p>
          <a:p>
            <a:pPr>
              <a:buSzPct val="100000"/>
              <a:buFont typeface="Wingdings" panose="05000000000000000000" pitchFamily="2" charset="2"/>
              <a:buChar char="§"/>
            </a:pPr>
            <a:r>
              <a:rPr lang="de-DE" sz="2000" dirty="0"/>
              <a:t>Moderation – Sitzungen leiten</a:t>
            </a:r>
          </a:p>
          <a:p>
            <a:endParaRPr lang="de-DE" sz="1800" dirty="0"/>
          </a:p>
          <a:p>
            <a:endParaRPr lang="de-DE" sz="2000" dirty="0"/>
          </a:p>
          <a:p>
            <a:endParaRPr lang="de-DE" sz="2000" dirty="0"/>
          </a:p>
          <a:p>
            <a:endParaRPr lang="de-DE" sz="2000" dirty="0"/>
          </a:p>
          <a:p>
            <a:endParaRPr lang="de-DE" sz="2000" dirty="0"/>
          </a:p>
          <a:p>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spTree>
    <p:extLst>
      <p:ext uri="{BB962C8B-B14F-4D97-AF65-F5344CB8AC3E}">
        <p14:creationId xmlns:p14="http://schemas.microsoft.com/office/powerpoint/2010/main" val="8434861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40</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1800" dirty="0"/>
              <a:t>(</a:t>
            </a:r>
            <a:r>
              <a:rPr lang="de-DE" sz="2000" dirty="0"/>
              <a:t>Blick-) Kontakt zum Publikum</a:t>
            </a:r>
          </a:p>
          <a:p>
            <a:pPr>
              <a:lnSpc>
                <a:spcPct val="150000"/>
              </a:lnSpc>
              <a:buSzPct val="100000"/>
              <a:buFont typeface="Wingdings" panose="05000000000000000000" pitchFamily="2" charset="2"/>
              <a:buChar char="§"/>
            </a:pPr>
            <a:r>
              <a:rPr lang="de-DE" sz="2000" dirty="0"/>
              <a:t>Klar und verständlich sprechen bzw. visualisieren</a:t>
            </a:r>
          </a:p>
          <a:p>
            <a:pPr>
              <a:lnSpc>
                <a:spcPct val="150000"/>
              </a:lnSpc>
              <a:buSzPct val="100000"/>
              <a:buFont typeface="Wingdings" panose="05000000000000000000" pitchFamily="2" charset="2"/>
              <a:buChar char="§"/>
            </a:pPr>
            <a:r>
              <a:rPr lang="de-DE" sz="2000" dirty="0"/>
              <a:t>Angemessener Einsatz von Körpersprache und Stimme</a:t>
            </a:r>
          </a:p>
          <a:p>
            <a:pPr>
              <a:lnSpc>
                <a:spcPct val="150000"/>
              </a:lnSpc>
              <a:buSzPct val="100000"/>
              <a:buFont typeface="Wingdings" panose="05000000000000000000" pitchFamily="2" charset="2"/>
              <a:buChar char="§"/>
            </a:pPr>
            <a:r>
              <a:rPr lang="de-DE" sz="2000" dirty="0"/>
              <a:t>Angemessener Einsatz von Methoden, Medien und Materialien</a:t>
            </a:r>
          </a:p>
          <a:p>
            <a:pPr>
              <a:lnSpc>
                <a:spcPct val="150000"/>
              </a:lnSpc>
              <a:buSzPct val="100000"/>
              <a:buFont typeface="Wingdings" panose="05000000000000000000" pitchFamily="2" charset="2"/>
              <a:buChar char="§"/>
            </a:pPr>
            <a:r>
              <a:rPr lang="de-DE" sz="2000" dirty="0"/>
              <a:t>Kurze Zwischenpausen einlegen – zum Nachdenken, „Verdauen“, Fragen stellen</a:t>
            </a:r>
          </a:p>
          <a:p>
            <a:pPr>
              <a:lnSpc>
                <a:spcPct val="150000"/>
              </a:lnSpc>
              <a:buSzPct val="100000"/>
              <a:buFont typeface="Wingdings" panose="05000000000000000000" pitchFamily="2" charset="2"/>
              <a:buChar char="§"/>
            </a:pPr>
            <a:r>
              <a:rPr lang="de-DE" sz="2000" dirty="0"/>
              <a:t>Der Inhalt eines Vortrages bestimmt nur zu 60%, den Rest macht die Art aus, wie man den Inhalt präsentiert.</a:t>
            </a:r>
          </a:p>
          <a:p>
            <a:pPr>
              <a:lnSpc>
                <a:spcPct val="150000"/>
              </a:lnSpc>
              <a:buSzPct val="100000"/>
              <a:buFont typeface="Symbol" panose="05050102010706020507" pitchFamily="18" charset="2"/>
              <a:buChar char="-"/>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Präsentieren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Grundregeln</a:t>
            </a:r>
          </a:p>
        </p:txBody>
      </p:sp>
    </p:spTree>
    <p:extLst>
      <p:ext uri="{BB962C8B-B14F-4D97-AF65-F5344CB8AC3E}">
        <p14:creationId xmlns:p14="http://schemas.microsoft.com/office/powerpoint/2010/main" val="130889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41</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In dem Moment der Präsentation ist man Expert/in.</a:t>
            </a:r>
          </a:p>
          <a:p>
            <a:pPr>
              <a:lnSpc>
                <a:spcPct val="150000"/>
              </a:lnSpc>
              <a:buSzPct val="100000"/>
              <a:buFont typeface="Wingdings" panose="05000000000000000000" pitchFamily="2" charset="2"/>
              <a:buChar char="§"/>
            </a:pPr>
            <a:r>
              <a:rPr lang="de-DE" sz="2000" dirty="0"/>
              <a:t>Aufbau: Einleitung, Hauptteil, Schluss</a:t>
            </a:r>
          </a:p>
          <a:p>
            <a:pPr>
              <a:lnSpc>
                <a:spcPct val="150000"/>
              </a:lnSpc>
              <a:buSzPct val="100000"/>
              <a:buFont typeface="Wingdings" panose="05000000000000000000" pitchFamily="2" charset="2"/>
              <a:buChar char="§"/>
            </a:pPr>
            <a:r>
              <a:rPr lang="de-DE" sz="2000" dirty="0"/>
              <a:t>Roter Faden</a:t>
            </a:r>
          </a:p>
          <a:p>
            <a:pPr>
              <a:lnSpc>
                <a:spcPct val="150000"/>
              </a:lnSpc>
              <a:buSzPct val="100000"/>
              <a:buFont typeface="Wingdings" panose="05000000000000000000" pitchFamily="2" charset="2"/>
              <a:buChar char="§"/>
            </a:pPr>
            <a:r>
              <a:rPr lang="de-DE" sz="2000" dirty="0"/>
              <a:t>Eigene Notizen nutzen</a:t>
            </a:r>
          </a:p>
          <a:p>
            <a:pPr>
              <a:lnSpc>
                <a:spcPct val="150000"/>
              </a:lnSpc>
              <a:buSzPct val="100000"/>
              <a:buFont typeface="Wingdings" panose="05000000000000000000" pitchFamily="2" charset="2"/>
              <a:buChar char="§"/>
            </a:pPr>
            <a:r>
              <a:rPr lang="de-DE" sz="2000" dirty="0"/>
              <a:t>Interessante und alltagsnahe Beispiele, um schwierige Sachverhalte zu klären</a:t>
            </a:r>
          </a:p>
          <a:p>
            <a:pPr>
              <a:lnSpc>
                <a:spcPct val="150000"/>
              </a:lnSpc>
              <a:buSzPct val="100000"/>
              <a:buFont typeface="Wingdings" panose="05000000000000000000" pitchFamily="2" charset="2"/>
              <a:buChar char="§"/>
            </a:pPr>
            <a:r>
              <a:rPr lang="de-DE" sz="2000" dirty="0"/>
              <a:t>Ansprechende Darstellung, Animationen nutzen</a:t>
            </a:r>
          </a:p>
          <a:p>
            <a:pPr>
              <a:lnSpc>
                <a:spcPct val="150000"/>
              </a:lnSpc>
              <a:buSzPct val="100000"/>
              <a:buFont typeface="Wingdings" panose="05000000000000000000" pitchFamily="2" charset="2"/>
              <a:buChar char="§"/>
            </a:pPr>
            <a:r>
              <a:rPr lang="de-DE" sz="2000" dirty="0"/>
              <a:t>Fragen an die Zuhörenden oder kurze Breaks für Einzel- oder Gruppenarbeit</a:t>
            </a:r>
          </a:p>
          <a:p>
            <a:pPr>
              <a:lnSpc>
                <a:spcPct val="150000"/>
              </a:lnSpc>
              <a:buSzPct val="100000"/>
              <a:buFont typeface="Symbol" panose="05050102010706020507" pitchFamily="18" charset="2"/>
              <a:buChar char="-"/>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Präsentieren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Tipps und Anregungen für eine Präsentation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4109647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42</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545021"/>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Anpassung an die Zielgruppe</a:t>
            </a:r>
          </a:p>
          <a:p>
            <a:pPr>
              <a:lnSpc>
                <a:spcPct val="150000"/>
              </a:lnSpc>
              <a:buSzPct val="100000"/>
              <a:buFont typeface="Wingdings" panose="05000000000000000000" pitchFamily="2" charset="2"/>
              <a:buChar char="§"/>
            </a:pPr>
            <a:r>
              <a:rPr lang="de-DE" sz="2000" dirty="0"/>
              <a:t>Vorbereitung von Handouts o. ä. </a:t>
            </a:r>
          </a:p>
          <a:p>
            <a:pPr>
              <a:lnSpc>
                <a:spcPct val="150000"/>
              </a:lnSpc>
              <a:buSzPct val="100000"/>
              <a:buFont typeface="Wingdings" panose="05000000000000000000" pitchFamily="2" charset="2"/>
              <a:buChar char="§"/>
            </a:pPr>
            <a:r>
              <a:rPr lang="de-DE" sz="2000" dirty="0"/>
              <a:t>Zeitmanagement; Zeit für mögliche Fragen und Kommentare einplanen</a:t>
            </a:r>
          </a:p>
          <a:p>
            <a:pPr>
              <a:lnSpc>
                <a:spcPct val="150000"/>
              </a:lnSpc>
              <a:buSzPct val="100000"/>
              <a:buFont typeface="Wingdings" panose="05000000000000000000" pitchFamily="2" charset="2"/>
              <a:buChar char="§"/>
            </a:pPr>
            <a:r>
              <a:rPr lang="de-DE" sz="2000" dirty="0"/>
              <a:t>Eine Frage, ein Zitat, ein kleiner Film o. ä. zu Anfang, um die Aufmerksamkeit der Zuhörenden zu gewinnen</a:t>
            </a:r>
          </a:p>
          <a:p>
            <a:pPr>
              <a:lnSpc>
                <a:spcPct val="150000"/>
              </a:lnSpc>
              <a:buSzPct val="100000"/>
              <a:buFont typeface="Wingdings" panose="05000000000000000000" pitchFamily="2" charset="2"/>
              <a:buChar char="§"/>
            </a:pPr>
            <a:r>
              <a:rPr lang="de-DE" sz="2000" dirty="0"/>
              <a:t>Vorstellung der Gliederung</a:t>
            </a:r>
          </a:p>
          <a:p>
            <a:pPr>
              <a:lnSpc>
                <a:spcPct val="150000"/>
              </a:lnSpc>
              <a:buSzPct val="100000"/>
              <a:buFont typeface="Wingdings" panose="05000000000000000000" pitchFamily="2" charset="2"/>
              <a:buChar char="§"/>
            </a:pPr>
            <a:r>
              <a:rPr lang="de-DE" sz="2000" dirty="0"/>
              <a:t>Raum für Fragen</a:t>
            </a:r>
          </a:p>
          <a:p>
            <a:pPr>
              <a:lnSpc>
                <a:spcPct val="150000"/>
              </a:lnSpc>
              <a:buSzPct val="100000"/>
              <a:buFont typeface="Wingdings" panose="05000000000000000000" pitchFamily="2" charset="2"/>
              <a:buChar char="§"/>
            </a:pPr>
            <a:r>
              <a:rPr lang="de-DE" sz="2000" dirty="0"/>
              <a:t>Medien: Power-Point Präsentationen, Flipcharts etc. </a:t>
            </a:r>
          </a:p>
          <a:p>
            <a:pPr>
              <a:lnSpc>
                <a:spcPct val="150000"/>
              </a:lnSpc>
              <a:buSzPct val="100000"/>
              <a:buFont typeface="Symbol" panose="05050102010706020507" pitchFamily="18" charset="2"/>
              <a:buChar char="-"/>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Präsentieren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Tipps und Anregungen für eine Präsentation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3253522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43</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00000"/>
              <a:buFont typeface="Wingdings" panose="05000000000000000000" pitchFamily="2" charset="2"/>
              <a:buChar char="§"/>
            </a:pPr>
            <a:r>
              <a:rPr lang="de-DE" sz="2000" dirty="0"/>
              <a:t>Selbstsicher auftreten</a:t>
            </a:r>
          </a:p>
          <a:p>
            <a:pPr>
              <a:lnSpc>
                <a:spcPct val="150000"/>
              </a:lnSpc>
              <a:buSzPct val="100000"/>
              <a:buFont typeface="Wingdings" panose="05000000000000000000" pitchFamily="2" charset="2"/>
              <a:buChar char="§"/>
            </a:pPr>
            <a:r>
              <a:rPr lang="de-DE" sz="2000" dirty="0"/>
              <a:t>Regeln vorgeben (z. B. Handy aus- oder stumm schalten)</a:t>
            </a:r>
          </a:p>
          <a:p>
            <a:pPr>
              <a:lnSpc>
                <a:spcPct val="150000"/>
              </a:lnSpc>
              <a:buSzPct val="100000"/>
              <a:buFont typeface="Wingdings" panose="05000000000000000000" pitchFamily="2" charset="2"/>
              <a:buChar char="§"/>
            </a:pPr>
            <a:r>
              <a:rPr lang="de-DE" sz="2000" dirty="0"/>
              <a:t>Handy-Nutzerinnen und –</a:t>
            </a:r>
            <a:r>
              <a:rPr lang="de-DE" sz="2000" dirty="0" err="1"/>
              <a:t>nutzer</a:t>
            </a:r>
            <a:r>
              <a:rPr lang="de-DE" sz="2000" dirty="0"/>
              <a:t> ansprechen</a:t>
            </a:r>
          </a:p>
          <a:p>
            <a:pPr>
              <a:lnSpc>
                <a:spcPct val="150000"/>
              </a:lnSpc>
              <a:buSzPct val="100000"/>
              <a:buFont typeface="Wingdings" panose="05000000000000000000" pitchFamily="2" charset="2"/>
              <a:buChar char="§"/>
            </a:pPr>
            <a:r>
              <a:rPr lang="de-DE" sz="2000" dirty="0"/>
              <a:t>Schweigen, wenn getuschelt wird</a:t>
            </a:r>
          </a:p>
          <a:p>
            <a:pPr>
              <a:lnSpc>
                <a:spcPct val="150000"/>
              </a:lnSpc>
              <a:buSzPct val="100000"/>
              <a:buFont typeface="Wingdings" panose="05000000000000000000" pitchFamily="2" charset="2"/>
              <a:buChar char="§"/>
            </a:pPr>
            <a:r>
              <a:rPr lang="de-DE" sz="2000" dirty="0"/>
              <a:t>Massive Störungen unterbinden</a:t>
            </a:r>
          </a:p>
          <a:p>
            <a:pPr marL="0" indent="0">
              <a:lnSpc>
                <a:spcPct val="150000"/>
              </a:lnSpc>
              <a:buSzPct val="100000"/>
              <a:buNone/>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Präsentieren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Präsentationsstrategien (bei Störungen)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3508696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44</a:t>
            </a:fld>
            <a:endParaRPr lang="de-DE" dirty="0"/>
          </a:p>
        </p:txBody>
      </p:sp>
      <p:sp>
        <p:nvSpPr>
          <p:cNvPr id="9" name="Titel 3">
            <a:extLst>
              <a:ext uri="{FF2B5EF4-FFF2-40B4-BE49-F238E27FC236}">
                <a16:creationId xmlns:a16="http://schemas.microsoft.com/office/drawing/2014/main" id="{426160C3-68BB-45A4-B03D-36C57465272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
        <p:nvSpPr>
          <p:cNvPr id="10" name="Inhaltsplatzhalter 2">
            <a:extLst>
              <a:ext uri="{FF2B5EF4-FFF2-40B4-BE49-F238E27FC236}">
                <a16:creationId xmlns:a16="http://schemas.microsoft.com/office/drawing/2014/main" id="{A0495A89-4856-45E5-AF43-21A687DEB6BA}"/>
              </a:ext>
            </a:extLst>
          </p:cNvPr>
          <p:cNvSpPr txBox="1">
            <a:spLocks/>
          </p:cNvSpPr>
          <p:nvPr/>
        </p:nvSpPr>
        <p:spPr>
          <a:xfrm>
            <a:off x="654050" y="1891074"/>
            <a:ext cx="11348605" cy="3153892"/>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800" i="1" dirty="0"/>
              <a:t>Welche Erfahrungen haben Sie bisher gemacht?</a:t>
            </a:r>
          </a:p>
          <a:p>
            <a:endParaRPr lang="de-DE" sz="2000" dirty="0"/>
          </a:p>
          <a:p>
            <a:pPr marL="0" indent="0">
              <a:buFont typeface="Wingdings 2" panose="05020102010507070707" pitchFamily="18" charset="2"/>
              <a:buNone/>
            </a:pPr>
            <a:endParaRPr lang="de-DE" dirty="0"/>
          </a:p>
        </p:txBody>
      </p:sp>
    </p:spTree>
    <p:extLst>
      <p:ext uri="{BB962C8B-B14F-4D97-AF65-F5344CB8AC3E}">
        <p14:creationId xmlns:p14="http://schemas.microsoft.com/office/powerpoint/2010/main" val="30931621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45</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312395"/>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
            </a:pPr>
            <a:r>
              <a:rPr lang="de-DE" sz="2000" dirty="0"/>
              <a:t>Gute Vorbereitung (Raum vorbereiten, Medien bereitstellen…)</a:t>
            </a:r>
          </a:p>
          <a:p>
            <a:pPr>
              <a:lnSpc>
                <a:spcPct val="150000"/>
              </a:lnSpc>
              <a:buFont typeface="Wingdings" panose="05000000000000000000" pitchFamily="2" charset="2"/>
              <a:buChar char="§"/>
            </a:pPr>
            <a:r>
              <a:rPr lang="de-DE" sz="2000" dirty="0"/>
              <a:t>Visualisierung (Tagesordnungspunkte an die Tafel/Pinnwand…) </a:t>
            </a:r>
          </a:p>
          <a:p>
            <a:pPr>
              <a:lnSpc>
                <a:spcPct val="150000"/>
              </a:lnSpc>
              <a:buFont typeface="Wingdings" panose="05000000000000000000" pitchFamily="2" charset="2"/>
              <a:buChar char="§"/>
            </a:pPr>
            <a:r>
              <a:rPr lang="de-DE" sz="2000" dirty="0"/>
              <a:t>Positiver Start (Begrüßung…)</a:t>
            </a:r>
          </a:p>
          <a:p>
            <a:pPr>
              <a:lnSpc>
                <a:spcPct val="150000"/>
              </a:lnSpc>
              <a:buFont typeface="Wingdings" panose="05000000000000000000" pitchFamily="2" charset="2"/>
              <a:buChar char="§"/>
            </a:pPr>
            <a:r>
              <a:rPr lang="de-DE" sz="2000" dirty="0"/>
              <a:t>Neutralität wahren (als Moderator/in)</a:t>
            </a:r>
          </a:p>
          <a:p>
            <a:pPr>
              <a:lnSpc>
                <a:spcPct val="150000"/>
              </a:lnSpc>
              <a:buFont typeface="Wingdings" panose="05000000000000000000" pitchFamily="2" charset="2"/>
              <a:buChar char="§"/>
            </a:pPr>
            <a:r>
              <a:rPr lang="de-DE" sz="2000" dirty="0"/>
              <a:t>Fokussierung auf das Thema</a:t>
            </a:r>
          </a:p>
          <a:p>
            <a:pPr>
              <a:lnSpc>
                <a:spcPct val="150000"/>
              </a:lnSpc>
              <a:buFont typeface="Wingdings" panose="05000000000000000000" pitchFamily="2" charset="2"/>
              <a:buChar char="§"/>
            </a:pPr>
            <a:r>
              <a:rPr lang="de-DE" sz="2000" dirty="0"/>
              <a:t>Vereinbarungen schriftlich festhalten (Protokoll…)</a:t>
            </a:r>
          </a:p>
          <a:p>
            <a:pPr>
              <a:lnSpc>
                <a:spcPct val="150000"/>
              </a:lnSpc>
              <a:buFont typeface="Wingdings" panose="05000000000000000000" pitchFamily="2" charset="2"/>
              <a:buChar char="§"/>
            </a:pPr>
            <a:r>
              <a:rPr lang="de-DE" sz="2000" dirty="0"/>
              <a:t>Positiver Abschluss (Verabschiedung…)</a:t>
            </a:r>
          </a:p>
          <a:p>
            <a:pPr marL="800100" lvl="1" indent="-342900">
              <a:lnSpc>
                <a:spcPct val="150000"/>
              </a:lnSpc>
              <a:buFont typeface="Wingdings" panose="05000000000000000000" pitchFamily="2" charset="2"/>
              <a:buChar char="§"/>
            </a:pPr>
            <a:endParaRPr lang="de-DE" sz="1800" dirty="0"/>
          </a:p>
          <a:p>
            <a:pPr marL="0" indent="0">
              <a:lnSpc>
                <a:spcPct val="150000"/>
              </a:lnSpc>
              <a:buSzPct val="100000"/>
              <a:buNone/>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Grundregeln </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30752542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46</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SzPct val="100000"/>
              <a:buNone/>
            </a:pPr>
            <a:r>
              <a:rPr lang="de-DE" sz="2000" b="1" dirty="0"/>
              <a:t>Visualisieren</a:t>
            </a:r>
          </a:p>
          <a:p>
            <a:pPr marL="914400" lvl="1" indent="-457200">
              <a:lnSpc>
                <a:spcPct val="150000"/>
              </a:lnSpc>
              <a:buSzPct val="100000"/>
              <a:buFont typeface="Wingdings" panose="05000000000000000000" pitchFamily="2" charset="2"/>
              <a:buChar char="§"/>
            </a:pPr>
            <a:r>
              <a:rPr lang="de-DE" sz="2000" dirty="0"/>
              <a:t>Moderationsmaterial (Moderationskarten, Stifte, Flipcharts, Stellwände, Pinnnadeln etc.)</a:t>
            </a:r>
          </a:p>
          <a:p>
            <a:pPr marL="914400" lvl="1" indent="-457200">
              <a:lnSpc>
                <a:spcPct val="150000"/>
              </a:lnSpc>
              <a:buSzPct val="100000"/>
              <a:buFont typeface="Wingdings" panose="05000000000000000000" pitchFamily="2" charset="2"/>
              <a:buChar char="§"/>
            </a:pPr>
            <a:r>
              <a:rPr lang="de-DE" sz="2000" dirty="0"/>
              <a:t>Folien (z. B. übersichtliche </a:t>
            </a:r>
            <a:r>
              <a:rPr lang="de-DE" sz="2000" dirty="0" err="1"/>
              <a:t>Powerpoint</a:t>
            </a:r>
            <a:r>
              <a:rPr lang="de-DE" sz="2000" dirty="0"/>
              <a:t>-Präsentationen: nicht zu viel Text, große Schrift, Überschriften, Bilder/Grafiken) </a:t>
            </a:r>
          </a:p>
          <a:p>
            <a:pPr marL="0" indent="0">
              <a:lnSpc>
                <a:spcPct val="150000"/>
              </a:lnSpc>
              <a:buSzPct val="100000"/>
              <a:buNone/>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Tipps und Anregungen </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19701103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47</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421697" y="1673876"/>
            <a:ext cx="11348605"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000" b="1" dirty="0"/>
              <a:t>Fragen stellen</a:t>
            </a:r>
          </a:p>
          <a:p>
            <a:pPr marL="800100" lvl="1" indent="-342900">
              <a:lnSpc>
                <a:spcPct val="150000"/>
              </a:lnSpc>
              <a:buSzPct val="100000"/>
              <a:buFont typeface="Wingdings" panose="05000000000000000000" pitchFamily="2" charset="2"/>
              <a:buChar char="§"/>
            </a:pPr>
            <a:r>
              <a:rPr lang="de-DE" sz="2000" dirty="0"/>
              <a:t>Offene Fragen</a:t>
            </a:r>
          </a:p>
          <a:p>
            <a:pPr marL="800100" lvl="1" indent="-342900">
              <a:lnSpc>
                <a:spcPct val="150000"/>
              </a:lnSpc>
              <a:buSzPct val="100000"/>
              <a:buFont typeface="Wingdings" panose="05000000000000000000" pitchFamily="2" charset="2"/>
              <a:buChar char="§"/>
            </a:pPr>
            <a:r>
              <a:rPr lang="de-DE" sz="2000" dirty="0"/>
              <a:t>Kurz und klar formuliert</a:t>
            </a:r>
          </a:p>
          <a:p>
            <a:pPr marL="800100" lvl="1" indent="-342900">
              <a:lnSpc>
                <a:spcPct val="150000"/>
              </a:lnSpc>
              <a:buSzPct val="100000"/>
              <a:buFont typeface="Wingdings" panose="05000000000000000000" pitchFamily="2" charset="2"/>
              <a:buChar char="§"/>
            </a:pPr>
            <a:r>
              <a:rPr lang="de-DE" sz="2000" dirty="0"/>
              <a:t>Fragen nach konkreten Erlebnissen/Erfahrungen</a:t>
            </a:r>
          </a:p>
          <a:p>
            <a:pPr marL="800100" lvl="1" indent="-342900">
              <a:lnSpc>
                <a:spcPct val="150000"/>
              </a:lnSpc>
              <a:buSzPct val="100000"/>
              <a:buFont typeface="Wingdings" panose="05000000000000000000" pitchFamily="2" charset="2"/>
              <a:buChar char="§"/>
            </a:pPr>
            <a:r>
              <a:rPr lang="de-DE" sz="2000" dirty="0"/>
              <a:t>Phantasie anregend</a:t>
            </a:r>
          </a:p>
          <a:p>
            <a:pPr marL="800100" lvl="1" indent="-342900">
              <a:lnSpc>
                <a:spcPct val="150000"/>
              </a:lnSpc>
              <a:buSzPct val="100000"/>
              <a:buFont typeface="Wingdings" panose="05000000000000000000" pitchFamily="2" charset="2"/>
              <a:buChar char="§"/>
            </a:pPr>
            <a:endParaRPr lang="de-DE" sz="1800" dirty="0"/>
          </a:p>
          <a:p>
            <a:pPr marL="0" indent="0">
              <a:lnSpc>
                <a:spcPct val="150000"/>
              </a:lnSpc>
              <a:buSzPct val="100000"/>
              <a:buNone/>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Tipps und Anregungen </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Tree>
    <p:extLst>
      <p:ext uri="{BB962C8B-B14F-4D97-AF65-F5344CB8AC3E}">
        <p14:creationId xmlns:p14="http://schemas.microsoft.com/office/powerpoint/2010/main" val="1729938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48</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791200" y="1673876"/>
            <a:ext cx="5979102" cy="4779311"/>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000" b="1" dirty="0"/>
              <a:t>Antworttechniken</a:t>
            </a:r>
          </a:p>
          <a:p>
            <a:pPr marL="800100" lvl="1" indent="-342900">
              <a:lnSpc>
                <a:spcPct val="150000"/>
              </a:lnSpc>
              <a:buSzPct val="100000"/>
              <a:buFont typeface="Wingdings" panose="05000000000000000000" pitchFamily="2" charset="2"/>
              <a:buChar char="§"/>
            </a:pPr>
            <a:r>
              <a:rPr lang="de-DE" sz="2000" dirty="0"/>
              <a:t>Antworten per Zuruf (und anschließend Sammeln an der Tafel/Pinnwand)</a:t>
            </a:r>
          </a:p>
          <a:p>
            <a:pPr marL="800100" lvl="1" indent="-342900">
              <a:lnSpc>
                <a:spcPct val="150000"/>
              </a:lnSpc>
              <a:buSzPct val="100000"/>
              <a:buFont typeface="Wingdings" panose="05000000000000000000" pitchFamily="2" charset="2"/>
              <a:buChar char="§"/>
            </a:pPr>
            <a:r>
              <a:rPr lang="de-DE" sz="2000" dirty="0"/>
              <a:t>Kartenabfrage (z. B. beim Brainstormen)</a:t>
            </a:r>
          </a:p>
          <a:p>
            <a:pPr marL="800100" lvl="1" indent="-342900">
              <a:lnSpc>
                <a:spcPct val="150000"/>
              </a:lnSpc>
              <a:buSzPct val="100000"/>
              <a:buFont typeface="Wingdings" panose="05000000000000000000" pitchFamily="2" charset="2"/>
              <a:buChar char="§"/>
            </a:pPr>
            <a:r>
              <a:rPr lang="de-DE" sz="2000" dirty="0"/>
              <a:t>Antwortschema mit Klebepunkten bei Entscheidungsprozessen oder einer Meinungsabfrage (z. B. Zielscheibe, Raster) </a:t>
            </a:r>
            <a:endParaRPr lang="de-DE" sz="2000" b="1" dirty="0"/>
          </a:p>
          <a:p>
            <a:pPr marL="742950" lvl="1" indent="-285750">
              <a:lnSpc>
                <a:spcPct val="150000"/>
              </a:lnSpc>
              <a:buFont typeface="Wingdings" panose="05000000000000000000" pitchFamily="2" charset="2"/>
              <a:buChar char="§"/>
            </a:pPr>
            <a:endParaRPr lang="de-DE" sz="2000" dirty="0"/>
          </a:p>
          <a:p>
            <a:pPr marL="0" indent="0">
              <a:lnSpc>
                <a:spcPct val="150000"/>
              </a:lnSpc>
              <a:buSzPct val="100000"/>
              <a:buNone/>
            </a:pPr>
            <a:endParaRPr lang="de-DE" sz="18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Tipps und Anregungen </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pic>
        <p:nvPicPr>
          <p:cNvPr id="9" name="Grafik 8">
            <a:extLst>
              <a:ext uri="{FF2B5EF4-FFF2-40B4-BE49-F238E27FC236}">
                <a16:creationId xmlns:a16="http://schemas.microsoft.com/office/drawing/2014/main" id="{E521E3FA-BBB5-447C-80B9-2D241E06A509}"/>
              </a:ext>
            </a:extLst>
          </p:cNvPr>
          <p:cNvPicPr/>
          <p:nvPr/>
        </p:nvPicPr>
        <p:blipFill>
          <a:blip r:embed="rId3">
            <a:extLst>
              <a:ext uri="{28A0092B-C50C-407E-A947-70E740481C1C}">
                <a14:useLocalDpi xmlns:a14="http://schemas.microsoft.com/office/drawing/2010/main" val="0"/>
              </a:ext>
            </a:extLst>
          </a:blip>
          <a:stretch>
            <a:fillRect/>
          </a:stretch>
        </p:blipFill>
        <p:spPr>
          <a:xfrm>
            <a:off x="693228" y="1673876"/>
            <a:ext cx="4648224" cy="4361164"/>
          </a:xfrm>
          <a:prstGeom prst="rect">
            <a:avLst/>
          </a:prstGeom>
        </p:spPr>
      </p:pic>
      <p:sp>
        <p:nvSpPr>
          <p:cNvPr id="10" name="Textfeld 9">
            <a:extLst>
              <a:ext uri="{FF2B5EF4-FFF2-40B4-BE49-F238E27FC236}">
                <a16:creationId xmlns:a16="http://schemas.microsoft.com/office/drawing/2014/main" id="{14AC24ED-4F10-4DFF-B0F4-ADFC293FC3E4}"/>
              </a:ext>
            </a:extLst>
          </p:cNvPr>
          <p:cNvSpPr txBox="1"/>
          <p:nvPr/>
        </p:nvSpPr>
        <p:spPr>
          <a:xfrm>
            <a:off x="693228" y="6087973"/>
            <a:ext cx="1218603" cy="215444"/>
          </a:xfrm>
          <a:prstGeom prst="rect">
            <a:avLst/>
          </a:prstGeom>
          <a:noFill/>
        </p:spPr>
        <p:txBody>
          <a:bodyPr wrap="none" rtlCol="0">
            <a:spAutoFit/>
          </a:bodyPr>
          <a:lstStyle/>
          <a:p>
            <a:r>
              <a:rPr lang="de-DE" sz="800" dirty="0"/>
              <a:t>Quelle: QUA-LiS NRW</a:t>
            </a:r>
          </a:p>
        </p:txBody>
      </p:sp>
    </p:spTree>
    <p:extLst>
      <p:ext uri="{BB962C8B-B14F-4D97-AF65-F5344CB8AC3E}">
        <p14:creationId xmlns:p14="http://schemas.microsoft.com/office/powerpoint/2010/main" val="2155101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49</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842589" y="1741215"/>
            <a:ext cx="5832798" cy="217879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3000" dirty="0"/>
              <a:t>Feedbackrunde</a:t>
            </a:r>
          </a:p>
          <a:p>
            <a:pPr marL="0" indent="0">
              <a:lnSpc>
                <a:spcPct val="150000"/>
              </a:lnSpc>
              <a:buNone/>
            </a:pPr>
            <a:r>
              <a:rPr lang="de-DE" sz="2000" dirty="0"/>
              <a:t>Blitzlicht (ein-Wort oder ein-Satz-Feedback), Zielscheibe, 5-Finger-Feedback…</a:t>
            </a:r>
          </a:p>
          <a:p>
            <a:pPr marL="457200" lvl="1" indent="0">
              <a:lnSpc>
                <a:spcPct val="150000"/>
              </a:lnSpc>
              <a:buNone/>
            </a:pPr>
            <a:endParaRPr lang="de-DE" sz="2000" dirty="0"/>
          </a:p>
          <a:p>
            <a:pPr marL="0" indent="0">
              <a:lnSpc>
                <a:spcPct val="150000"/>
              </a:lnSpc>
              <a:buSzPct val="100000"/>
              <a:buNone/>
            </a:pPr>
            <a:endParaRPr lang="de-DE" sz="2000" b="1" dirty="0"/>
          </a:p>
          <a:p>
            <a:pPr marL="0" indent="0">
              <a:lnSpc>
                <a:spcPct val="200000"/>
              </a:lnSpc>
              <a:buNone/>
            </a:pPr>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Tipps und Anregungen </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pic>
        <p:nvPicPr>
          <p:cNvPr id="10" name="Grafik 9">
            <a:extLst>
              <a:ext uri="{FF2B5EF4-FFF2-40B4-BE49-F238E27FC236}">
                <a16:creationId xmlns:a16="http://schemas.microsoft.com/office/drawing/2014/main" id="{CCA01BFF-9C56-416F-A5F3-9CA5534F0FCE}"/>
              </a:ext>
            </a:extLst>
          </p:cNvPr>
          <p:cNvPicPr>
            <a:picLocks noChangeAspect="1"/>
          </p:cNvPicPr>
          <p:nvPr/>
        </p:nvPicPr>
        <p:blipFill>
          <a:blip r:embed="rId3"/>
          <a:stretch>
            <a:fillRect/>
          </a:stretch>
        </p:blipFill>
        <p:spPr>
          <a:xfrm>
            <a:off x="611560" y="1642557"/>
            <a:ext cx="3225874" cy="4554908"/>
          </a:xfrm>
          <a:prstGeom prst="rect">
            <a:avLst/>
          </a:prstGeom>
        </p:spPr>
      </p:pic>
    </p:spTree>
    <p:extLst>
      <p:ext uri="{BB962C8B-B14F-4D97-AF65-F5344CB8AC3E}">
        <p14:creationId xmlns:p14="http://schemas.microsoft.com/office/powerpoint/2010/main" val="283195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Informationsportal</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7625755" y="1771420"/>
            <a:ext cx="4049632" cy="3656484"/>
          </a:xfrm>
        </p:spPr>
        <p:txBody>
          <a:bodyPr/>
          <a:lstStyle/>
          <a:p>
            <a:pPr marL="0" indent="0">
              <a:lnSpc>
                <a:spcPct val="150000"/>
              </a:lnSpc>
              <a:buNone/>
            </a:pPr>
            <a:r>
              <a:rPr lang="de-DE" sz="2000" dirty="0"/>
              <a:t>Das Informationsportal </a:t>
            </a:r>
            <a:r>
              <a:rPr lang="de-DE" sz="2000" dirty="0">
                <a:hlinkClick r:id="rId3"/>
              </a:rPr>
              <a:t>ElternMitWirkung NRW</a:t>
            </a:r>
            <a:r>
              <a:rPr lang="de-DE" sz="2000" dirty="0"/>
              <a:t> bietet neben Informationen zum Thema </a:t>
            </a:r>
            <a:r>
              <a:rPr lang="de-DE" sz="2000" i="1" dirty="0"/>
              <a:t>Schulmitwirkung </a:t>
            </a:r>
            <a:r>
              <a:rPr lang="de-DE" sz="2000" dirty="0"/>
              <a:t>auch Hinweise zum Themenkomplex </a:t>
            </a:r>
            <a:r>
              <a:rPr lang="de-DE" sz="2000" i="1" dirty="0"/>
              <a:t>Kommunikation</a:t>
            </a:r>
            <a:r>
              <a:rPr lang="de-DE" sz="2000" dirty="0"/>
              <a:t>.  </a:t>
            </a:r>
          </a:p>
          <a:p>
            <a:endParaRPr lang="de-DE" sz="2000" dirty="0"/>
          </a:p>
          <a:p>
            <a:endParaRPr lang="de-DE" sz="2000" dirty="0"/>
          </a:p>
          <a:p>
            <a:endParaRPr lang="de-DE" sz="2000" dirty="0"/>
          </a:p>
          <a:p>
            <a:endParaRPr lang="de-DE" sz="2000" dirty="0"/>
          </a:p>
          <a:p>
            <a:endParaRPr lang="de-DE" sz="2000" dirty="0"/>
          </a:p>
          <a:p>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pic>
        <p:nvPicPr>
          <p:cNvPr id="6" name="Grafik 5">
            <a:extLst>
              <a:ext uri="{FF2B5EF4-FFF2-40B4-BE49-F238E27FC236}">
                <a16:creationId xmlns:a16="http://schemas.microsoft.com/office/drawing/2014/main" id="{F5A703C3-70CF-4418-9800-B7C254A681CD}"/>
              </a:ext>
            </a:extLst>
          </p:cNvPr>
          <p:cNvPicPr>
            <a:picLocks noChangeAspect="1"/>
          </p:cNvPicPr>
          <p:nvPr/>
        </p:nvPicPr>
        <p:blipFill>
          <a:blip r:embed="rId4"/>
          <a:stretch>
            <a:fillRect/>
          </a:stretch>
        </p:blipFill>
        <p:spPr>
          <a:xfrm>
            <a:off x="501650" y="1686978"/>
            <a:ext cx="6322729" cy="4566972"/>
          </a:xfrm>
          <a:prstGeom prst="rect">
            <a:avLst/>
          </a:prstGeom>
          <a:ln>
            <a:solidFill>
              <a:schemeClr val="bg1">
                <a:lumMod val="65000"/>
              </a:schemeClr>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3047662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50</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Sitzungen leiten - Störungen</a:t>
            </a:r>
            <a:br>
              <a:rPr lang="de-DE" sz="2400" dirty="0">
                <a:solidFill>
                  <a:schemeClr val="accent1"/>
                </a:solidFill>
                <a:latin typeface="BentonSans Regular" panose="02000503000000020004" pitchFamily="2" charset="77"/>
              </a:rPr>
            </a:br>
            <a:br>
              <a:rPr lang="de-DE" sz="2400" dirty="0">
                <a:solidFill>
                  <a:schemeClr val="accent1"/>
                </a:solidFill>
                <a:latin typeface="BentonSans Regular" panose="02000503000000020004" pitchFamily="2" charset="77"/>
              </a:rPr>
            </a:b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
        <p:nvSpPr>
          <p:cNvPr id="9" name="Textfeld 8">
            <a:extLst>
              <a:ext uri="{FF2B5EF4-FFF2-40B4-BE49-F238E27FC236}">
                <a16:creationId xmlns:a16="http://schemas.microsoft.com/office/drawing/2014/main" id="{10DC65C4-AD89-4939-A06C-C03EFA6B261B}"/>
              </a:ext>
            </a:extLst>
          </p:cNvPr>
          <p:cNvSpPr txBox="1"/>
          <p:nvPr/>
        </p:nvSpPr>
        <p:spPr>
          <a:xfrm>
            <a:off x="360403" y="1721008"/>
            <a:ext cx="4774897" cy="461665"/>
          </a:xfrm>
          <a:prstGeom prst="rect">
            <a:avLst/>
          </a:prstGeom>
          <a:noFill/>
        </p:spPr>
        <p:txBody>
          <a:bodyPr wrap="none" rtlCol="0">
            <a:spAutoFit/>
          </a:bodyPr>
          <a:lstStyle/>
          <a:p>
            <a:r>
              <a:rPr lang="de-DE" sz="2400" b="1" dirty="0">
                <a:latin typeface="Arial" panose="020B0604020202020204" pitchFamily="34" charset="0"/>
                <a:cs typeface="Arial" panose="020B0604020202020204" pitchFamily="34" charset="0"/>
              </a:rPr>
              <a:t>Welche Störungen kennen Sie?</a:t>
            </a:r>
          </a:p>
        </p:txBody>
      </p:sp>
      <p:sp>
        <p:nvSpPr>
          <p:cNvPr id="11" name="Textfeld 10">
            <a:extLst>
              <a:ext uri="{FF2B5EF4-FFF2-40B4-BE49-F238E27FC236}">
                <a16:creationId xmlns:a16="http://schemas.microsoft.com/office/drawing/2014/main" id="{832B8F55-21DE-4714-927C-644532C745C4}"/>
              </a:ext>
            </a:extLst>
          </p:cNvPr>
          <p:cNvSpPr txBox="1"/>
          <p:nvPr/>
        </p:nvSpPr>
        <p:spPr>
          <a:xfrm rot="1048406">
            <a:off x="7035898" y="2527566"/>
            <a:ext cx="3905749" cy="461665"/>
          </a:xfrm>
          <a:prstGeom prst="rect">
            <a:avLst/>
          </a:prstGeom>
          <a:noFill/>
        </p:spPr>
        <p:txBody>
          <a:bodyPr wrap="none" rtlCol="0">
            <a:spAutoFit/>
          </a:bodyPr>
          <a:lstStyle/>
          <a:p>
            <a:r>
              <a:rPr lang="de-DE" sz="2400" b="1" dirty="0">
                <a:solidFill>
                  <a:srgbClr val="FF0000"/>
                </a:solidFill>
                <a:latin typeface="Arial" panose="020B0604020202020204" pitchFamily="34" charset="0"/>
                <a:cs typeface="Arial" panose="020B0604020202020204" pitchFamily="34" charset="0"/>
              </a:rPr>
              <a:t>Wie gehen Sie damit um?</a:t>
            </a:r>
            <a:endParaRPr lang="de-DE" sz="2400" dirty="0">
              <a:solidFill>
                <a:srgbClr val="FF0000"/>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8F2E3712-6036-47E0-8621-F84EA04FD01E}"/>
              </a:ext>
            </a:extLst>
          </p:cNvPr>
          <p:cNvSpPr txBox="1"/>
          <p:nvPr/>
        </p:nvSpPr>
        <p:spPr>
          <a:xfrm>
            <a:off x="2184836" y="2182673"/>
            <a:ext cx="5900928" cy="4370427"/>
          </a:xfrm>
          <a:prstGeom prst="rect">
            <a:avLst/>
          </a:prstGeom>
          <a:noFill/>
        </p:spPr>
        <p:txBody>
          <a:bodyPr wrap="square" rtlCol="0">
            <a:spAutoFit/>
          </a:bodyPr>
          <a:lstStyle/>
          <a:p>
            <a:pPr>
              <a:buClr>
                <a:schemeClr val="accent1"/>
              </a:buClr>
            </a:pPr>
            <a:r>
              <a:rPr lang="de-DE" sz="2000" dirty="0">
                <a:latin typeface="Arial" panose="020B0604020202020204" pitchFamily="34" charset="0"/>
                <a:cs typeface="Arial" panose="020B0604020202020204" pitchFamily="34" charset="0"/>
              </a:rPr>
              <a:t>Teilnehmende</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kommen zu spät,</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reden durcheinander,</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lassen andere nicht ausreden,</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halten Monologe / Grundsatzreferate,</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wiederholen die gleichen Argumente,</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äußern immer wieder Bedenken; sind sehr kritisch,</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drohen mit Ausstieg; verlassen die Sitzung,</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können sich nicht einigen,</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verhalten sich passiv,</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werden persönlich,</a:t>
            </a:r>
          </a:p>
          <a:p>
            <a:pPr marL="342900" indent="-342900">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„sticheln“; es geht nicht mehr um die Sache.</a:t>
            </a:r>
          </a:p>
          <a:p>
            <a:endParaRPr lang="de-DE" dirty="0"/>
          </a:p>
        </p:txBody>
      </p:sp>
    </p:spTree>
    <p:extLst>
      <p:ext uri="{BB962C8B-B14F-4D97-AF65-F5344CB8AC3E}">
        <p14:creationId xmlns:p14="http://schemas.microsoft.com/office/powerpoint/2010/main" val="14301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51</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Die Diskussionsrunde</a:t>
            </a:r>
            <a:br>
              <a:rPr lang="de-DE" sz="2400" dirty="0">
                <a:solidFill>
                  <a:schemeClr val="accent1"/>
                </a:solidFill>
                <a:latin typeface="BentonSans Regular" panose="02000503000000020004" pitchFamily="2" charset="77"/>
              </a:rPr>
            </a:b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
        <p:nvSpPr>
          <p:cNvPr id="2" name="Textfeld 1">
            <a:extLst>
              <a:ext uri="{FF2B5EF4-FFF2-40B4-BE49-F238E27FC236}">
                <a16:creationId xmlns:a16="http://schemas.microsoft.com/office/drawing/2014/main" id="{8F2E3712-6036-47E0-8621-F84EA04FD01E}"/>
              </a:ext>
            </a:extLst>
          </p:cNvPr>
          <p:cNvSpPr txBox="1"/>
          <p:nvPr/>
        </p:nvSpPr>
        <p:spPr>
          <a:xfrm>
            <a:off x="501650" y="1672890"/>
            <a:ext cx="8179054" cy="3139321"/>
          </a:xfrm>
          <a:prstGeom prst="rect">
            <a:avLst/>
          </a:prstGeom>
          <a:noFill/>
        </p:spPr>
        <p:txBody>
          <a:bodyPr wrap="square" rtlCol="0">
            <a:spAutoFit/>
          </a:bodyPr>
          <a:lstStyle/>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Klare zeitliche Strukturierung (Zeit im Blick behalten…)</a:t>
            </a:r>
          </a:p>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Einleitung mit offenen, aber konkreten Fragen</a:t>
            </a:r>
          </a:p>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Fragen sammeln; dann beantworten</a:t>
            </a:r>
          </a:p>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Trennen von Verständnisfragen und Diskussion</a:t>
            </a:r>
          </a:p>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Zusammenfassen der wichtigsten Passagen und Argumente</a:t>
            </a:r>
          </a:p>
          <a:p>
            <a:pPr marL="285750" indent="-285750">
              <a:lnSpc>
                <a:spcPct val="150000"/>
              </a:lnSpc>
              <a:buClr>
                <a:schemeClr val="accent1"/>
              </a:buClr>
              <a:buFont typeface="Wingdings" panose="05000000000000000000" pitchFamily="2" charset="2"/>
              <a:buChar char="§"/>
            </a:pPr>
            <a:r>
              <a:rPr lang="de-DE" sz="2000" dirty="0">
                <a:latin typeface="Arial" panose="020B0604020202020204" pitchFamily="34" charset="0"/>
                <a:cs typeface="Arial" panose="020B0604020202020204" pitchFamily="34" charset="0"/>
              </a:rPr>
              <a:t>Erklärungen zum weiteren Umgang und Vorgehen</a:t>
            </a:r>
          </a:p>
          <a:p>
            <a:endParaRPr lang="de-DE" dirty="0"/>
          </a:p>
        </p:txBody>
      </p:sp>
    </p:spTree>
    <p:extLst>
      <p:ext uri="{BB962C8B-B14F-4D97-AF65-F5344CB8AC3E}">
        <p14:creationId xmlns:p14="http://schemas.microsoft.com/office/powerpoint/2010/main" val="1977434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52</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Moderieren</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Diskussionsregeln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pic>
        <p:nvPicPr>
          <p:cNvPr id="9" name="Grafik 8">
            <a:extLst>
              <a:ext uri="{FF2B5EF4-FFF2-40B4-BE49-F238E27FC236}">
                <a16:creationId xmlns:a16="http://schemas.microsoft.com/office/drawing/2014/main" id="{50CF522B-C0C4-42E8-8645-8740D7BA859E}"/>
              </a:ext>
            </a:extLst>
          </p:cNvPr>
          <p:cNvPicPr>
            <a:picLocks noChangeAspect="1"/>
          </p:cNvPicPr>
          <p:nvPr/>
        </p:nvPicPr>
        <p:blipFill>
          <a:blip r:embed="rId3"/>
          <a:stretch>
            <a:fillRect/>
          </a:stretch>
        </p:blipFill>
        <p:spPr>
          <a:xfrm>
            <a:off x="389424" y="1593788"/>
            <a:ext cx="6109897" cy="4551841"/>
          </a:xfrm>
          <a:prstGeom prst="rect">
            <a:avLst/>
          </a:prstGeom>
        </p:spPr>
      </p:pic>
    </p:spTree>
    <p:extLst>
      <p:ext uri="{BB962C8B-B14F-4D97-AF65-F5344CB8AC3E}">
        <p14:creationId xmlns:p14="http://schemas.microsoft.com/office/powerpoint/2010/main" val="16868895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53</a:t>
            </a:fld>
            <a:endParaRPr lang="de-DE" dirty="0"/>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1140208"/>
          </a:xfrm>
        </p:spPr>
        <p:txBody>
          <a:bodyPr/>
          <a:lstStyle/>
          <a:p>
            <a:r>
              <a:rPr lang="de-DE" sz="2400" dirty="0">
                <a:solidFill>
                  <a:schemeClr val="accent1"/>
                </a:solidFill>
                <a:latin typeface="BentonSans Regular" panose="02000503000000020004" pitchFamily="2" charset="77"/>
              </a:rPr>
              <a:t>Literatur aus dem Bereich „Kommunikation“</a:t>
            </a:r>
            <a:br>
              <a:rPr lang="de-DE" sz="2400" b="0" dirty="0">
                <a:solidFill>
                  <a:schemeClr val="accent1"/>
                </a:solidFill>
                <a:latin typeface="BentonSans Regular" panose="02000503000000020004" pitchFamily="2" charset="77"/>
              </a:rPr>
            </a:br>
            <a:endParaRPr lang="de-DE" sz="2400" b="0" dirty="0">
              <a:solidFill>
                <a:schemeClr val="accent1"/>
              </a:solidFill>
              <a:latin typeface="BentonSans Regular" panose="02000503000000020004" pitchFamily="2" charset="77"/>
            </a:endParaRPr>
          </a:p>
        </p:txBody>
      </p:sp>
      <p:sp>
        <p:nvSpPr>
          <p:cNvPr id="2" name="Textfeld 1">
            <a:extLst>
              <a:ext uri="{FF2B5EF4-FFF2-40B4-BE49-F238E27FC236}">
                <a16:creationId xmlns:a16="http://schemas.microsoft.com/office/drawing/2014/main" id="{774FE64A-8EC0-45AD-8E9F-AC6E0569B205}"/>
              </a:ext>
            </a:extLst>
          </p:cNvPr>
          <p:cNvSpPr txBox="1"/>
          <p:nvPr/>
        </p:nvSpPr>
        <p:spPr>
          <a:xfrm>
            <a:off x="414528" y="2084832"/>
            <a:ext cx="11260859" cy="4031873"/>
          </a:xfrm>
          <a:prstGeom prst="rect">
            <a:avLst/>
          </a:prstGeom>
          <a:noFill/>
        </p:spPr>
        <p:txBody>
          <a:bodyPr wrap="square" rtlCol="0">
            <a:spAutoFit/>
          </a:bodyPr>
          <a:lstStyle/>
          <a:p>
            <a:pPr>
              <a:spcAft>
                <a:spcPts val="750"/>
              </a:spcAft>
            </a:pPr>
            <a:r>
              <a:rPr lang="de-DE" sz="1800" b="1" dirty="0">
                <a:solidFill>
                  <a:srgbClr val="333333"/>
                </a:solidFill>
                <a:latin typeface="Arial" panose="020B0604020202020204" pitchFamily="34" charset="0"/>
                <a:ea typeface="Times New Roman" panose="02020603050405020304" pitchFamily="18" charset="0"/>
                <a:cs typeface="Arial" panose="020B0604020202020204" pitchFamily="34" charset="0"/>
              </a:rPr>
              <a:t>Schwierige Gespräche führen</a:t>
            </a:r>
            <a:endParaRPr lang="de-DE" sz="1800" dirty="0">
              <a:latin typeface="Arial" panose="020B0604020202020204" pitchFamily="34" charset="0"/>
              <a:ea typeface="Times New Roman" panose="02020603050405020304" pitchFamily="18" charset="0"/>
              <a:cs typeface="Arial" panose="020B0604020202020204" pitchFamily="34" charset="0"/>
            </a:endParaRPr>
          </a:p>
          <a:p>
            <a:r>
              <a:rPr lang="de-DE" sz="1800" u="sng" dirty="0" err="1">
                <a:solidFill>
                  <a:srgbClr val="A81815"/>
                </a:solidFill>
                <a:latin typeface="Arial" panose="020B0604020202020204" pitchFamily="34" charset="0"/>
                <a:ea typeface="Times New Roman" panose="02020603050405020304" pitchFamily="18" charset="0"/>
                <a:cs typeface="Arial" panose="020B0604020202020204" pitchFamily="34" charset="0"/>
                <a:hlinkClick r:id="rId3"/>
              </a:rPr>
              <a:t>Benien</a:t>
            </a:r>
            <a:r>
              <a:rPr lang="de-DE" sz="1800" u="sng" dirty="0">
                <a:solidFill>
                  <a:srgbClr val="A81815"/>
                </a:solidFill>
                <a:latin typeface="Arial" panose="020B0604020202020204" pitchFamily="34" charset="0"/>
                <a:ea typeface="Times New Roman" panose="02020603050405020304" pitchFamily="18" charset="0"/>
                <a:cs typeface="Arial" panose="020B0604020202020204" pitchFamily="34" charset="0"/>
                <a:hlinkClick r:id="rId3"/>
              </a:rPr>
              <a:t>, Karl: Schwierige Gespräche führen. Modelle für Beratungs-, Kritik- und Konfliktgespräche im Berufsalltag. Reinbek bei Hamburg: Rowohlt E-Book Verlag, 2020</a:t>
            </a:r>
            <a:endParaRPr lang="de-DE" sz="1800" u="sng" dirty="0">
              <a:solidFill>
                <a:srgbClr val="A81815"/>
              </a:solidFill>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1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de-DE" sz="18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1800" b="1" dirty="0">
                <a:solidFill>
                  <a:srgbClr val="333333"/>
                </a:solidFill>
                <a:latin typeface="Arial" panose="020B0604020202020204" pitchFamily="34" charset="0"/>
                <a:ea typeface="Times New Roman" panose="02020603050405020304" pitchFamily="18" charset="0"/>
                <a:cs typeface="Arial" panose="020B0604020202020204" pitchFamily="34" charset="0"/>
              </a:rPr>
              <a:t>Miteinander reden. Störungen und Klärungen</a:t>
            </a:r>
            <a:endParaRPr lang="de-DE" sz="18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1800" u="sng" dirty="0">
                <a:solidFill>
                  <a:srgbClr val="A81815"/>
                </a:solidFill>
                <a:latin typeface="Arial" panose="020B0604020202020204" pitchFamily="34" charset="0"/>
                <a:ea typeface="Times New Roman" panose="02020603050405020304" pitchFamily="18" charset="0"/>
                <a:cs typeface="Arial" panose="020B0604020202020204" pitchFamily="34" charset="0"/>
                <a:hlinkClick r:id="rId4"/>
              </a:rPr>
              <a:t>Schulz von Thun, Friedemann: Miteinander reden 1. Störungen und Klärungen. Allgemeine Psychologie der Kommunikation. Reinbek bei Hamburg: Rowohlt E-Book Verlag, 2013</a:t>
            </a:r>
            <a:endParaRPr lang="de-DE" sz="18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1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de-DE" sz="1800"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de-DE" sz="1800" b="1" dirty="0">
                <a:solidFill>
                  <a:srgbClr val="333333"/>
                </a:solidFill>
                <a:latin typeface="Arial" panose="020B0604020202020204" pitchFamily="34" charset="0"/>
                <a:ea typeface="Times New Roman" panose="02020603050405020304" pitchFamily="18" charset="0"/>
                <a:cs typeface="Arial" panose="020B0604020202020204" pitchFamily="34" charset="0"/>
              </a:rPr>
              <a:t>Menschliche Kommunikation</a:t>
            </a:r>
            <a:endParaRPr lang="de-DE" sz="1800" dirty="0">
              <a:latin typeface="Arial" panose="020B0604020202020204" pitchFamily="34" charset="0"/>
              <a:ea typeface="Times New Roman" panose="02020603050405020304" pitchFamily="18" charset="0"/>
              <a:cs typeface="Arial" panose="020B0604020202020204" pitchFamily="34" charset="0"/>
            </a:endParaRPr>
          </a:p>
          <a:p>
            <a:r>
              <a:rPr lang="de-DE" sz="1800" u="sng" dirty="0">
                <a:solidFill>
                  <a:srgbClr val="A81815"/>
                </a:solidFill>
                <a:latin typeface="Arial" panose="020B0604020202020204" pitchFamily="34" charset="0"/>
                <a:ea typeface="Calibri" panose="020F0502020204030204" pitchFamily="34" charset="0"/>
                <a:cs typeface="Arial" panose="020B0604020202020204" pitchFamily="34" charset="0"/>
                <a:hlinkClick r:id="rId5"/>
              </a:rPr>
              <a:t>Watzlawick, Paul; </a:t>
            </a:r>
            <a:r>
              <a:rPr lang="de-DE" sz="1800" u="sng" dirty="0" err="1">
                <a:solidFill>
                  <a:srgbClr val="A81815"/>
                </a:solidFill>
                <a:latin typeface="Arial" panose="020B0604020202020204" pitchFamily="34" charset="0"/>
                <a:ea typeface="Calibri" panose="020F0502020204030204" pitchFamily="34" charset="0"/>
                <a:cs typeface="Arial" panose="020B0604020202020204" pitchFamily="34" charset="0"/>
                <a:hlinkClick r:id="rId5"/>
              </a:rPr>
              <a:t>Beavin</a:t>
            </a:r>
            <a:r>
              <a:rPr lang="de-DE" sz="1800" u="sng" dirty="0">
                <a:solidFill>
                  <a:srgbClr val="A81815"/>
                </a:solidFill>
                <a:latin typeface="Arial" panose="020B0604020202020204" pitchFamily="34" charset="0"/>
                <a:ea typeface="Calibri" panose="020F0502020204030204" pitchFamily="34" charset="0"/>
                <a:cs typeface="Arial" panose="020B0604020202020204" pitchFamily="34" charset="0"/>
                <a:hlinkClick r:id="rId5"/>
              </a:rPr>
              <a:t>, Janet H.; Jackson, Don D.: Menschliche Kommunikation. Formen, Störungen, Paradoxien. Bern: Hogrefe Verlag, 2017</a:t>
            </a:r>
            <a:endParaRPr lang="de-DE" sz="18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1437880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AB4D05D6-6D99-4809-81E4-1CFA69E72A59}"/>
              </a:ext>
            </a:extLst>
          </p:cNvPr>
          <p:cNvPicPr>
            <a:picLocks noChangeAspect="1"/>
          </p:cNvPicPr>
          <p:nvPr/>
        </p:nvPicPr>
        <p:blipFill>
          <a:blip r:embed="rId3"/>
          <a:stretch>
            <a:fillRect/>
          </a:stretch>
        </p:blipFill>
        <p:spPr>
          <a:xfrm>
            <a:off x="611920" y="1765987"/>
            <a:ext cx="5452366" cy="3905706"/>
          </a:xfrm>
          <a:prstGeom prst="rect">
            <a:avLst/>
          </a:prstGeom>
        </p:spPr>
      </p:pic>
      <p:pic>
        <p:nvPicPr>
          <p:cNvPr id="12" name="Grafik 11">
            <a:extLst>
              <a:ext uri="{FF2B5EF4-FFF2-40B4-BE49-F238E27FC236}">
                <a16:creationId xmlns:a16="http://schemas.microsoft.com/office/drawing/2014/main" id="{D6CFF1BD-5816-4A61-90E1-B3DAF66A5FB5}"/>
              </a:ext>
            </a:extLst>
          </p:cNvPr>
          <p:cNvPicPr>
            <a:picLocks noChangeAspect="1"/>
          </p:cNvPicPr>
          <p:nvPr/>
        </p:nvPicPr>
        <p:blipFill>
          <a:blip r:embed="rId4"/>
          <a:stretch>
            <a:fillRect/>
          </a:stretch>
        </p:blipFill>
        <p:spPr>
          <a:xfrm>
            <a:off x="2983991" y="2816767"/>
            <a:ext cx="2396617" cy="1413857"/>
          </a:xfrm>
          <a:prstGeom prst="rect">
            <a:avLst/>
          </a:prstGeom>
        </p:spPr>
      </p:pic>
      <p:sp>
        <p:nvSpPr>
          <p:cNvPr id="13" name="Textfeld 12">
            <a:extLst>
              <a:ext uri="{FF2B5EF4-FFF2-40B4-BE49-F238E27FC236}">
                <a16:creationId xmlns:a16="http://schemas.microsoft.com/office/drawing/2014/main" id="{37995221-10FD-4C28-9541-0311BDD80BB1}"/>
              </a:ext>
            </a:extLst>
          </p:cNvPr>
          <p:cNvSpPr txBox="1"/>
          <p:nvPr/>
        </p:nvSpPr>
        <p:spPr>
          <a:xfrm>
            <a:off x="628821" y="5671692"/>
            <a:ext cx="1395051" cy="184666"/>
          </a:xfrm>
          <a:prstGeom prst="rect">
            <a:avLst/>
          </a:prstGeom>
          <a:noFill/>
        </p:spPr>
        <p:txBody>
          <a:bodyPr wrap="square" rtlCol="0">
            <a:spAutoFit/>
          </a:bodyPr>
          <a:lstStyle/>
          <a:p>
            <a:r>
              <a:rPr lang="de-DE" sz="600" dirty="0"/>
              <a:t>Quelle: de.vecteezy.com</a:t>
            </a:r>
          </a:p>
        </p:txBody>
      </p:sp>
      <p:sp>
        <p:nvSpPr>
          <p:cNvPr id="7" name="Foliennummernplatzhalter 6">
            <a:extLst>
              <a:ext uri="{FF2B5EF4-FFF2-40B4-BE49-F238E27FC236}">
                <a16:creationId xmlns:a16="http://schemas.microsoft.com/office/drawing/2014/main" id="{60380174-9462-49BF-AA99-186B551D1AF4}"/>
              </a:ext>
            </a:extLst>
          </p:cNvPr>
          <p:cNvSpPr>
            <a:spLocks noGrp="1"/>
          </p:cNvSpPr>
          <p:nvPr>
            <p:ph type="sldNum" sz="quarter" idx="4"/>
          </p:nvPr>
        </p:nvSpPr>
        <p:spPr/>
        <p:txBody>
          <a:bodyPr/>
          <a:lstStyle/>
          <a:p>
            <a:fld id="{BD55EF62-6C11-432A-B6B1-8FDA77A7568D}" type="slidenum">
              <a:rPr lang="de-DE" smtClean="0"/>
              <a:pPr/>
              <a:t>54</a:t>
            </a:fld>
            <a:endParaRPr lang="de-DE"/>
          </a:p>
        </p:txBody>
      </p:sp>
      <p:sp>
        <p:nvSpPr>
          <p:cNvPr id="9" name="Fußzeilenplatzhalter 8">
            <a:extLst>
              <a:ext uri="{FF2B5EF4-FFF2-40B4-BE49-F238E27FC236}">
                <a16:creationId xmlns:a16="http://schemas.microsoft.com/office/drawing/2014/main" id="{6D94D21F-4196-406E-A7E0-A2FB5ACAC04B}"/>
              </a:ext>
            </a:extLst>
          </p:cNvPr>
          <p:cNvSpPr>
            <a:spLocks noGrp="1"/>
          </p:cNvSpPr>
          <p:nvPr>
            <p:ph type="ftr" sz="quarter" idx="3"/>
          </p:nvPr>
        </p:nvSpPr>
        <p:spPr/>
        <p:txBody>
          <a:bodyPr/>
          <a:lstStyle/>
          <a:p>
            <a:r>
              <a:rPr lang="de-DE" dirty="0"/>
              <a:t>Praxismodul: Kommunikation</a:t>
            </a:r>
          </a:p>
        </p:txBody>
      </p:sp>
      <p:sp>
        <p:nvSpPr>
          <p:cNvPr id="14" name="Rectangle 9">
            <a:extLst>
              <a:ext uri="{FF2B5EF4-FFF2-40B4-BE49-F238E27FC236}">
                <a16:creationId xmlns:a16="http://schemas.microsoft.com/office/drawing/2014/main" id="{3A545614-6D9A-43A3-ADB2-DE1641B500AC}"/>
              </a:ext>
            </a:extLst>
          </p:cNvPr>
          <p:cNvSpPr>
            <a:spLocks noChangeArrowheads="1"/>
          </p:cNvSpPr>
          <p:nvPr/>
        </p:nvSpPr>
        <p:spPr bwMode="auto">
          <a:xfrm rot="10800000" flipV="1">
            <a:off x="6536494" y="4020547"/>
            <a:ext cx="4572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Weiternutzung als OER ausdrücklich erlaubt: Dieses Werk und dessen Inhalte sind - sofern nicht anders angegeben - lizenziert unter </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hlinkClick r:id="rId5"/>
              </a:rPr>
              <a:t>CC BY-SA 4.0</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 Nennung gemäß </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hlinkClick r:id="rId6"/>
              </a:rPr>
              <a:t>TULLU-Regel</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 bitte wie folgt: </a:t>
            </a:r>
            <a:r>
              <a:rPr kumimoji="0" lang="de-DE" altLang="de-DE" sz="1000" b="0" i="1"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"ElternMitWirkung NRW" von </a:t>
            </a:r>
            <a:r>
              <a:rPr kumimoji="0" lang="de-DE" altLang="de-DE" sz="1000" b="0" i="1"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hlinkClick r:id="rId7"/>
              </a:rPr>
              <a:t>QUA-LiS NRW, Supportstelle Weiterbildung</a:t>
            </a:r>
            <a:r>
              <a:rPr kumimoji="0" lang="de-DE" altLang="de-DE" sz="1000" b="0" i="1"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 Lizenz: </a:t>
            </a:r>
            <a:r>
              <a:rPr kumimoji="0" lang="de-DE" altLang="de-DE" sz="1000" b="0" i="1"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hlinkClick r:id="rId5"/>
              </a:rPr>
              <a:t>CC BY-SA 4.0</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 Von der Lizenz ausgenommen sind die Logos und Grafiken. </a:t>
            </a:r>
            <a:b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br>
            <a:b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rPr>
              <a:t>Der Lizenzvertrag ist hier abrufbar: </a:t>
            </a:r>
            <a:r>
              <a:rPr kumimoji="0" lang="de-DE" altLang="de-DE" sz="1000" b="0" i="0" u="none" strike="noStrike" cap="none" normalizeH="0" baseline="0" dirty="0">
                <a:ln>
                  <a:noFill/>
                </a:ln>
                <a:solidFill>
                  <a:srgbClr val="212529"/>
                </a:solidFill>
                <a:effectLst/>
                <a:latin typeface="Calibri" panose="020F0502020204030204" pitchFamily="34" charset="0"/>
                <a:ea typeface="Calibri" panose="020F0502020204030204" pitchFamily="34" charset="0"/>
                <a:cs typeface="Times New Roman" panose="02020603050405020304" pitchFamily="18" charset="0"/>
                <a:hlinkClick r:id="rId5"/>
              </a:rPr>
              <a:t>https://creativecommons.org/licenses/by-sa/4.0/deed.de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15" name="Textfeld 14">
            <a:extLst>
              <a:ext uri="{FF2B5EF4-FFF2-40B4-BE49-F238E27FC236}">
                <a16:creationId xmlns:a16="http://schemas.microsoft.com/office/drawing/2014/main" id="{882F2E64-510C-4ED0-B198-97BE9706B362}"/>
              </a:ext>
            </a:extLst>
          </p:cNvPr>
          <p:cNvSpPr txBox="1"/>
          <p:nvPr/>
        </p:nvSpPr>
        <p:spPr>
          <a:xfrm>
            <a:off x="6662508" y="2138888"/>
            <a:ext cx="4304448" cy="1754326"/>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hlinkClick r:id="rId8"/>
              </a:rPr>
              <a:t>QUA-LiS NRW</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hlinkClick r:id="rId7"/>
              </a:rPr>
              <a:t>QUA-LiS NRW – Erwachsenenbildung</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E-Mail: </a:t>
            </a:r>
            <a:r>
              <a:rPr lang="de-DE" dirty="0">
                <a:latin typeface="Arial" panose="020B0604020202020204" pitchFamily="34" charset="0"/>
                <a:cs typeface="Arial" panose="020B0604020202020204" pitchFamily="34" charset="0"/>
                <a:hlinkClick r:id="rId9"/>
              </a:rPr>
              <a:t>elternmitwirkung@qua-lis.nrw.de</a:t>
            </a:r>
            <a:endParaRPr lang="de-DE"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690510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r>
              <a:rPr lang="de-DE" dirty="0">
                <a:latin typeface="BentonSans Regular" panose="02000503000000020004" pitchFamily="2" charset="77"/>
              </a:rPr>
              <a:t>Grundsätze </a:t>
            </a: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501650" y="1770424"/>
            <a:ext cx="11348605" cy="4344626"/>
          </a:xfrm>
        </p:spPr>
        <p:txBody>
          <a:bodyPr/>
          <a:lstStyle/>
          <a:p>
            <a:pPr marL="0" indent="0">
              <a:lnSpc>
                <a:spcPct val="150000"/>
              </a:lnSpc>
              <a:buNone/>
            </a:pPr>
            <a:r>
              <a:rPr lang="de-DE" sz="2000" dirty="0"/>
              <a:t>Eine </a:t>
            </a:r>
            <a:r>
              <a:rPr lang="de-DE" sz="2000" b="1" dirty="0"/>
              <a:t>gute partnerschaftliche Zusammenarbeit</a:t>
            </a:r>
            <a:r>
              <a:rPr lang="de-DE" sz="2000" dirty="0"/>
              <a:t> zwischen Elternhaus und Schule ist eine wesentliche Voraussetzung für erfolgreiches Lernen und eine gute schulische Entwicklung jedes Kindes. </a:t>
            </a:r>
          </a:p>
          <a:p>
            <a:pPr marL="0" indent="0">
              <a:lnSpc>
                <a:spcPct val="150000"/>
              </a:lnSpc>
              <a:buNone/>
            </a:pPr>
            <a:r>
              <a:rPr lang="de-DE" sz="2000" dirty="0"/>
              <a:t>Eltern, Erziehungsberechtigte und Lehrkräfte ergänzen idealerweise einander in dieser Partnerschaft, indem sie sich über gleiche Ziele und Methoden der Bildung und Erziehung verständigen. </a:t>
            </a:r>
          </a:p>
          <a:p>
            <a:pPr marL="0" indent="0">
              <a:lnSpc>
                <a:spcPct val="150000"/>
              </a:lnSpc>
              <a:buNone/>
            </a:pPr>
            <a:r>
              <a:rPr lang="de-DE" sz="2000" dirty="0"/>
              <a:t>Die Partizipation der Eltern in der Institution Schule ist rechtlich legitimiert durch die Landesverfassung und das Schulgesetz Nordrhein-Westfalen. </a:t>
            </a:r>
          </a:p>
          <a:p>
            <a:pPr marL="0" indent="0">
              <a:buNone/>
            </a:pPr>
            <a:endParaRPr lang="de-DE" dirty="0"/>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6</a:t>
            </a:fld>
            <a:endParaRPr lang="de-DE" dirty="0"/>
          </a:p>
        </p:txBody>
      </p:sp>
      <p:sp>
        <p:nvSpPr>
          <p:cNvPr id="9" name="Abgerundetes Rechteck 5">
            <a:extLst>
              <a:ext uri="{FF2B5EF4-FFF2-40B4-BE49-F238E27FC236}">
                <a16:creationId xmlns:a16="http://schemas.microsoft.com/office/drawing/2014/main" id="{AC71FC36-5300-405A-80A1-B63A51904F91}"/>
              </a:ext>
            </a:extLst>
          </p:cNvPr>
          <p:cNvSpPr/>
          <p:nvPr/>
        </p:nvSpPr>
        <p:spPr>
          <a:xfrm>
            <a:off x="385807" y="3226586"/>
            <a:ext cx="10468781" cy="147952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7521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2B-7410-44B2-1D9D-7ED28CEB7E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C23CE51-2952-DA4E-81C6-06B979461FAB}"/>
              </a:ext>
            </a:extLst>
          </p:cNvPr>
          <p:cNvSpPr>
            <a:spLocks noGrp="1"/>
          </p:cNvSpPr>
          <p:nvPr>
            <p:ph type="title"/>
          </p:nvPr>
        </p:nvSpPr>
        <p:spPr/>
        <p:txBody>
          <a:bodyPr/>
          <a:lstStyle/>
          <a:p>
            <a:br>
              <a:rPr lang="de-DE" sz="2400" b="1" dirty="0">
                <a:effectLst/>
                <a:latin typeface="+mn-lt"/>
                <a:ea typeface="Calibri" panose="020F0502020204030204" pitchFamily="34" charset="0"/>
              </a:rPr>
            </a:br>
            <a:endParaRPr lang="de-DE" dirty="0">
              <a:latin typeface="BentonSans Regular" panose="02000503000000020004" pitchFamily="2" charset="77"/>
            </a:endParaRPr>
          </a:p>
        </p:txBody>
      </p:sp>
      <p:sp>
        <p:nvSpPr>
          <p:cNvPr id="3" name="Inhaltsplatzhalter 2">
            <a:extLst>
              <a:ext uri="{FF2B5EF4-FFF2-40B4-BE49-F238E27FC236}">
                <a16:creationId xmlns:a16="http://schemas.microsoft.com/office/drawing/2014/main" id="{024BCD37-54D6-2194-E859-567B49575F1E}"/>
              </a:ext>
            </a:extLst>
          </p:cNvPr>
          <p:cNvSpPr>
            <a:spLocks noGrp="1"/>
          </p:cNvSpPr>
          <p:nvPr>
            <p:ph idx="1"/>
          </p:nvPr>
        </p:nvSpPr>
        <p:spPr>
          <a:xfrm>
            <a:off x="421697" y="1575627"/>
            <a:ext cx="11348605" cy="4576817"/>
          </a:xfrm>
        </p:spPr>
        <p:txBody>
          <a:bodyPr/>
          <a:lstStyle/>
          <a:p>
            <a:pPr marL="0" indent="0" algn="ctr">
              <a:buNone/>
            </a:pPr>
            <a:endParaRPr lang="de-DE" sz="3500" dirty="0"/>
          </a:p>
          <a:p>
            <a:pPr marL="0" indent="0">
              <a:buNone/>
            </a:pPr>
            <a:r>
              <a:rPr lang="de-DE" sz="2700" dirty="0"/>
              <a:t>   …sich verständigen…</a:t>
            </a:r>
          </a:p>
          <a:p>
            <a:pPr marL="0" indent="0">
              <a:buNone/>
            </a:pPr>
            <a:endParaRPr lang="de-DE" sz="2700" dirty="0"/>
          </a:p>
          <a:p>
            <a:pPr marL="0" indent="0">
              <a:buNone/>
            </a:pPr>
            <a:r>
              <a:rPr lang="de-DE" dirty="0"/>
              <a:t>		</a:t>
            </a:r>
            <a:r>
              <a:rPr lang="de-DE" sz="2700" dirty="0"/>
              <a:t> …einander verstehen durch…</a:t>
            </a:r>
          </a:p>
          <a:p>
            <a:pPr marL="0" indent="0">
              <a:buNone/>
            </a:pPr>
            <a:endParaRPr lang="de-DE" dirty="0"/>
          </a:p>
          <a:p>
            <a:pPr marL="0" indent="0" algn="ctr">
              <a:buNone/>
            </a:pPr>
            <a:r>
              <a:rPr lang="de-DE" sz="4500" dirty="0"/>
              <a:t>Kommunikation</a:t>
            </a:r>
          </a:p>
          <a:p>
            <a:pPr marL="0" indent="0" algn="ctr">
              <a:buNone/>
            </a:pPr>
            <a:endParaRPr lang="de-DE" sz="4000" dirty="0"/>
          </a:p>
          <a:p>
            <a:pPr marL="0" indent="0" algn="ctr">
              <a:buNone/>
            </a:pPr>
            <a:r>
              <a:rPr lang="de-DE" sz="2700" dirty="0"/>
              <a:t>Verständigung im Sinne einer Mitteilung</a:t>
            </a:r>
          </a:p>
        </p:txBody>
      </p:sp>
      <p:sp>
        <p:nvSpPr>
          <p:cNvPr id="8" name="Fußzeilenplatzhalter 4">
            <a:extLst>
              <a:ext uri="{FF2B5EF4-FFF2-40B4-BE49-F238E27FC236}">
                <a16:creationId xmlns:a16="http://schemas.microsoft.com/office/drawing/2014/main" id="{40405204-B867-619D-8E29-FBB8E35BA07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2" name="Foliennummernplatzhalter 5">
            <a:extLst>
              <a:ext uri="{FF2B5EF4-FFF2-40B4-BE49-F238E27FC236}">
                <a16:creationId xmlns:a16="http://schemas.microsoft.com/office/drawing/2014/main" id="{43DC732E-EB47-D02F-1518-91802A70470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sp>
        <p:nvSpPr>
          <p:cNvPr id="12" name="Titel 3">
            <a:extLst>
              <a:ext uri="{FF2B5EF4-FFF2-40B4-BE49-F238E27FC236}">
                <a16:creationId xmlns:a16="http://schemas.microsoft.com/office/drawing/2014/main" id="{0AFC1580-812A-4EA7-B790-F8E4DCD6D11D}"/>
              </a:ext>
            </a:extLst>
          </p:cNvPr>
          <p:cNvSpPr txBox="1">
            <a:spLocks/>
          </p:cNvSpPr>
          <p:nvPr/>
        </p:nvSpPr>
        <p:spPr>
          <a:xfrm>
            <a:off x="549543" y="396104"/>
            <a:ext cx="8848827"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endParaRPr lang="de-DE" dirty="0">
              <a:latin typeface="BentonSans Regular" panose="02000503000000020004" pitchFamily="2" charset="77"/>
            </a:endParaRPr>
          </a:p>
        </p:txBody>
      </p:sp>
    </p:spTree>
    <p:extLst>
      <p:ext uri="{BB962C8B-B14F-4D97-AF65-F5344CB8AC3E}">
        <p14:creationId xmlns:p14="http://schemas.microsoft.com/office/powerpoint/2010/main" val="395207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FA94B7C3-B325-A818-2673-8596A2DA982D}"/>
              </a:ext>
            </a:extLst>
          </p:cNvPr>
          <p:cNvSpPr>
            <a:spLocks noGrp="1"/>
          </p:cNvSpPr>
          <p:nvPr>
            <p:ph type="ftr" sz="quarter" idx="3"/>
          </p:nvPr>
        </p:nvSpPr>
        <p:spPr/>
        <p:txBody>
          <a:bodyPr/>
          <a:lstStyle/>
          <a:p>
            <a:r>
              <a:rPr lang="de-DE"/>
              <a:t>Praxismodul: Kommunikation</a:t>
            </a:r>
            <a:endParaRPr lang="de-DE" dirty="0"/>
          </a:p>
        </p:txBody>
      </p:sp>
      <p:sp>
        <p:nvSpPr>
          <p:cNvPr id="5" name="Foliennummernplatzhalter 4">
            <a:extLst>
              <a:ext uri="{FF2B5EF4-FFF2-40B4-BE49-F238E27FC236}">
                <a16:creationId xmlns:a16="http://schemas.microsoft.com/office/drawing/2014/main" id="{CB782FF9-B1D4-BEC1-923B-D44C8F6B4A26}"/>
              </a:ext>
            </a:extLst>
          </p:cNvPr>
          <p:cNvSpPr>
            <a:spLocks noGrp="1"/>
          </p:cNvSpPr>
          <p:nvPr>
            <p:ph type="sldNum" sz="quarter" idx="4"/>
          </p:nvPr>
        </p:nvSpPr>
        <p:spPr/>
        <p:txBody>
          <a:bodyPr/>
          <a:lstStyle/>
          <a:p>
            <a:fld id="{BD55EF62-6C11-432A-B6B1-8FDA77A7568D}" type="slidenum">
              <a:rPr lang="de-DE" smtClean="0"/>
              <a:pPr/>
              <a:t>8</a:t>
            </a:fld>
            <a:endParaRPr lang="de-DE"/>
          </a:p>
        </p:txBody>
      </p:sp>
      <p:sp>
        <p:nvSpPr>
          <p:cNvPr id="10" name="Wolke 9">
            <a:extLst>
              <a:ext uri="{FF2B5EF4-FFF2-40B4-BE49-F238E27FC236}">
                <a16:creationId xmlns:a16="http://schemas.microsoft.com/office/drawing/2014/main" id="{7100B5A7-B1AE-4B9D-AD60-BD6EB54731E5}"/>
              </a:ext>
            </a:extLst>
          </p:cNvPr>
          <p:cNvSpPr/>
          <p:nvPr/>
        </p:nvSpPr>
        <p:spPr>
          <a:xfrm>
            <a:off x="2994779" y="1971742"/>
            <a:ext cx="5976664" cy="3528392"/>
          </a:xfrm>
          <a:prstGeom prst="cloud">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de-DE" sz="4400" dirty="0">
                <a:solidFill>
                  <a:schemeClr val="bg1"/>
                </a:solidFill>
              </a:rPr>
              <a:t>Kommunikation</a:t>
            </a:r>
          </a:p>
        </p:txBody>
      </p:sp>
    </p:spTree>
    <p:extLst>
      <p:ext uri="{BB962C8B-B14F-4D97-AF65-F5344CB8AC3E}">
        <p14:creationId xmlns:p14="http://schemas.microsoft.com/office/powerpoint/2010/main" val="3309840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4">
            <a:extLst>
              <a:ext uri="{FF2B5EF4-FFF2-40B4-BE49-F238E27FC236}">
                <a16:creationId xmlns:a16="http://schemas.microsoft.com/office/drawing/2014/main" id="{BD5F30B4-4C5D-E0BD-40AA-0398647ABB7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Praxismodul: Kommunikation</a:t>
            </a:r>
            <a:endParaRPr lang="de-DE" dirty="0"/>
          </a:p>
        </p:txBody>
      </p:sp>
      <p:sp>
        <p:nvSpPr>
          <p:cNvPr id="4" name="Foliennummernplatzhalter 5">
            <a:extLst>
              <a:ext uri="{FF2B5EF4-FFF2-40B4-BE49-F238E27FC236}">
                <a16:creationId xmlns:a16="http://schemas.microsoft.com/office/drawing/2014/main" id="{620D0B07-241D-825E-76D7-AF2A88655E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
        <p:nvSpPr>
          <p:cNvPr id="13" name="Inhaltsplatzhalter 2">
            <a:extLst>
              <a:ext uri="{FF2B5EF4-FFF2-40B4-BE49-F238E27FC236}">
                <a16:creationId xmlns:a16="http://schemas.microsoft.com/office/drawing/2014/main" id="{4E843B1B-5188-43EC-A256-C245750BE6E9}"/>
              </a:ext>
            </a:extLst>
          </p:cNvPr>
          <p:cNvSpPr txBox="1">
            <a:spLocks/>
          </p:cNvSpPr>
          <p:nvPr/>
        </p:nvSpPr>
        <p:spPr>
          <a:xfrm>
            <a:off x="501650" y="1556683"/>
            <a:ext cx="11348605" cy="4799667"/>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de-DE" sz="1800" dirty="0">
              <a:solidFill>
                <a:srgbClr val="333333"/>
              </a:solidFill>
              <a:latin typeface="HelveticaNeue"/>
            </a:endParaRPr>
          </a:p>
          <a:p>
            <a:pPr>
              <a:lnSpc>
                <a:spcPct val="150000"/>
              </a:lnSpc>
            </a:pPr>
            <a:endParaRPr lang="de-DE" sz="1800" dirty="0">
              <a:solidFill>
                <a:srgbClr val="333333"/>
              </a:solidFill>
              <a:latin typeface="HelveticaNeue"/>
            </a:endParaRPr>
          </a:p>
          <a:p>
            <a:pPr>
              <a:lnSpc>
                <a:spcPct val="150000"/>
              </a:lnSpc>
            </a:pPr>
            <a:endParaRPr lang="de-DE" sz="1800" dirty="0">
              <a:solidFill>
                <a:srgbClr val="333333"/>
              </a:solidFill>
              <a:latin typeface="HelveticaNeue"/>
            </a:endParaRPr>
          </a:p>
          <a:p>
            <a:pPr marL="0" indent="0">
              <a:lnSpc>
                <a:spcPct val="150000"/>
              </a:lnSpc>
              <a:buSzPct val="100000"/>
              <a:buNone/>
            </a:pPr>
            <a:r>
              <a:rPr lang="de-DE" sz="2000" dirty="0">
                <a:solidFill>
                  <a:srgbClr val="333333"/>
                </a:solidFill>
              </a:rPr>
              <a:t>Jede Äußerung enthält, ob man will oder nicht, vier Botschaften gleichzeitig:</a:t>
            </a:r>
          </a:p>
          <a:p>
            <a:pPr>
              <a:lnSpc>
                <a:spcPct val="150000"/>
              </a:lnSpc>
              <a:buSzPct val="100000"/>
              <a:buFont typeface="Wingdings" panose="05000000000000000000" pitchFamily="2" charset="2"/>
              <a:buChar char="§"/>
            </a:pPr>
            <a:r>
              <a:rPr lang="de-DE" sz="2000" dirty="0">
                <a:solidFill>
                  <a:srgbClr val="3333CC"/>
                </a:solidFill>
              </a:rPr>
              <a:t>eine Sachinformation (worüber ich informiere)</a:t>
            </a:r>
            <a:r>
              <a:rPr lang="de-DE" sz="2000" dirty="0">
                <a:solidFill>
                  <a:srgbClr val="333333"/>
                </a:solidFill>
              </a:rPr>
              <a:t> </a:t>
            </a:r>
          </a:p>
          <a:p>
            <a:pPr>
              <a:lnSpc>
                <a:spcPct val="150000"/>
              </a:lnSpc>
              <a:buSzPct val="100000"/>
              <a:buFont typeface="Wingdings" panose="05000000000000000000" pitchFamily="2" charset="2"/>
              <a:buChar char="§"/>
            </a:pPr>
            <a:r>
              <a:rPr lang="de-DE" sz="2000" dirty="0">
                <a:solidFill>
                  <a:srgbClr val="00B050"/>
                </a:solidFill>
              </a:rPr>
              <a:t>eine Selbstkundgabe (was ich von mir zu erkennen gebe)</a:t>
            </a:r>
            <a:endParaRPr lang="de-DE" sz="2000" dirty="0">
              <a:solidFill>
                <a:srgbClr val="333333"/>
              </a:solidFill>
            </a:endParaRPr>
          </a:p>
          <a:p>
            <a:pPr>
              <a:lnSpc>
                <a:spcPct val="150000"/>
              </a:lnSpc>
              <a:buSzPct val="100000"/>
              <a:buFont typeface="Wingdings" panose="05000000000000000000" pitchFamily="2" charset="2"/>
              <a:buChar char="§"/>
            </a:pPr>
            <a:r>
              <a:rPr lang="de-DE" sz="2000" dirty="0">
                <a:solidFill>
                  <a:srgbClr val="FFCC00"/>
                </a:solidFill>
              </a:rPr>
              <a:t>einen Beziehungshinweis (was ich von dir halte und wie ich zu dir stehe) </a:t>
            </a:r>
          </a:p>
          <a:p>
            <a:pPr>
              <a:lnSpc>
                <a:spcPct val="150000"/>
              </a:lnSpc>
              <a:buSzPct val="100000"/>
              <a:buFont typeface="Wingdings" panose="05000000000000000000" pitchFamily="2" charset="2"/>
              <a:buChar char="§"/>
            </a:pPr>
            <a:r>
              <a:rPr lang="de-DE" sz="2000" dirty="0">
                <a:solidFill>
                  <a:srgbClr val="FF0000"/>
                </a:solidFill>
              </a:rPr>
              <a:t>einen Appell (was ich bei dir erreichen möchte)</a:t>
            </a:r>
            <a:endParaRPr lang="de-DE" sz="2000" dirty="0">
              <a:solidFill>
                <a:srgbClr val="333333"/>
              </a:solidFill>
            </a:endParaRPr>
          </a:p>
        </p:txBody>
      </p:sp>
      <p:sp>
        <p:nvSpPr>
          <p:cNvPr id="14" name="Titel 3">
            <a:extLst>
              <a:ext uri="{FF2B5EF4-FFF2-40B4-BE49-F238E27FC236}">
                <a16:creationId xmlns:a16="http://schemas.microsoft.com/office/drawing/2014/main" id="{7FF4769D-51FA-40E3-80BA-1B17573DBC42}"/>
              </a:ext>
            </a:extLst>
          </p:cNvPr>
          <p:cNvSpPr>
            <a:spLocks noGrp="1"/>
          </p:cNvSpPr>
          <p:nvPr>
            <p:ph type="title"/>
          </p:nvPr>
        </p:nvSpPr>
        <p:spPr>
          <a:xfrm>
            <a:off x="501650" y="404813"/>
            <a:ext cx="8848827" cy="980469"/>
          </a:xfrm>
        </p:spPr>
        <p:txBody>
          <a:bodyPr/>
          <a:lstStyle/>
          <a:p>
            <a:r>
              <a:rPr lang="de-DE" sz="2400" dirty="0">
                <a:solidFill>
                  <a:schemeClr val="accent1"/>
                </a:solidFill>
                <a:latin typeface="BentonSans Regular" panose="02000503000000020004" pitchFamily="2" charset="77"/>
              </a:rPr>
              <a:t>Die vier Seiten einer Nachricht (4-Ohren-Modell)</a:t>
            </a:r>
            <a:br>
              <a:rPr lang="de-DE" sz="2400" dirty="0">
                <a:solidFill>
                  <a:schemeClr val="accent1"/>
                </a:solidFill>
                <a:latin typeface="BentonSans Regular" panose="02000503000000020004" pitchFamily="2" charset="77"/>
              </a:rPr>
            </a:br>
            <a:r>
              <a:rPr lang="de-DE" sz="2400" b="0" dirty="0">
                <a:solidFill>
                  <a:schemeClr val="accent1"/>
                </a:solidFill>
                <a:latin typeface="BentonSans Regular" panose="02000503000000020004" pitchFamily="2" charset="77"/>
              </a:rPr>
              <a:t>Kommunikationsquadrat nach Friedemann Schulz von Thun</a:t>
            </a:r>
          </a:p>
        </p:txBody>
      </p:sp>
      <p:pic>
        <p:nvPicPr>
          <p:cNvPr id="9" name="Grafik 8">
            <a:extLst>
              <a:ext uri="{FF2B5EF4-FFF2-40B4-BE49-F238E27FC236}">
                <a16:creationId xmlns:a16="http://schemas.microsoft.com/office/drawing/2014/main" id="{4E5D9694-B82A-4451-8398-C6BBCEA18D94}"/>
              </a:ext>
            </a:extLst>
          </p:cNvPr>
          <p:cNvPicPr>
            <a:picLocks noChangeAspect="1"/>
          </p:cNvPicPr>
          <p:nvPr/>
        </p:nvPicPr>
        <p:blipFill>
          <a:blip r:embed="rId3"/>
          <a:stretch>
            <a:fillRect/>
          </a:stretch>
        </p:blipFill>
        <p:spPr>
          <a:xfrm>
            <a:off x="865006" y="1556684"/>
            <a:ext cx="4599979" cy="1701153"/>
          </a:xfrm>
          <a:prstGeom prst="rect">
            <a:avLst/>
          </a:prstGeom>
        </p:spPr>
      </p:pic>
    </p:spTree>
    <p:extLst>
      <p:ext uri="{BB962C8B-B14F-4D97-AF65-F5344CB8AC3E}">
        <p14:creationId xmlns:p14="http://schemas.microsoft.com/office/powerpoint/2010/main" val="3876545489"/>
      </p:ext>
    </p:extLst>
  </p:cSld>
  <p:clrMapOvr>
    <a:masterClrMapping/>
  </p:clrMapOvr>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5809</Words>
  <Application>Microsoft Office PowerPoint</Application>
  <PresentationFormat>Breitbild</PresentationFormat>
  <Paragraphs>605</Paragraphs>
  <Slides>54</Slides>
  <Notes>48</Notes>
  <HiddenSlides>0</HiddenSlides>
  <MMClips>0</MMClips>
  <ScaleCrop>false</ScaleCrop>
  <HeadingPairs>
    <vt:vector size="6" baseType="variant">
      <vt:variant>
        <vt:lpstr>Verwendete Schriftarten</vt:lpstr>
      </vt:variant>
      <vt:variant>
        <vt:i4>11</vt:i4>
      </vt:variant>
      <vt:variant>
        <vt:lpstr>Design</vt:lpstr>
      </vt:variant>
      <vt:variant>
        <vt:i4>2</vt:i4>
      </vt:variant>
      <vt:variant>
        <vt:lpstr>Folientitel</vt:lpstr>
      </vt:variant>
      <vt:variant>
        <vt:i4>54</vt:i4>
      </vt:variant>
    </vt:vector>
  </HeadingPairs>
  <TitlesOfParts>
    <vt:vector size="67" baseType="lpstr">
      <vt:lpstr>Aptos</vt:lpstr>
      <vt:lpstr>Arial</vt:lpstr>
      <vt:lpstr>BentonSans Medium</vt:lpstr>
      <vt:lpstr>BentonSans Regular</vt:lpstr>
      <vt:lpstr>Calibri</vt:lpstr>
      <vt:lpstr>Calibri Light</vt:lpstr>
      <vt:lpstr>Courier New</vt:lpstr>
      <vt:lpstr>HelveticaNeue</vt:lpstr>
      <vt:lpstr>Symbol</vt:lpstr>
      <vt:lpstr>Wingdings</vt:lpstr>
      <vt:lpstr>Wingdings 2</vt:lpstr>
      <vt:lpstr>Office</vt:lpstr>
      <vt:lpstr>Benutzerdefiniertes Design</vt:lpstr>
      <vt:lpstr>Kursangebot  Projekt ElternMitWirkung NRW</vt:lpstr>
      <vt:lpstr>Qualitäts- und Unterstützungsagentur – Landesinstitut für Schule (QUA-LiS NRW)</vt:lpstr>
      <vt:lpstr>PowerPoint-Präsentation</vt:lpstr>
      <vt:lpstr>Inhalte</vt:lpstr>
      <vt:lpstr>Informationsportal</vt:lpstr>
      <vt:lpstr>Grundsätze </vt:lpstr>
      <vt:lpstr> </vt:lpstr>
      <vt:lpstr>PowerPoint-Präsentation</vt:lpstr>
      <vt:lpstr>Die vier Seiten einer Nachricht (4-Ohren-Modell) Kommunikationsquadrat nach Friedemann Schulz von Thun</vt:lpstr>
      <vt:lpstr>Die vier Seiten einer Nachricht (4-Ohren-Modell) Beispiel</vt:lpstr>
      <vt:lpstr>Die vier Seiten einer Nachricht (4-Ohren-Modell) Beispiel</vt:lpstr>
      <vt:lpstr>Die vier Seiten einer Nachricht (4-Ohren-Modell) Beispiel</vt:lpstr>
      <vt:lpstr>Die vier Seiten einer Nachricht (4-Ohren-Modell) Zusammenfassung</vt:lpstr>
      <vt:lpstr>Eisbergmodell nach Sigmund Freud</vt:lpstr>
      <vt:lpstr>Grundmerkmale der Kommunikation nach Paul Watzlawick</vt:lpstr>
      <vt:lpstr>Grundmerkmale der Kommunikation nach Paul Watzlawick – vereinfacht dargestellt</vt:lpstr>
      <vt:lpstr>Eine gute Kommunikation gelingt, wenn…</vt:lpstr>
      <vt:lpstr>Tipps und Anregungen für die Kommunikation Welche kennen Sie?</vt:lpstr>
      <vt:lpstr>Das Gespräch</vt:lpstr>
      <vt:lpstr>Gesprächskultur Die Kommunikation zwischen Elternhaus und Schule</vt:lpstr>
      <vt:lpstr>Gesprächskultur Die Kommunikation zwischen Elternhaus und Schule</vt:lpstr>
      <vt:lpstr>Gesprächskultur Elternsprechstunden</vt:lpstr>
      <vt:lpstr>Gesprächskultur Elternsprechtage</vt:lpstr>
      <vt:lpstr>Gesprächskultur Das Gespräch zwischen Lehrerinnen/  Lehrern, Schülerinnen/ Schülern und Eltern</vt:lpstr>
      <vt:lpstr>Gesprächsformen im schulischen Bereich </vt:lpstr>
      <vt:lpstr>Gesprächsformen im schulischen Bereich Tür- und Angelgespräche </vt:lpstr>
      <vt:lpstr>Gesprächsformen im schulischen Bereich Beratungsgespräche und schwierige Gespräche</vt:lpstr>
      <vt:lpstr>Mögliche Phasen eines Beratungsgesprächs</vt:lpstr>
      <vt:lpstr>Schwierige Gespräche (Konflikt- oder Kritikgespräche)</vt:lpstr>
      <vt:lpstr>Schwierige Gespräche (Konflikt- oder Kritikgespräche)</vt:lpstr>
      <vt:lpstr>Mögliche Phasen eines Konflikt- oder Kritikgesprächs</vt:lpstr>
      <vt:lpstr>Kommunikationswege</vt:lpstr>
      <vt:lpstr>Kommunikationswege a) Fragen zu einem individuellen Problem im Unterricht  oder mit der Lehrkraft</vt:lpstr>
      <vt:lpstr>Kommunikationswege a. Fragen zu einem individuellen Problem im Unterricht  oder mit der Lehrkraft</vt:lpstr>
      <vt:lpstr>Kommunikationswege b. Fragen zu allgemeinen Belangen der Klassen/Lerngruppe oder Schule</vt:lpstr>
      <vt:lpstr>Kommunikationswege c. Fragen zur (schulischen) Entwicklung des Kindes,  z. B. Pubertät, Schulängste</vt:lpstr>
      <vt:lpstr>Rhetorik Die Kunst der Rede </vt:lpstr>
      <vt:lpstr>Rhetorik Die Kunst der Rede </vt:lpstr>
      <vt:lpstr>Rhetorik Die Kunst der Rede</vt:lpstr>
      <vt:lpstr>Präsentieren Grundregeln</vt:lpstr>
      <vt:lpstr>Präsentieren Tipps und Anregungen für eine Präsentation </vt:lpstr>
      <vt:lpstr>Präsentieren Tipps und Anregungen für eine Präsentation </vt:lpstr>
      <vt:lpstr>Präsentieren Präsentationsstrategien (bei Störungen) </vt:lpstr>
      <vt:lpstr>Moderieren Sitzungen leiten </vt:lpstr>
      <vt:lpstr>Moderieren Sitzungen leiten - Grundregeln  </vt:lpstr>
      <vt:lpstr>Moderieren Sitzungen leiten - Tipps und Anregungen  </vt:lpstr>
      <vt:lpstr>Moderieren Sitzungen leiten - Tipps und Anregungen  </vt:lpstr>
      <vt:lpstr>Moderieren Sitzungen leiten - Tipps und Anregungen  </vt:lpstr>
      <vt:lpstr>Moderieren Sitzungen leiten - Tipps und Anregungen  </vt:lpstr>
      <vt:lpstr>Moderieren Sitzungen leiten - Störungen   </vt:lpstr>
      <vt:lpstr>Moderieren Die Diskussionsrunde  </vt:lpstr>
      <vt:lpstr>Moderieren Diskussionsregeln </vt:lpstr>
      <vt:lpstr>Literatur aus dem Bereich „Kommunikation“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Schröder, Dorit</cp:lastModifiedBy>
  <cp:revision>169</cp:revision>
  <dcterms:created xsi:type="dcterms:W3CDTF">2024-06-07T16:28:00Z</dcterms:created>
  <dcterms:modified xsi:type="dcterms:W3CDTF">2025-08-18T12:51:42Z</dcterms:modified>
</cp:coreProperties>
</file>