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256" r:id="rId2"/>
    <p:sldId id="302" r:id="rId3"/>
    <p:sldId id="436" r:id="rId4"/>
    <p:sldId id="394" r:id="rId5"/>
    <p:sldId id="395" r:id="rId6"/>
    <p:sldId id="402" r:id="rId7"/>
    <p:sldId id="403" r:id="rId8"/>
    <p:sldId id="404" r:id="rId9"/>
    <p:sldId id="396" r:id="rId10"/>
    <p:sldId id="445" r:id="rId11"/>
    <p:sldId id="416" r:id="rId12"/>
    <p:sldId id="417" r:id="rId13"/>
    <p:sldId id="446" r:id="rId14"/>
    <p:sldId id="422" r:id="rId15"/>
    <p:sldId id="448" r:id="rId16"/>
    <p:sldId id="449" r:id="rId17"/>
    <p:sldId id="450" r:id="rId18"/>
    <p:sldId id="451" r:id="rId19"/>
    <p:sldId id="452" r:id="rId20"/>
    <p:sldId id="453" r:id="rId21"/>
    <p:sldId id="454" r:id="rId22"/>
    <p:sldId id="455" r:id="rId23"/>
    <p:sldId id="456" r:id="rId24"/>
    <p:sldId id="425" r:id="rId25"/>
    <p:sldId id="373" r:id="rId26"/>
    <p:sldId id="408" r:id="rId27"/>
    <p:sldId id="411" r:id="rId28"/>
    <p:sldId id="498" r:id="rId29"/>
    <p:sldId id="499" r:id="rId30"/>
    <p:sldId id="458" r:id="rId31"/>
    <p:sldId id="459" r:id="rId32"/>
    <p:sldId id="460" r:id="rId33"/>
    <p:sldId id="461" r:id="rId34"/>
    <p:sldId id="462" r:id="rId35"/>
    <p:sldId id="463" r:id="rId36"/>
    <p:sldId id="467" r:id="rId37"/>
    <p:sldId id="465" r:id="rId38"/>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at, Eva-Maria" initials="ME" lastIdx="3" clrIdx="0"/>
  <p:cmAuthor id="2" name="Probst, Thomas" initials="PT" lastIdx="26" clrIdx="1"/>
  <p:cmAuthor id="3" name="Burkard, Christoph" initials="BC" lastIdx="5" clrIdx="2"/>
  <p:cmAuthor id="4" name="Weingarten, Jörg" initials="WEI" lastIdx="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E9EDF4"/>
    <a:srgbClr val="3399FF"/>
    <a:srgbClr val="DB820B"/>
    <a:srgbClr val="DA8F0B"/>
    <a:srgbClr val="FF9900"/>
    <a:srgbClr val="CC3300"/>
    <a:srgbClr val="D6E9D8"/>
    <a:srgbClr val="EFE0C8"/>
    <a:srgbClr val="EFE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78304" autoAdjust="0"/>
  </p:normalViewPr>
  <p:slideViewPr>
    <p:cSldViewPr showGuides="1">
      <p:cViewPr varScale="1">
        <p:scale>
          <a:sx n="112" d="100"/>
          <a:sy n="112" d="100"/>
        </p:scale>
        <p:origin x="151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41D632-4DD1-46D1-909A-375F06BEE24F}" type="doc">
      <dgm:prSet loTypeId="urn:microsoft.com/office/officeart/2005/8/layout/default" loCatId="list" qsTypeId="urn:microsoft.com/office/officeart/2005/8/quickstyle/3d2#1" qsCatId="3D" csTypeId="urn:microsoft.com/office/officeart/2005/8/colors/accent5_2" csCatId="accent5" phldr="1"/>
      <dgm:spPr/>
      <dgm:t>
        <a:bodyPr/>
        <a:lstStyle/>
        <a:p>
          <a:endParaRPr lang="de-DE"/>
        </a:p>
      </dgm:t>
    </dgm:pt>
    <dgm:pt modelId="{3F8AE0C9-8125-40AA-AD0E-123591F2BAC4}">
      <dgm:prSet phldrT="[Text]" custT="1"/>
      <dgm:spPr>
        <a:solidFill>
          <a:schemeClr val="tx2">
            <a:lumMod val="75000"/>
          </a:schemeClr>
        </a:solidFill>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2400" b="1" dirty="0"/>
            <a:t>Anpassung der Kompetenzbereiche in der SI innerhalb der Schulformen</a:t>
          </a:r>
        </a:p>
        <a:p>
          <a:pPr defTabSz="2889250">
            <a:lnSpc>
              <a:spcPct val="90000"/>
            </a:lnSpc>
            <a:spcBef>
              <a:spcPct val="0"/>
            </a:spcBef>
            <a:spcAft>
              <a:spcPct val="35000"/>
            </a:spcAft>
          </a:pPr>
          <a:endParaRPr lang="de-DE" sz="3500" dirty="0"/>
        </a:p>
      </dgm:t>
    </dgm:pt>
    <dgm:pt modelId="{FE8D18D6-B208-4784-9540-855F13265AFB}" type="parTrans" cxnId="{2D7502F4-B32B-46F9-B86D-9CB1794BB2F2}">
      <dgm:prSet/>
      <dgm:spPr/>
      <dgm:t>
        <a:bodyPr/>
        <a:lstStyle/>
        <a:p>
          <a:endParaRPr lang="de-DE"/>
        </a:p>
      </dgm:t>
    </dgm:pt>
    <dgm:pt modelId="{4AD9CE95-25E7-4C71-A90B-D8E8E71774BF}" type="sibTrans" cxnId="{2D7502F4-B32B-46F9-B86D-9CB1794BB2F2}">
      <dgm:prSet/>
      <dgm:spPr/>
      <dgm:t>
        <a:bodyPr/>
        <a:lstStyle/>
        <a:p>
          <a:endParaRPr lang="de-DE"/>
        </a:p>
      </dgm:t>
    </dgm:pt>
    <dgm:pt modelId="{50628EC7-4A1C-44AA-BE91-89292F1E542D}">
      <dgm:prSet phldrT="[Text]" custT="1"/>
      <dgm:spPr>
        <a:solidFill>
          <a:schemeClr val="tx2">
            <a:lumMod val="75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2400" b="1" dirty="0"/>
            <a:t>Überprüfung von Anzahl und </a:t>
          </a:r>
        </a:p>
        <a:p>
          <a:pPr marL="0" marR="0" lvl="0" indent="0" defTabSz="914400" eaLnBrk="1" fontAlgn="auto" latinLnBrk="0" hangingPunct="1">
            <a:lnSpc>
              <a:spcPct val="100000"/>
            </a:lnSpc>
            <a:spcBef>
              <a:spcPts val="0"/>
            </a:spcBef>
            <a:spcAft>
              <a:spcPts val="0"/>
            </a:spcAft>
            <a:buClrTx/>
            <a:buSzTx/>
            <a:buFontTx/>
            <a:buNone/>
            <a:tabLst/>
            <a:defRPr/>
          </a:pPr>
          <a:r>
            <a:rPr lang="de-DE" sz="2400" b="1" dirty="0"/>
            <a:t>Qualität der übergeordneten Kompetenzen</a:t>
          </a:r>
        </a:p>
        <a:p>
          <a:pPr defTabSz="1111250">
            <a:lnSpc>
              <a:spcPct val="90000"/>
            </a:lnSpc>
            <a:spcBef>
              <a:spcPct val="0"/>
            </a:spcBef>
            <a:spcAft>
              <a:spcPct val="35000"/>
            </a:spcAft>
          </a:pPr>
          <a:endParaRPr lang="de-DE" sz="2800" dirty="0"/>
        </a:p>
      </dgm:t>
    </dgm:pt>
    <dgm:pt modelId="{0F4DBEC6-B701-4887-9EFD-963AAA411394}" type="parTrans" cxnId="{A8C4A5AB-1CD6-4C0A-843F-638EEBEB1E4D}">
      <dgm:prSet/>
      <dgm:spPr/>
      <dgm:t>
        <a:bodyPr/>
        <a:lstStyle/>
        <a:p>
          <a:endParaRPr lang="de-DE"/>
        </a:p>
      </dgm:t>
    </dgm:pt>
    <dgm:pt modelId="{959E4977-AF55-4343-AA44-5CD88FECC524}" type="sibTrans" cxnId="{A8C4A5AB-1CD6-4C0A-843F-638EEBEB1E4D}">
      <dgm:prSet/>
      <dgm:spPr/>
      <dgm:t>
        <a:bodyPr/>
        <a:lstStyle/>
        <a:p>
          <a:endParaRPr lang="de-DE"/>
        </a:p>
      </dgm:t>
    </dgm:pt>
    <dgm:pt modelId="{DD6F1E6D-B7C2-4F3C-A58F-162DBF745329}" type="pres">
      <dgm:prSet presAssocID="{8B41D632-4DD1-46D1-909A-375F06BEE24F}" presName="diagram" presStyleCnt="0">
        <dgm:presLayoutVars>
          <dgm:dir/>
          <dgm:resizeHandles val="exact"/>
        </dgm:presLayoutVars>
      </dgm:prSet>
      <dgm:spPr/>
      <dgm:t>
        <a:bodyPr/>
        <a:lstStyle/>
        <a:p>
          <a:endParaRPr lang="de-DE"/>
        </a:p>
      </dgm:t>
    </dgm:pt>
    <dgm:pt modelId="{67BA6885-817B-4323-8A68-4F2BBE952FAD}" type="pres">
      <dgm:prSet presAssocID="{3F8AE0C9-8125-40AA-AD0E-123591F2BAC4}" presName="node" presStyleLbl="node1" presStyleIdx="0" presStyleCnt="2" custLinFactNeighborX="-705" custLinFactNeighborY="-12794">
        <dgm:presLayoutVars>
          <dgm:bulletEnabled val="1"/>
        </dgm:presLayoutVars>
      </dgm:prSet>
      <dgm:spPr/>
      <dgm:t>
        <a:bodyPr/>
        <a:lstStyle/>
        <a:p>
          <a:endParaRPr lang="de-DE"/>
        </a:p>
      </dgm:t>
    </dgm:pt>
    <dgm:pt modelId="{1117CD62-F962-44C4-BA03-7964A8F07A6A}" type="pres">
      <dgm:prSet presAssocID="{4AD9CE95-25E7-4C71-A90B-D8E8E71774BF}" presName="sibTrans" presStyleCnt="0"/>
      <dgm:spPr/>
    </dgm:pt>
    <dgm:pt modelId="{E177DD77-6E49-4F3F-8136-0C5DAA97045A}" type="pres">
      <dgm:prSet presAssocID="{50628EC7-4A1C-44AA-BE91-89292F1E542D}" presName="node" presStyleLbl="node1" presStyleIdx="1" presStyleCnt="2" custLinFactY="-20503" custLinFactNeighborX="69048" custLinFactNeighborY="-100000">
        <dgm:presLayoutVars>
          <dgm:bulletEnabled val="1"/>
        </dgm:presLayoutVars>
      </dgm:prSet>
      <dgm:spPr/>
      <dgm:t>
        <a:bodyPr/>
        <a:lstStyle/>
        <a:p>
          <a:endParaRPr lang="de-DE"/>
        </a:p>
      </dgm:t>
    </dgm:pt>
  </dgm:ptLst>
  <dgm:cxnLst>
    <dgm:cxn modelId="{BE0D120E-8AA4-4229-BC76-FD05332697F0}" type="presOf" srcId="{8B41D632-4DD1-46D1-909A-375F06BEE24F}" destId="{DD6F1E6D-B7C2-4F3C-A58F-162DBF745329}" srcOrd="0" destOrd="0" presId="urn:microsoft.com/office/officeart/2005/8/layout/default"/>
    <dgm:cxn modelId="{297FBD25-8AAF-4F26-BB07-0745AE94BCFA}" type="presOf" srcId="{3F8AE0C9-8125-40AA-AD0E-123591F2BAC4}" destId="{67BA6885-817B-4323-8A68-4F2BBE952FAD}" srcOrd="0" destOrd="0" presId="urn:microsoft.com/office/officeart/2005/8/layout/default"/>
    <dgm:cxn modelId="{A8C4A5AB-1CD6-4C0A-843F-638EEBEB1E4D}" srcId="{8B41D632-4DD1-46D1-909A-375F06BEE24F}" destId="{50628EC7-4A1C-44AA-BE91-89292F1E542D}" srcOrd="1" destOrd="0" parTransId="{0F4DBEC6-B701-4887-9EFD-963AAA411394}" sibTransId="{959E4977-AF55-4343-AA44-5CD88FECC524}"/>
    <dgm:cxn modelId="{C0757BC2-1A79-4F2C-8DE6-DA961A4617DB}" type="presOf" srcId="{50628EC7-4A1C-44AA-BE91-89292F1E542D}" destId="{E177DD77-6E49-4F3F-8136-0C5DAA97045A}" srcOrd="0" destOrd="0" presId="urn:microsoft.com/office/officeart/2005/8/layout/default"/>
    <dgm:cxn modelId="{2D7502F4-B32B-46F9-B86D-9CB1794BB2F2}" srcId="{8B41D632-4DD1-46D1-909A-375F06BEE24F}" destId="{3F8AE0C9-8125-40AA-AD0E-123591F2BAC4}" srcOrd="0" destOrd="0" parTransId="{FE8D18D6-B208-4784-9540-855F13265AFB}" sibTransId="{4AD9CE95-25E7-4C71-A90B-D8E8E71774BF}"/>
    <dgm:cxn modelId="{2478E6BB-64CD-498C-A45F-64021EAB8181}" type="presParOf" srcId="{DD6F1E6D-B7C2-4F3C-A58F-162DBF745329}" destId="{67BA6885-817B-4323-8A68-4F2BBE952FAD}" srcOrd="0" destOrd="0" presId="urn:microsoft.com/office/officeart/2005/8/layout/default"/>
    <dgm:cxn modelId="{33F8A42D-9A46-4A95-8CB0-3595CD4D3142}" type="presParOf" srcId="{DD6F1E6D-B7C2-4F3C-A58F-162DBF745329}" destId="{1117CD62-F962-44C4-BA03-7964A8F07A6A}" srcOrd="1" destOrd="0" presId="urn:microsoft.com/office/officeart/2005/8/layout/default"/>
    <dgm:cxn modelId="{C7E498F0-4F7C-4F52-951C-ADEF8BE212CD}" type="presParOf" srcId="{DD6F1E6D-B7C2-4F3C-A58F-162DBF745329}" destId="{E177DD77-6E49-4F3F-8136-0C5DAA97045A}"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A6885-817B-4323-8A68-4F2BBE952FAD}">
      <dsp:nvSpPr>
        <dsp:cNvPr id="0" name=""/>
        <dsp:cNvSpPr/>
      </dsp:nvSpPr>
      <dsp:spPr>
        <a:xfrm>
          <a:off x="0" y="0"/>
          <a:ext cx="3979145" cy="2387487"/>
        </a:xfrm>
        <a:prstGeom prst="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2400" b="1" kern="1200" dirty="0"/>
            <a:t>Anpassung der Kompetenzbereiche in der SI innerhalb der Schulformen</a:t>
          </a:r>
        </a:p>
        <a:p>
          <a:pPr defTabSz="2889250">
            <a:lnSpc>
              <a:spcPct val="90000"/>
            </a:lnSpc>
            <a:spcBef>
              <a:spcPct val="0"/>
            </a:spcBef>
            <a:spcAft>
              <a:spcPct val="35000"/>
            </a:spcAft>
          </a:pPr>
          <a:endParaRPr lang="de-DE" sz="3500" kern="1200" dirty="0"/>
        </a:p>
      </dsp:txBody>
      <dsp:txXfrm>
        <a:off x="0" y="0"/>
        <a:ext cx="3979145" cy="2387487"/>
      </dsp:txXfrm>
    </dsp:sp>
    <dsp:sp modelId="{E177DD77-6E49-4F3F-8136-0C5DAA97045A}">
      <dsp:nvSpPr>
        <dsp:cNvPr id="0" name=""/>
        <dsp:cNvSpPr/>
      </dsp:nvSpPr>
      <dsp:spPr>
        <a:xfrm>
          <a:off x="4379100" y="0"/>
          <a:ext cx="3979145" cy="2387487"/>
        </a:xfrm>
        <a:prstGeom prst="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2400" b="1" kern="1200" dirty="0"/>
            <a:t>Überprüfung von Anzahl und </a:t>
          </a:r>
        </a:p>
        <a:p>
          <a:pPr marL="0" marR="0" lvl="0" indent="0" algn="ctr" defTabSz="914400" eaLnBrk="1" fontAlgn="auto" latinLnBrk="0" hangingPunct="1">
            <a:lnSpc>
              <a:spcPct val="100000"/>
            </a:lnSpc>
            <a:spcBef>
              <a:spcPct val="0"/>
            </a:spcBef>
            <a:spcAft>
              <a:spcPts val="0"/>
            </a:spcAft>
            <a:buClrTx/>
            <a:buSzTx/>
            <a:buFontTx/>
            <a:buNone/>
            <a:tabLst/>
            <a:defRPr/>
          </a:pPr>
          <a:r>
            <a:rPr lang="de-DE" sz="2400" b="1" kern="1200" dirty="0"/>
            <a:t>Qualität der übergeordneten Kompetenzen</a:t>
          </a:r>
        </a:p>
        <a:p>
          <a:pPr algn="ctr" defTabSz="1111250">
            <a:lnSpc>
              <a:spcPct val="90000"/>
            </a:lnSpc>
            <a:spcBef>
              <a:spcPct val="0"/>
            </a:spcBef>
            <a:spcAft>
              <a:spcPct val="35000"/>
            </a:spcAft>
          </a:pPr>
          <a:endParaRPr lang="de-DE" sz="2800" kern="1200" dirty="0"/>
        </a:p>
      </dsp:txBody>
      <dsp:txXfrm>
        <a:off x="4379100" y="0"/>
        <a:ext cx="3979145" cy="23874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3077137" cy="511813"/>
          </a:xfrm>
          <a:prstGeom prst="rect">
            <a:avLst/>
          </a:prstGeom>
        </p:spPr>
        <p:txBody>
          <a:bodyPr vert="horz" lIns="94760" tIns="47380" rIns="94760" bIns="47380" rtlCol="0"/>
          <a:lstStyle>
            <a:lvl1pPr algn="l">
              <a:defRPr sz="1200"/>
            </a:lvl1pPr>
          </a:lstStyle>
          <a:p>
            <a:endParaRPr lang="de-DE" dirty="0"/>
          </a:p>
        </p:txBody>
      </p:sp>
      <p:sp>
        <p:nvSpPr>
          <p:cNvPr id="3" name="Datumsplatzhalter 2"/>
          <p:cNvSpPr>
            <a:spLocks noGrp="1"/>
          </p:cNvSpPr>
          <p:nvPr>
            <p:ph type="dt" sz="quarter" idx="1"/>
          </p:nvPr>
        </p:nvSpPr>
        <p:spPr>
          <a:xfrm>
            <a:off x="4020507" y="1"/>
            <a:ext cx="3077137" cy="511813"/>
          </a:xfrm>
          <a:prstGeom prst="rect">
            <a:avLst/>
          </a:prstGeom>
        </p:spPr>
        <p:txBody>
          <a:bodyPr vert="horz" lIns="94760" tIns="47380" rIns="94760" bIns="47380" rtlCol="0"/>
          <a:lstStyle>
            <a:lvl1pPr algn="r">
              <a:defRPr sz="1200"/>
            </a:lvl1pPr>
          </a:lstStyle>
          <a:p>
            <a:fld id="{58B38B7B-4761-408D-AB95-02035E81AF12}" type="datetimeFigureOut">
              <a:rPr lang="de-DE" smtClean="0"/>
              <a:t>01.07.2020</a:t>
            </a:fld>
            <a:endParaRPr lang="de-DE" dirty="0"/>
          </a:p>
        </p:txBody>
      </p:sp>
      <p:sp>
        <p:nvSpPr>
          <p:cNvPr id="4" name="Fußzeilenplatzhalter 3"/>
          <p:cNvSpPr>
            <a:spLocks noGrp="1"/>
          </p:cNvSpPr>
          <p:nvPr>
            <p:ph type="ftr" sz="quarter" idx="2"/>
          </p:nvPr>
        </p:nvSpPr>
        <p:spPr>
          <a:xfrm>
            <a:off x="0" y="9721156"/>
            <a:ext cx="3077137" cy="511812"/>
          </a:xfrm>
          <a:prstGeom prst="rect">
            <a:avLst/>
          </a:prstGeom>
        </p:spPr>
        <p:txBody>
          <a:bodyPr vert="horz" lIns="94760" tIns="47380" rIns="94760" bIns="47380" rtlCol="0" anchor="b"/>
          <a:lstStyle>
            <a:lvl1pPr algn="l">
              <a:defRPr sz="1200"/>
            </a:lvl1pPr>
          </a:lstStyle>
          <a:p>
            <a:endParaRPr lang="de-DE" dirty="0"/>
          </a:p>
        </p:txBody>
      </p:sp>
      <p:sp>
        <p:nvSpPr>
          <p:cNvPr id="5" name="Foliennummernplatzhalter 4"/>
          <p:cNvSpPr>
            <a:spLocks noGrp="1"/>
          </p:cNvSpPr>
          <p:nvPr>
            <p:ph type="sldNum" sz="quarter" idx="3"/>
          </p:nvPr>
        </p:nvSpPr>
        <p:spPr>
          <a:xfrm>
            <a:off x="4020507" y="9721156"/>
            <a:ext cx="3077137" cy="511812"/>
          </a:xfrm>
          <a:prstGeom prst="rect">
            <a:avLst/>
          </a:prstGeom>
        </p:spPr>
        <p:txBody>
          <a:bodyPr vert="horz" lIns="94760" tIns="47380" rIns="94760" bIns="47380" rtlCol="0" anchor="b"/>
          <a:lstStyle>
            <a:lvl1pPr algn="r">
              <a:defRPr sz="1200"/>
            </a:lvl1pPr>
          </a:lstStyle>
          <a:p>
            <a:fld id="{A6291F51-8DA5-4BA7-A2D5-48215C930BC6}" type="slidenum">
              <a:rPr lang="de-DE" smtClean="0"/>
              <a:t>‹Nr.›</a:t>
            </a:fld>
            <a:endParaRPr lang="de-DE" dirty="0"/>
          </a:p>
        </p:txBody>
      </p:sp>
    </p:spTree>
    <p:extLst>
      <p:ext uri="{BB962C8B-B14F-4D97-AF65-F5344CB8AC3E}">
        <p14:creationId xmlns:p14="http://schemas.microsoft.com/office/powerpoint/2010/main" val="1555366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1"/>
            <a:ext cx="3076363" cy="511731"/>
          </a:xfrm>
          <a:prstGeom prst="rect">
            <a:avLst/>
          </a:prstGeom>
        </p:spPr>
        <p:txBody>
          <a:bodyPr vert="horz" lIns="94760" tIns="47380" rIns="94760" bIns="47380" rtlCol="0"/>
          <a:lstStyle>
            <a:lvl1pPr algn="l">
              <a:defRPr sz="1200"/>
            </a:lvl1pPr>
          </a:lstStyle>
          <a:p>
            <a:endParaRPr lang="de-DE" dirty="0"/>
          </a:p>
        </p:txBody>
      </p:sp>
      <p:sp>
        <p:nvSpPr>
          <p:cNvPr id="3" name="Datumsplatzhalter 2"/>
          <p:cNvSpPr>
            <a:spLocks noGrp="1"/>
          </p:cNvSpPr>
          <p:nvPr>
            <p:ph type="dt" idx="1"/>
          </p:nvPr>
        </p:nvSpPr>
        <p:spPr>
          <a:xfrm>
            <a:off x="4021297" y="1"/>
            <a:ext cx="3076363" cy="511731"/>
          </a:xfrm>
          <a:prstGeom prst="rect">
            <a:avLst/>
          </a:prstGeom>
        </p:spPr>
        <p:txBody>
          <a:bodyPr vert="horz" lIns="94760" tIns="47380" rIns="94760" bIns="47380" rtlCol="0"/>
          <a:lstStyle>
            <a:lvl1pPr algn="r">
              <a:defRPr sz="1200"/>
            </a:lvl1pPr>
          </a:lstStyle>
          <a:p>
            <a:fld id="{985472B4-A8F5-4AAC-8AF9-E73AECEF49A5}" type="datetimeFigureOut">
              <a:rPr lang="de-DE" smtClean="0"/>
              <a:t>01.07.2020</a:t>
            </a:fld>
            <a:endParaRPr lang="de-DE" dirty="0"/>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0" tIns="47380" rIns="94760" bIns="47380" rtlCol="0" anchor="ctr"/>
          <a:lstStyle/>
          <a:p>
            <a:endParaRPr lang="de-DE" dirty="0"/>
          </a:p>
        </p:txBody>
      </p:sp>
      <p:sp>
        <p:nvSpPr>
          <p:cNvPr id="5" name="Notizenplatzhalter 4"/>
          <p:cNvSpPr>
            <a:spLocks noGrp="1"/>
          </p:cNvSpPr>
          <p:nvPr>
            <p:ph type="body" sz="quarter" idx="3"/>
          </p:nvPr>
        </p:nvSpPr>
        <p:spPr>
          <a:xfrm>
            <a:off x="709931" y="4861443"/>
            <a:ext cx="5679440" cy="4605576"/>
          </a:xfrm>
          <a:prstGeom prst="rect">
            <a:avLst/>
          </a:prstGeom>
        </p:spPr>
        <p:txBody>
          <a:bodyPr vert="horz" lIns="94760" tIns="47380" rIns="94760" bIns="4738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3" y="9721107"/>
            <a:ext cx="3076363" cy="511731"/>
          </a:xfrm>
          <a:prstGeom prst="rect">
            <a:avLst/>
          </a:prstGeom>
        </p:spPr>
        <p:txBody>
          <a:bodyPr vert="horz" lIns="94760" tIns="47380" rIns="94760" bIns="47380" rtlCol="0" anchor="b"/>
          <a:lstStyle>
            <a:lvl1pPr algn="l">
              <a:defRPr sz="1200"/>
            </a:lvl1pPr>
          </a:lstStyle>
          <a:p>
            <a:endParaRPr lang="de-DE" dirty="0"/>
          </a:p>
        </p:txBody>
      </p:sp>
      <p:sp>
        <p:nvSpPr>
          <p:cNvPr id="7" name="Foliennummernplatzhalter 6"/>
          <p:cNvSpPr>
            <a:spLocks noGrp="1"/>
          </p:cNvSpPr>
          <p:nvPr>
            <p:ph type="sldNum" sz="quarter" idx="5"/>
          </p:nvPr>
        </p:nvSpPr>
        <p:spPr>
          <a:xfrm>
            <a:off x="4021297" y="9721107"/>
            <a:ext cx="3076363" cy="511731"/>
          </a:xfrm>
          <a:prstGeom prst="rect">
            <a:avLst/>
          </a:prstGeom>
        </p:spPr>
        <p:txBody>
          <a:bodyPr vert="horz" lIns="94760" tIns="47380" rIns="94760" bIns="47380" rtlCol="0" anchor="b"/>
          <a:lstStyle>
            <a:lvl1pPr algn="r">
              <a:defRPr sz="1200"/>
            </a:lvl1pPr>
          </a:lstStyle>
          <a:p>
            <a:fld id="{91EBFD06-840E-465F-BEE3-A3A19D45DCF6}" type="slidenum">
              <a:rPr lang="de-DE" smtClean="0"/>
              <a:t>‹Nr.›</a:t>
            </a:fld>
            <a:endParaRPr lang="de-DE" dirty="0"/>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a:p>
            <a:endParaRPr lang="de-DE" baseline="0" dirty="0"/>
          </a:p>
          <a:p>
            <a:endParaRPr lang="de-DE" baseline="0" dirty="0"/>
          </a:p>
        </p:txBody>
      </p:sp>
      <p:sp>
        <p:nvSpPr>
          <p:cNvPr id="4" name="Foliennummernplatzhalter 3"/>
          <p:cNvSpPr>
            <a:spLocks noGrp="1"/>
          </p:cNvSpPr>
          <p:nvPr>
            <p:ph type="sldNum" sz="quarter" idx="10"/>
          </p:nvPr>
        </p:nvSpPr>
        <p:spPr/>
        <p:txBody>
          <a:bodyPr/>
          <a:lstStyle/>
          <a:p>
            <a:fld id="{91EBFD06-840E-465F-BEE3-A3A19D45DCF6}" type="slidenum">
              <a:rPr lang="de-DE" smtClean="0"/>
              <a:t>1</a:t>
            </a:fld>
            <a:endParaRPr lang="de-DE" dirty="0"/>
          </a:p>
        </p:txBody>
      </p:sp>
    </p:spTree>
    <p:extLst>
      <p:ext uri="{BB962C8B-B14F-4D97-AF65-F5344CB8AC3E}">
        <p14:creationId xmlns:p14="http://schemas.microsoft.com/office/powerpoint/2010/main" val="1683920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20</a:t>
            </a:fld>
            <a:endParaRPr lang="de-DE"/>
          </a:p>
        </p:txBody>
      </p:sp>
    </p:spTree>
    <p:extLst>
      <p:ext uri="{BB962C8B-B14F-4D97-AF65-F5344CB8AC3E}">
        <p14:creationId xmlns:p14="http://schemas.microsoft.com/office/powerpoint/2010/main" val="2776680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22</a:t>
            </a:fld>
            <a:endParaRPr lang="de-DE"/>
          </a:p>
        </p:txBody>
      </p:sp>
    </p:spTree>
    <p:extLst>
      <p:ext uri="{BB962C8B-B14F-4D97-AF65-F5344CB8AC3E}">
        <p14:creationId xmlns:p14="http://schemas.microsoft.com/office/powerpoint/2010/main" val="1254488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pPr/>
              <a:t>26</a:t>
            </a:fld>
            <a:endParaRPr lang="de-DE"/>
          </a:p>
        </p:txBody>
      </p:sp>
    </p:spTree>
    <p:extLst>
      <p:ext uri="{BB962C8B-B14F-4D97-AF65-F5344CB8AC3E}">
        <p14:creationId xmlns:p14="http://schemas.microsoft.com/office/powerpoint/2010/main" val="1854492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a:t>
            </a:fld>
            <a:endParaRPr lang="de-DE" dirty="0"/>
          </a:p>
        </p:txBody>
      </p:sp>
    </p:spTree>
    <p:extLst>
      <p:ext uri="{BB962C8B-B14F-4D97-AF65-F5344CB8AC3E}">
        <p14:creationId xmlns:p14="http://schemas.microsoft.com/office/powerpoint/2010/main" val="3728150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i="1" dirty="0"/>
          </a:p>
          <a:p>
            <a:endParaRPr lang="de-DE" i="1" dirty="0"/>
          </a:p>
          <a:p>
            <a:endParaRPr lang="de-DE" i="1" dirty="0"/>
          </a:p>
        </p:txBody>
      </p:sp>
      <p:sp>
        <p:nvSpPr>
          <p:cNvPr id="4" name="Foliennummernplatzhalter 3"/>
          <p:cNvSpPr>
            <a:spLocks noGrp="1"/>
          </p:cNvSpPr>
          <p:nvPr>
            <p:ph type="sldNum" sz="quarter" idx="10"/>
          </p:nvPr>
        </p:nvSpPr>
        <p:spPr/>
        <p:txBody>
          <a:bodyPr/>
          <a:lstStyle/>
          <a:p>
            <a:fld id="{91EBFD06-840E-465F-BEE3-A3A19D45DCF6}" type="slidenum">
              <a:rPr lang="de-DE" smtClean="0"/>
              <a:t>6</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926418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7</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4210628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11</a:t>
            </a:fld>
            <a:endParaRPr lang="de-DE"/>
          </a:p>
        </p:txBody>
      </p:sp>
    </p:spTree>
    <p:extLst>
      <p:ext uri="{BB962C8B-B14F-4D97-AF65-F5344CB8AC3E}">
        <p14:creationId xmlns:p14="http://schemas.microsoft.com/office/powerpoint/2010/main" val="3914906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12</a:t>
            </a:fld>
            <a:endParaRPr lang="de-DE"/>
          </a:p>
        </p:txBody>
      </p:sp>
    </p:spTree>
    <p:extLst>
      <p:ext uri="{BB962C8B-B14F-4D97-AF65-F5344CB8AC3E}">
        <p14:creationId xmlns:p14="http://schemas.microsoft.com/office/powerpoint/2010/main" val="1365652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13</a:t>
            </a:fld>
            <a:endParaRPr lang="de-DE"/>
          </a:p>
        </p:txBody>
      </p:sp>
    </p:spTree>
    <p:extLst>
      <p:ext uri="{BB962C8B-B14F-4D97-AF65-F5344CB8AC3E}">
        <p14:creationId xmlns:p14="http://schemas.microsoft.com/office/powerpoint/2010/main" val="3572877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14</a:t>
            </a:fld>
            <a:endParaRPr lang="de-DE"/>
          </a:p>
        </p:txBody>
      </p:sp>
    </p:spTree>
    <p:extLst>
      <p:ext uri="{BB962C8B-B14F-4D97-AF65-F5344CB8AC3E}">
        <p14:creationId xmlns:p14="http://schemas.microsoft.com/office/powerpoint/2010/main" val="2270810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19</a:t>
            </a:fld>
            <a:endParaRPr lang="de-DE"/>
          </a:p>
        </p:txBody>
      </p:sp>
    </p:spTree>
    <p:extLst>
      <p:ext uri="{BB962C8B-B14F-4D97-AF65-F5344CB8AC3E}">
        <p14:creationId xmlns:p14="http://schemas.microsoft.com/office/powerpoint/2010/main" val="118945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r>
              <a:rPr lang="de-DE" dirty="0"/>
              <a:t>Kernlehrplanentwicklung  HS, RS, GS Auftaktveranstaltung Soest, 14.03.2019</a:t>
            </a:r>
          </a:p>
        </p:txBody>
      </p:sp>
      <p:sp>
        <p:nvSpPr>
          <p:cNvPr id="5" name="Fußzeilenplatzhalter 4"/>
          <p:cNvSpPr>
            <a:spLocks noGrp="1"/>
          </p:cNvSpPr>
          <p:nvPr>
            <p:ph type="ftr" sz="quarter" idx="11"/>
          </p:nvPr>
        </p:nvSpPr>
        <p:spPr/>
        <p:txBody>
          <a:bodyPr/>
          <a:lstStyle/>
          <a:p>
            <a:r>
              <a:rPr lang="de-DE" dirty="0"/>
              <a:t>Implementationsveranstaltung zur Einführung der Kernlehrpläne</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dirty="0"/>
          </a:p>
        </p:txBody>
      </p:sp>
    </p:spTree>
    <p:extLst>
      <p:ext uri="{BB962C8B-B14F-4D97-AF65-F5344CB8AC3E}">
        <p14:creationId xmlns:p14="http://schemas.microsoft.com/office/powerpoint/2010/main" val="6346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dirty="0"/>
              <a:t>Kernlehrplanentwicklung  HS, RS, GS Auftaktveranstaltung Soest, 14.03.2019</a:t>
            </a:r>
          </a:p>
        </p:txBody>
      </p:sp>
      <p:sp>
        <p:nvSpPr>
          <p:cNvPr id="5" name="Fußzeilenplatzhalter 4"/>
          <p:cNvSpPr>
            <a:spLocks noGrp="1"/>
          </p:cNvSpPr>
          <p:nvPr>
            <p:ph type="ftr" sz="quarter" idx="11"/>
          </p:nvPr>
        </p:nvSpPr>
        <p:spPr/>
        <p:txBody>
          <a:bodyPr/>
          <a:lstStyle/>
          <a:p>
            <a:r>
              <a:rPr lang="de-DE" dirty="0"/>
              <a:t>Implementationsveranstaltung zur Einführung der Kernlehrpläne</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dirty="0"/>
          </a:p>
        </p:txBody>
      </p:sp>
    </p:spTree>
    <p:extLst>
      <p:ext uri="{BB962C8B-B14F-4D97-AF65-F5344CB8AC3E}">
        <p14:creationId xmlns:p14="http://schemas.microsoft.com/office/powerpoint/2010/main" val="247480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r>
              <a:rPr lang="de-DE" dirty="0"/>
              <a:t>Kernlehrplanentwicklung  HS, RS, GS Auftaktveranstaltung Soest, 14.03.2019</a:t>
            </a:r>
          </a:p>
        </p:txBody>
      </p:sp>
      <p:sp>
        <p:nvSpPr>
          <p:cNvPr id="5" name="Fußzeilenplatzhalter 4"/>
          <p:cNvSpPr>
            <a:spLocks noGrp="1"/>
          </p:cNvSpPr>
          <p:nvPr>
            <p:ph type="ftr" sz="quarter" idx="11"/>
          </p:nvPr>
        </p:nvSpPr>
        <p:spPr/>
        <p:txBody>
          <a:bodyPr/>
          <a:lstStyle/>
          <a:p>
            <a:r>
              <a:rPr lang="de-DE" dirty="0"/>
              <a:t>Implementationsveranstaltung zur Einführung der Kernlehrpläne</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dirty="0"/>
          </a:p>
        </p:txBody>
      </p:sp>
    </p:spTree>
    <p:extLst>
      <p:ext uri="{BB962C8B-B14F-4D97-AF65-F5344CB8AC3E}">
        <p14:creationId xmlns:p14="http://schemas.microsoft.com/office/powerpoint/2010/main" val="196428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4" name="Datumsplatzhalter 3"/>
          <p:cNvSpPr>
            <a:spLocks noGrp="1"/>
          </p:cNvSpPr>
          <p:nvPr>
            <p:ph type="dt" sz="half" idx="10"/>
          </p:nvPr>
        </p:nvSpPr>
        <p:spPr>
          <a:xfrm>
            <a:off x="467544" y="6381328"/>
            <a:ext cx="2818656" cy="365125"/>
          </a:xfrm>
        </p:spPr>
        <p:txBody>
          <a:bodyPr/>
          <a:lstStyle/>
          <a:p>
            <a:r>
              <a:rPr lang="de-DE" dirty="0"/>
              <a:t>Kernlehrplanentwicklung  HS, RS, GS Auftaktveranstaltung Soest, 14.03.2019</a:t>
            </a:r>
          </a:p>
        </p:txBody>
      </p:sp>
      <p:sp>
        <p:nvSpPr>
          <p:cNvPr id="5" name="Fußzeilenplatzhalter 4"/>
          <p:cNvSpPr>
            <a:spLocks noGrp="1"/>
          </p:cNvSpPr>
          <p:nvPr>
            <p:ph type="ftr" sz="quarter" idx="11"/>
          </p:nvPr>
        </p:nvSpPr>
        <p:spPr/>
        <p:txBody>
          <a:bodyPr/>
          <a:lstStyle/>
          <a:p>
            <a:r>
              <a:rPr lang="de-DE" dirty="0"/>
              <a:t>Implementationsveranstaltung zur Einführung der Kernlehrpläne</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dirty="0"/>
          </a:p>
        </p:txBody>
      </p:sp>
    </p:spTree>
    <p:extLst>
      <p:ext uri="{BB962C8B-B14F-4D97-AF65-F5344CB8AC3E}">
        <p14:creationId xmlns:p14="http://schemas.microsoft.com/office/powerpoint/2010/main" val="74421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r>
              <a:rPr lang="de-DE" dirty="0"/>
              <a:t>Kernlehrplanentwicklung  HS, RS, GS Auftaktveranstaltung Soest, 14.03.2019</a:t>
            </a:r>
          </a:p>
        </p:txBody>
      </p:sp>
      <p:sp>
        <p:nvSpPr>
          <p:cNvPr id="5" name="Fußzeilenplatzhalter 4"/>
          <p:cNvSpPr>
            <a:spLocks noGrp="1"/>
          </p:cNvSpPr>
          <p:nvPr>
            <p:ph type="ftr" sz="quarter" idx="11"/>
          </p:nvPr>
        </p:nvSpPr>
        <p:spPr/>
        <p:txBody>
          <a:bodyPr/>
          <a:lstStyle/>
          <a:p>
            <a:r>
              <a:rPr lang="de-DE" dirty="0"/>
              <a:t>Implementationsveranstaltung zur Einführung der Kernlehrpläne</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dirty="0"/>
          </a:p>
        </p:txBody>
      </p:sp>
    </p:spTree>
    <p:extLst>
      <p:ext uri="{BB962C8B-B14F-4D97-AF65-F5344CB8AC3E}">
        <p14:creationId xmlns:p14="http://schemas.microsoft.com/office/powerpoint/2010/main" val="5428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r>
              <a:rPr lang="de-DE" dirty="0"/>
              <a:t>Kernlehrplanentwicklung  HS, RS, GS Auftaktveranstaltung Soest, 14.03.2019</a:t>
            </a:r>
          </a:p>
        </p:txBody>
      </p:sp>
      <p:sp>
        <p:nvSpPr>
          <p:cNvPr id="5" name="Fußzeilenplatzhalter 4"/>
          <p:cNvSpPr>
            <a:spLocks noGrp="1"/>
          </p:cNvSpPr>
          <p:nvPr>
            <p:ph type="ftr" sz="quarter" idx="11"/>
          </p:nvPr>
        </p:nvSpPr>
        <p:spPr/>
        <p:txBody>
          <a:bodyPr/>
          <a:lstStyle/>
          <a:p>
            <a:r>
              <a:rPr lang="de-DE" dirty="0"/>
              <a:t>Implementationsveranstaltung zur Einführung der Kernlehrpläne</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dirty="0"/>
          </a:p>
        </p:txBody>
      </p:sp>
    </p:spTree>
    <p:extLst>
      <p:ext uri="{BB962C8B-B14F-4D97-AF65-F5344CB8AC3E}">
        <p14:creationId xmlns:p14="http://schemas.microsoft.com/office/powerpoint/2010/main" val="16761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r>
              <a:rPr lang="de-DE" dirty="0"/>
              <a:t>Kernlehrplanentwicklung  HS, RS, GS Auftaktveranstaltung Soest, 14.03.2019</a:t>
            </a:r>
          </a:p>
        </p:txBody>
      </p:sp>
      <p:sp>
        <p:nvSpPr>
          <p:cNvPr id="6" name="Fußzeilenplatzhalter 5"/>
          <p:cNvSpPr>
            <a:spLocks noGrp="1"/>
          </p:cNvSpPr>
          <p:nvPr>
            <p:ph type="ftr" sz="quarter" idx="11"/>
          </p:nvPr>
        </p:nvSpPr>
        <p:spPr/>
        <p:txBody>
          <a:bodyPr/>
          <a:lstStyle/>
          <a:p>
            <a:r>
              <a:rPr lang="de-DE" dirty="0"/>
              <a:t>Implementationsveranstaltung zur Einführung der Kernlehrpläne</a:t>
            </a:r>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dirty="0"/>
          </a:p>
        </p:txBody>
      </p:sp>
    </p:spTree>
    <p:extLst>
      <p:ext uri="{BB962C8B-B14F-4D97-AF65-F5344CB8AC3E}">
        <p14:creationId xmlns:p14="http://schemas.microsoft.com/office/powerpoint/2010/main" val="39733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r>
              <a:rPr lang="de-DE" dirty="0"/>
              <a:t>Kernlehrplanentwicklung  HS, RS, GS Auftaktveranstaltung Soest, 14.03.2019</a:t>
            </a:r>
          </a:p>
        </p:txBody>
      </p:sp>
      <p:sp>
        <p:nvSpPr>
          <p:cNvPr id="8" name="Fußzeilenplatzhalter 7"/>
          <p:cNvSpPr>
            <a:spLocks noGrp="1"/>
          </p:cNvSpPr>
          <p:nvPr>
            <p:ph type="ftr" sz="quarter" idx="11"/>
          </p:nvPr>
        </p:nvSpPr>
        <p:spPr/>
        <p:txBody>
          <a:bodyPr/>
          <a:lstStyle/>
          <a:p>
            <a:r>
              <a:rPr lang="de-DE" dirty="0"/>
              <a:t>Implementationsveranstaltung zur Einführung der Kernlehrpläne</a:t>
            </a:r>
          </a:p>
        </p:txBody>
      </p:sp>
      <p:sp>
        <p:nvSpPr>
          <p:cNvPr id="9" name="Foliennummernplatzhalter 8"/>
          <p:cNvSpPr>
            <a:spLocks noGrp="1"/>
          </p:cNvSpPr>
          <p:nvPr>
            <p:ph type="sldNum" sz="quarter" idx="12"/>
          </p:nvPr>
        </p:nvSpPr>
        <p:spPr/>
        <p:txBody>
          <a:bodyPr/>
          <a:lstStyle/>
          <a:p>
            <a:fld id="{512A4277-7E7A-4AAF-BFC7-47646BF5CD0C}" type="slidenum">
              <a:rPr lang="de-DE" smtClean="0"/>
              <a:t>‹Nr.›</a:t>
            </a:fld>
            <a:endParaRPr lang="de-DE" dirty="0"/>
          </a:p>
        </p:txBody>
      </p:sp>
    </p:spTree>
    <p:extLst>
      <p:ext uri="{BB962C8B-B14F-4D97-AF65-F5344CB8AC3E}">
        <p14:creationId xmlns:p14="http://schemas.microsoft.com/office/powerpoint/2010/main" val="20662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dirty="0"/>
              <a:t>Kernlehrplanentwicklung  HS, RS, GS Auftaktveranstaltung Soest, 14.03.2019</a:t>
            </a:r>
          </a:p>
        </p:txBody>
      </p:sp>
      <p:sp>
        <p:nvSpPr>
          <p:cNvPr id="4" name="Fußzeilenplatzhalter 3"/>
          <p:cNvSpPr>
            <a:spLocks noGrp="1"/>
          </p:cNvSpPr>
          <p:nvPr>
            <p:ph type="ftr" sz="quarter" idx="11"/>
          </p:nvPr>
        </p:nvSpPr>
        <p:spPr/>
        <p:txBody>
          <a:bodyPr/>
          <a:lstStyle/>
          <a:p>
            <a:r>
              <a:rPr lang="de-DE" dirty="0"/>
              <a:t>Implementationsveranstaltung zur Einführung der Kernlehrpläne</a:t>
            </a:r>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dirty="0"/>
          </a:p>
        </p:txBody>
      </p:sp>
    </p:spTree>
    <p:extLst>
      <p:ext uri="{BB962C8B-B14F-4D97-AF65-F5344CB8AC3E}">
        <p14:creationId xmlns:p14="http://schemas.microsoft.com/office/powerpoint/2010/main" val="418360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a:t>Kernlehrplanentwicklung  HS, RS, GS Auftaktveranstaltung Soest, 14.03.2019</a:t>
            </a:r>
          </a:p>
        </p:txBody>
      </p:sp>
      <p:sp>
        <p:nvSpPr>
          <p:cNvPr id="3" name="Fußzeilenplatzhalter 2"/>
          <p:cNvSpPr>
            <a:spLocks noGrp="1"/>
          </p:cNvSpPr>
          <p:nvPr>
            <p:ph type="ftr" sz="quarter" idx="11"/>
          </p:nvPr>
        </p:nvSpPr>
        <p:spPr/>
        <p:txBody>
          <a:bodyPr/>
          <a:lstStyle/>
          <a:p>
            <a:r>
              <a:rPr lang="de-DE" dirty="0"/>
              <a:t>Implementationsveranstaltung zur Einführung der Kernlehrpläne</a:t>
            </a:r>
          </a:p>
        </p:txBody>
      </p:sp>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dirty="0"/>
          </a:p>
        </p:txBody>
      </p:sp>
    </p:spTree>
    <p:extLst>
      <p:ext uri="{BB962C8B-B14F-4D97-AF65-F5344CB8AC3E}">
        <p14:creationId xmlns:p14="http://schemas.microsoft.com/office/powerpoint/2010/main" val="14907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r>
              <a:rPr lang="de-DE" dirty="0"/>
              <a:t>Kernlehrplanentwicklung  HS, RS, GS Auftaktveranstaltung Soest, 14.03.2019</a:t>
            </a:r>
          </a:p>
        </p:txBody>
      </p:sp>
      <p:sp>
        <p:nvSpPr>
          <p:cNvPr id="6" name="Fußzeilenplatzhalter 5"/>
          <p:cNvSpPr>
            <a:spLocks noGrp="1"/>
          </p:cNvSpPr>
          <p:nvPr>
            <p:ph type="ftr" sz="quarter" idx="11"/>
          </p:nvPr>
        </p:nvSpPr>
        <p:spPr/>
        <p:txBody>
          <a:bodyPr/>
          <a:lstStyle/>
          <a:p>
            <a:r>
              <a:rPr lang="de-DE" dirty="0"/>
              <a:t>Implementationsveranstaltung zur Einführung der Kernlehrpläne</a:t>
            </a:r>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dirty="0"/>
          </a:p>
        </p:txBody>
      </p:sp>
    </p:spTree>
    <p:extLst>
      <p:ext uri="{BB962C8B-B14F-4D97-AF65-F5344CB8AC3E}">
        <p14:creationId xmlns:p14="http://schemas.microsoft.com/office/powerpoint/2010/main" val="119387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a:t>Titelmasterformat durch Klicken bearbeiten</a:t>
            </a:r>
          </a:p>
        </p:txBody>
      </p:sp>
      <p:sp>
        <p:nvSpPr>
          <p:cNvPr id="4" name="Datumsplatzhalter 3"/>
          <p:cNvSpPr>
            <a:spLocks noGrp="1"/>
          </p:cNvSpPr>
          <p:nvPr>
            <p:ph type="dt" sz="half" idx="2"/>
          </p:nvPr>
        </p:nvSpPr>
        <p:spPr>
          <a:xfrm>
            <a:off x="457200" y="6356350"/>
            <a:ext cx="2818656"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de-DE" dirty="0"/>
              <a:t>Kernlehrplanentwicklung  HS, RS, GS Auftaktveranstaltung Soest, 14.03.2019</a:t>
            </a:r>
          </a:p>
        </p:txBody>
      </p:sp>
      <p:sp>
        <p:nvSpPr>
          <p:cNvPr id="5" name="Fußzeilenplatzhalter 4"/>
          <p:cNvSpPr>
            <a:spLocks noGrp="1"/>
          </p:cNvSpPr>
          <p:nvPr>
            <p:ph type="ftr" sz="quarter" idx="3"/>
          </p:nvPr>
        </p:nvSpPr>
        <p:spPr>
          <a:xfrm>
            <a:off x="3419872" y="6356350"/>
            <a:ext cx="29523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Implementationsveranstaltung zur Einführung der Kernlehrpläne</a:t>
            </a:r>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dirty="0"/>
          </a:p>
        </p:txBody>
      </p:sp>
      <p:sp>
        <p:nvSpPr>
          <p:cNvPr id="10" name="Textplatzhalter 2"/>
          <p:cNvSpPr>
            <a:spLocks noGrp="1"/>
          </p:cNvSpPr>
          <p:nvPr>
            <p:ph type="body" idx="1"/>
          </p:nvPr>
        </p:nvSpPr>
        <p:spPr>
          <a:xfrm>
            <a:off x="457200" y="1700809"/>
            <a:ext cx="8229600" cy="4248472"/>
          </a:xfrm>
          <a:prstGeom prst="rect">
            <a:avLst/>
          </a:prstGeom>
          <a:solidFill>
            <a:schemeClr val="bg1"/>
          </a:solidFill>
          <a:effectLst/>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1" name="Picture 2" descr="Logo QUA-LiS NR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507" y="34132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27" name="Picture 3" descr="V:\QUA-LIS\Formulare und Muster\AbsenderKennungMSB neu-farbi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652121" y="407495"/>
            <a:ext cx="3024336" cy="61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hf sldNum="0" hdr="0" dt="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www.schulentwicklung.nrw.de/lehrplaene/lehrplannavigator-s-i/"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schulentwicklung.nrw.de/lehrplaene/lehrplannavigator-s-i/index.html"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539552" y="1772816"/>
            <a:ext cx="8132440" cy="345638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pPr algn="ctr"/>
            <a:r>
              <a:rPr lang="de-DE" sz="3600" dirty="0">
                <a:solidFill>
                  <a:srgbClr val="0070C0"/>
                </a:solidFill>
                <a:latin typeface="+mn-lt"/>
              </a:rPr>
              <a:t/>
            </a:r>
            <a:br>
              <a:rPr lang="de-DE" sz="3600" dirty="0">
                <a:solidFill>
                  <a:srgbClr val="0070C0"/>
                </a:solidFill>
                <a:latin typeface="+mn-lt"/>
              </a:rPr>
            </a:br>
            <a:r>
              <a:rPr lang="de-DE" sz="3600" dirty="0">
                <a:solidFill>
                  <a:srgbClr val="0070C0"/>
                </a:solidFill>
                <a:latin typeface="+mn-lt"/>
              </a:rPr>
              <a:t/>
            </a:r>
            <a:br>
              <a:rPr lang="de-DE" sz="3600" dirty="0">
                <a:solidFill>
                  <a:srgbClr val="0070C0"/>
                </a:solidFill>
                <a:latin typeface="+mn-lt"/>
              </a:rPr>
            </a:br>
            <a:r>
              <a:rPr lang="de-DE" sz="3600" dirty="0">
                <a:solidFill>
                  <a:srgbClr val="0070C0"/>
                </a:solidFill>
                <a:latin typeface="+mn-lt"/>
              </a:rPr>
              <a:t/>
            </a:r>
            <a:br>
              <a:rPr lang="de-DE" sz="3600" dirty="0">
                <a:solidFill>
                  <a:srgbClr val="0070C0"/>
                </a:solidFill>
                <a:latin typeface="+mn-lt"/>
              </a:rPr>
            </a:br>
            <a:r>
              <a:rPr lang="de-DE" sz="3600" dirty="0">
                <a:solidFill>
                  <a:srgbClr val="0070C0"/>
                </a:solidFill>
              </a:rPr>
              <a:t/>
            </a:r>
            <a:br>
              <a:rPr lang="de-DE" sz="3600" dirty="0">
                <a:solidFill>
                  <a:srgbClr val="0070C0"/>
                </a:solidFill>
              </a:rPr>
            </a:br>
            <a:r>
              <a:rPr lang="de-DE" sz="3600" dirty="0">
                <a:solidFill>
                  <a:srgbClr val="0070C0"/>
                </a:solidFill>
              </a:rPr>
              <a:t/>
            </a:r>
            <a:br>
              <a:rPr lang="de-DE" sz="3600" dirty="0">
                <a:solidFill>
                  <a:srgbClr val="0070C0"/>
                </a:solidFill>
              </a:rPr>
            </a:br>
            <a:r>
              <a:rPr lang="de-DE" sz="3600" dirty="0">
                <a:solidFill>
                  <a:srgbClr val="0070C0"/>
                </a:solidFill>
              </a:rPr>
              <a:t>Neue Kernlehrpläne</a:t>
            </a:r>
            <a:br>
              <a:rPr lang="de-DE" sz="3600" dirty="0">
                <a:solidFill>
                  <a:srgbClr val="0070C0"/>
                </a:solidFill>
              </a:rPr>
            </a:br>
            <a:r>
              <a:rPr lang="de-DE" sz="3600" dirty="0">
                <a:solidFill>
                  <a:srgbClr val="0070C0"/>
                </a:solidFill>
              </a:rPr>
              <a:t>für die Sekundarstufe I der </a:t>
            </a:r>
          </a:p>
          <a:p>
            <a:pPr algn="ctr"/>
            <a:r>
              <a:rPr lang="de-DE" sz="3600" dirty="0">
                <a:solidFill>
                  <a:srgbClr val="0070C0"/>
                </a:solidFill>
              </a:rPr>
              <a:t>Realschule</a:t>
            </a:r>
            <a:br>
              <a:rPr lang="de-DE" sz="3600" dirty="0">
                <a:solidFill>
                  <a:srgbClr val="0070C0"/>
                </a:solidFill>
              </a:rPr>
            </a:br>
            <a:r>
              <a:rPr lang="de-DE" sz="3600" dirty="0">
                <a:solidFill>
                  <a:srgbClr val="0070C0"/>
                </a:solidFill>
              </a:rPr>
              <a:t/>
            </a:r>
            <a:br>
              <a:rPr lang="de-DE" sz="3600" dirty="0">
                <a:solidFill>
                  <a:srgbClr val="0070C0"/>
                </a:solidFill>
              </a:rPr>
            </a:br>
            <a:r>
              <a:rPr lang="de-DE" sz="3600" dirty="0">
                <a:solidFill>
                  <a:srgbClr val="0070C0"/>
                </a:solidFill>
              </a:rPr>
              <a:t>Kernlehrplan Geschichte</a:t>
            </a:r>
          </a:p>
          <a:p>
            <a:pPr algn="ctr"/>
            <a:r>
              <a:rPr lang="de-DE" sz="3600" dirty="0">
                <a:solidFill>
                  <a:srgbClr val="0070C0"/>
                </a:solidFill>
              </a:rPr>
              <a:t/>
            </a:r>
            <a:br>
              <a:rPr lang="de-DE" sz="3600" dirty="0">
                <a:solidFill>
                  <a:srgbClr val="0070C0"/>
                </a:solidFill>
              </a:rPr>
            </a:br>
            <a:r>
              <a:rPr lang="de-DE" sz="3600" dirty="0">
                <a:latin typeface="+mn-lt"/>
              </a:rPr>
              <a:t/>
            </a:r>
            <a:br>
              <a:rPr lang="de-DE" sz="3600" dirty="0">
                <a:latin typeface="+mn-lt"/>
              </a:rPr>
            </a:br>
            <a:endParaRPr lang="de-DE" sz="3600" dirty="0">
              <a:latin typeface="+mn-lt"/>
            </a:endParaRPr>
          </a:p>
        </p:txBody>
      </p:sp>
    </p:spTree>
    <p:extLst>
      <p:ext uri="{BB962C8B-B14F-4D97-AF65-F5344CB8AC3E}">
        <p14:creationId xmlns:p14="http://schemas.microsoft.com/office/powerpoint/2010/main" val="307078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060848"/>
            <a:ext cx="8147248" cy="3384376"/>
          </a:xfrm>
        </p:spPr>
        <p:txBody>
          <a:bodyPr anchor="ctr" anchorCtr="0">
            <a:normAutofit/>
          </a:bodyPr>
          <a:lstStyle/>
          <a:p>
            <a:pPr algn="ctr"/>
            <a:r>
              <a:rPr lang="de-DE" sz="3200" b="0">
                <a:solidFill>
                  <a:srgbClr val="0070C0"/>
                </a:solidFill>
              </a:rPr>
              <a:t>2. Übergreifende Aufgaben</a:t>
            </a:r>
          </a:p>
        </p:txBody>
      </p:sp>
      <p:sp>
        <p:nvSpPr>
          <p:cNvPr id="6" name="Fußzeilenplatzhalter 5"/>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547132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Fokussierte Querschnittsaufgaben für alle Fächer</a:t>
            </a:r>
          </a:p>
        </p:txBody>
      </p:sp>
      <p:sp>
        <p:nvSpPr>
          <p:cNvPr id="3" name="Inhaltsplatzhalter 2"/>
          <p:cNvSpPr>
            <a:spLocks noGrp="1"/>
          </p:cNvSpPr>
          <p:nvPr>
            <p:ph idx="1"/>
          </p:nvPr>
        </p:nvSpPr>
        <p:spPr/>
        <p:txBody>
          <a:bodyPr>
            <a:normAutofit fontScale="70000" lnSpcReduction="20000"/>
          </a:bodyPr>
          <a:lstStyle/>
          <a:p>
            <a:pPr>
              <a:spcBef>
                <a:spcPts val="1200"/>
              </a:spcBef>
            </a:pPr>
            <a:r>
              <a:rPr lang="de-DE" b="1" dirty="0"/>
              <a:t>Bildung in der digitalen Welt</a:t>
            </a:r>
            <a:r>
              <a:rPr lang="de-DE" dirty="0"/>
              <a:t/>
            </a:r>
            <a:br>
              <a:rPr lang="de-DE" dirty="0"/>
            </a:br>
            <a:r>
              <a:rPr lang="de-DE" dirty="0"/>
              <a:t>Grundlage: Medienkompetenzrahmen NRW</a:t>
            </a:r>
          </a:p>
          <a:p>
            <a:pPr>
              <a:spcBef>
                <a:spcPts val="1200"/>
              </a:spcBef>
            </a:pPr>
            <a:r>
              <a:rPr lang="de-DE" b="1" dirty="0"/>
              <a:t>Verbraucherbildung / BNE</a:t>
            </a:r>
            <a:r>
              <a:rPr lang="de-DE" dirty="0"/>
              <a:t/>
            </a:r>
            <a:br>
              <a:rPr lang="de-DE" dirty="0"/>
            </a:br>
            <a:r>
              <a:rPr lang="de-DE" dirty="0"/>
              <a:t>Grundlagen: Rahmenvorgabe Verbraucherbildung, Leitlinie Bildung für nachhaltige Entwicklung</a:t>
            </a:r>
          </a:p>
          <a:p>
            <a:pPr>
              <a:spcBef>
                <a:spcPts val="1200"/>
              </a:spcBef>
            </a:pPr>
            <a:r>
              <a:rPr lang="de-DE" b="1" dirty="0"/>
              <a:t>Berufliche Orientierung </a:t>
            </a:r>
            <a:r>
              <a:rPr lang="de-DE" dirty="0"/>
              <a:t/>
            </a:r>
            <a:br>
              <a:rPr lang="de-DE" dirty="0"/>
            </a:br>
            <a:r>
              <a:rPr lang="de-DE" dirty="0"/>
              <a:t>Grundlage: </a:t>
            </a:r>
            <a:r>
              <a:rPr lang="de-DE" dirty="0" err="1"/>
              <a:t>Curriculumentwicklung</a:t>
            </a:r>
            <a:r>
              <a:rPr lang="de-DE" dirty="0"/>
              <a:t> </a:t>
            </a:r>
            <a:r>
              <a:rPr lang="de-DE" dirty="0"/>
              <a:t>Studien- und Berufsorientierung </a:t>
            </a:r>
            <a:r>
              <a:rPr lang="de-DE" dirty="0"/>
              <a:t>/ </a:t>
            </a:r>
            <a:r>
              <a:rPr lang="de-DE" dirty="0" err="1"/>
              <a:t>KAoA</a:t>
            </a:r>
            <a:r>
              <a:rPr lang="de-DE" dirty="0"/>
              <a:t> / Berufsorientierungsindex</a:t>
            </a:r>
          </a:p>
          <a:p>
            <a:pPr marL="0" indent="0">
              <a:buNone/>
            </a:pPr>
            <a:endParaRPr lang="de-DE" dirty="0"/>
          </a:p>
          <a:p>
            <a:pPr marL="0" indent="0">
              <a:buNone/>
            </a:pPr>
            <a:r>
              <a:rPr lang="de-DE" b="1" dirty="0"/>
              <a:t>Einbindung in die Kernlehrpläne</a:t>
            </a:r>
          </a:p>
          <a:p>
            <a:pPr>
              <a:spcBef>
                <a:spcPts val="1200"/>
              </a:spcBef>
            </a:pPr>
            <a:r>
              <a:rPr lang="de-DE" dirty="0"/>
              <a:t>Fachspezifische Anbindung und Konkretisierung</a:t>
            </a:r>
          </a:p>
          <a:p>
            <a:pPr>
              <a:spcBef>
                <a:spcPts val="1200"/>
              </a:spcBef>
            </a:pPr>
            <a:r>
              <a:rPr lang="de-DE" dirty="0"/>
              <a:t>Erreichen der Vorgaben arbeitsteilig im Zusammenspiel aller Fächer und im Verlauf des gesamten Bildungsgangs </a:t>
            </a:r>
          </a:p>
          <a:p>
            <a:endParaRPr lang="de-DE" dirty="0"/>
          </a:p>
          <a:p>
            <a:endParaRPr lang="de-DE" dirty="0"/>
          </a:p>
        </p:txBody>
      </p:sp>
      <p:sp>
        <p:nvSpPr>
          <p:cNvPr id="5" name="Fußzeilenplatzhalter 4">
            <a:extLst>
              <a:ext uri="{FF2B5EF4-FFF2-40B4-BE49-F238E27FC236}">
                <a16:creationId xmlns:a16="http://schemas.microsoft.com/office/drawing/2014/main" id="{CB0AEBBC-D1E7-344B-878A-9C4767E727BC}"/>
              </a:ext>
            </a:extLst>
          </p:cNvPr>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3719900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Fachliche Einbindung des </a:t>
            </a:r>
            <a:r>
              <a:rPr lang="de-DE" sz="2800" dirty="0" smtClean="0"/>
              <a:t>Medienkompetenzrahmens</a:t>
            </a:r>
            <a:endParaRPr lang="de-DE" sz="2800" dirty="0"/>
          </a:p>
        </p:txBody>
      </p:sp>
      <p:pic>
        <p:nvPicPr>
          <p:cNvPr id="6" name="Grafik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700808"/>
            <a:ext cx="5472608" cy="4248472"/>
          </a:xfrm>
          <a:prstGeom prst="rect">
            <a:avLst/>
          </a:prstGeom>
          <a:noFill/>
          <a:ln>
            <a:solidFill>
              <a:schemeClr val="tx1"/>
            </a:solidFill>
          </a:ln>
        </p:spPr>
      </p:pic>
      <p:sp>
        <p:nvSpPr>
          <p:cNvPr id="7" name="Textfeld 6"/>
          <p:cNvSpPr txBox="1"/>
          <p:nvPr/>
        </p:nvSpPr>
        <p:spPr>
          <a:xfrm>
            <a:off x="6228184" y="2106545"/>
            <a:ext cx="1917961" cy="646331"/>
          </a:xfrm>
          <a:prstGeom prst="rect">
            <a:avLst/>
          </a:prstGeom>
          <a:noFill/>
        </p:spPr>
        <p:txBody>
          <a:bodyPr wrap="none" rtlCol="0">
            <a:spAutoFit/>
          </a:bodyPr>
          <a:lstStyle/>
          <a:p>
            <a:r>
              <a:rPr lang="de-DE"/>
              <a:t>Gebrauch digitaler</a:t>
            </a:r>
          </a:p>
          <a:p>
            <a:r>
              <a:rPr lang="de-DE"/>
              <a:t>Basiswerkzeuge</a:t>
            </a:r>
          </a:p>
        </p:txBody>
      </p:sp>
      <p:sp>
        <p:nvSpPr>
          <p:cNvPr id="8" name="Textfeld 7"/>
          <p:cNvSpPr txBox="1"/>
          <p:nvPr/>
        </p:nvSpPr>
        <p:spPr>
          <a:xfrm>
            <a:off x="6228184" y="4438853"/>
            <a:ext cx="1973041" cy="646331"/>
          </a:xfrm>
          <a:prstGeom prst="rect">
            <a:avLst/>
          </a:prstGeom>
          <a:noFill/>
        </p:spPr>
        <p:txBody>
          <a:bodyPr wrap="none" rtlCol="0">
            <a:spAutoFit/>
          </a:bodyPr>
          <a:lstStyle/>
          <a:p>
            <a:r>
              <a:rPr lang="de-DE"/>
              <a:t>Thematisierung in</a:t>
            </a:r>
          </a:p>
          <a:p>
            <a:r>
              <a:rPr lang="de-DE"/>
              <a:t>fachlichen Inhalten</a:t>
            </a:r>
          </a:p>
        </p:txBody>
      </p:sp>
      <p:sp>
        <p:nvSpPr>
          <p:cNvPr id="9" name="Rechteck 8"/>
          <p:cNvSpPr/>
          <p:nvPr/>
        </p:nvSpPr>
        <p:spPr>
          <a:xfrm>
            <a:off x="467544" y="4725144"/>
            <a:ext cx="5328592" cy="8640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467544" y="2593479"/>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403648" y="2593479"/>
            <a:ext cx="3456384"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6228184" y="3104018"/>
            <a:ext cx="2289216" cy="923330"/>
          </a:xfrm>
          <a:prstGeom prst="rect">
            <a:avLst/>
          </a:prstGeom>
          <a:noFill/>
        </p:spPr>
        <p:txBody>
          <a:bodyPr wrap="none" rtlCol="0">
            <a:spAutoFit/>
          </a:bodyPr>
          <a:lstStyle/>
          <a:p>
            <a:r>
              <a:rPr lang="de-DE"/>
              <a:t>Entwicklung fachlicher</a:t>
            </a:r>
          </a:p>
          <a:p>
            <a:r>
              <a:rPr lang="de-DE"/>
              <a:t>Kompetenzen mithilfe</a:t>
            </a:r>
          </a:p>
          <a:p>
            <a:r>
              <a:rPr lang="de-DE"/>
              <a:t>digitaler Medien</a:t>
            </a:r>
          </a:p>
        </p:txBody>
      </p:sp>
      <p:grpSp>
        <p:nvGrpSpPr>
          <p:cNvPr id="18" name="Gruppieren 17">
            <a:extLst>
              <a:ext uri="{FF2B5EF4-FFF2-40B4-BE49-F238E27FC236}">
                <a16:creationId xmlns:a16="http://schemas.microsoft.com/office/drawing/2014/main" id="{53BE227B-2982-E848-9B0D-5F249B84F54C}"/>
              </a:ext>
            </a:extLst>
          </p:cNvPr>
          <p:cNvGrpSpPr/>
          <p:nvPr/>
        </p:nvGrpSpPr>
        <p:grpSpPr>
          <a:xfrm>
            <a:off x="719572" y="3501878"/>
            <a:ext cx="360040" cy="369332"/>
            <a:chOff x="719572" y="3501878"/>
            <a:chExt cx="360040" cy="369332"/>
          </a:xfrm>
        </p:grpSpPr>
        <p:sp>
          <p:nvSpPr>
            <p:cNvPr id="13"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a:solidFill>
                    <a:srgbClr val="002060"/>
                  </a:solidFill>
                </a:rPr>
                <a:t>1</a:t>
              </a:r>
            </a:p>
          </p:txBody>
        </p:sp>
      </p:grpSp>
      <p:grpSp>
        <p:nvGrpSpPr>
          <p:cNvPr id="20" name="Gruppieren 19">
            <a:extLst>
              <a:ext uri="{FF2B5EF4-FFF2-40B4-BE49-F238E27FC236}">
                <a16:creationId xmlns:a16="http://schemas.microsoft.com/office/drawing/2014/main" id="{1E4900B7-0389-2142-A503-C7E94BF0E330}"/>
              </a:ext>
            </a:extLst>
          </p:cNvPr>
          <p:cNvGrpSpPr/>
          <p:nvPr/>
        </p:nvGrpSpPr>
        <p:grpSpPr>
          <a:xfrm>
            <a:off x="6228184" y="2780928"/>
            <a:ext cx="360040" cy="369332"/>
            <a:chOff x="719572" y="3501878"/>
            <a:chExt cx="360040" cy="369332"/>
          </a:xfrm>
        </p:grpSpPr>
        <p:sp>
          <p:nvSpPr>
            <p:cNvPr id="21" name="Oval 20">
              <a:extLst>
                <a:ext uri="{FF2B5EF4-FFF2-40B4-BE49-F238E27FC236}">
                  <a16:creationId xmlns:a16="http://schemas.microsoft.com/office/drawing/2014/main" id="{2F9A1A72-34E5-E34B-B367-20BDFA369576}"/>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3A62F9D1-6043-0346-831A-84387D34B959}"/>
                </a:ext>
              </a:extLst>
            </p:cNvPr>
            <p:cNvSpPr txBox="1"/>
            <p:nvPr/>
          </p:nvSpPr>
          <p:spPr>
            <a:xfrm>
              <a:off x="755576" y="3501878"/>
              <a:ext cx="216024" cy="369332"/>
            </a:xfrm>
            <a:prstGeom prst="rect">
              <a:avLst/>
            </a:prstGeom>
            <a:noFill/>
          </p:spPr>
          <p:txBody>
            <a:bodyPr wrap="square" rtlCol="0">
              <a:spAutoFit/>
            </a:bodyPr>
            <a:lstStyle/>
            <a:p>
              <a:r>
                <a:rPr lang="de-DE">
                  <a:solidFill>
                    <a:srgbClr val="002060"/>
                  </a:solidFill>
                </a:rPr>
                <a:t>2</a:t>
              </a:r>
            </a:p>
          </p:txBody>
        </p:sp>
      </p:grpSp>
      <p:grpSp>
        <p:nvGrpSpPr>
          <p:cNvPr id="23" name="Gruppieren 22">
            <a:extLst>
              <a:ext uri="{FF2B5EF4-FFF2-40B4-BE49-F238E27FC236}">
                <a16:creationId xmlns:a16="http://schemas.microsoft.com/office/drawing/2014/main" id="{F002D604-5919-CB44-9E40-4E6144FBAAFB}"/>
              </a:ext>
            </a:extLst>
          </p:cNvPr>
          <p:cNvGrpSpPr/>
          <p:nvPr/>
        </p:nvGrpSpPr>
        <p:grpSpPr>
          <a:xfrm>
            <a:off x="6228184" y="4050652"/>
            <a:ext cx="360040" cy="369332"/>
            <a:chOff x="719572" y="3501878"/>
            <a:chExt cx="360040" cy="369332"/>
          </a:xfrm>
        </p:grpSpPr>
        <p:sp>
          <p:nvSpPr>
            <p:cNvPr id="24"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a:solidFill>
                    <a:srgbClr val="002060"/>
                  </a:solidFill>
                </a:rPr>
                <a:t>3</a:t>
              </a:r>
            </a:p>
          </p:txBody>
        </p:sp>
      </p:grpSp>
      <p:grpSp>
        <p:nvGrpSpPr>
          <p:cNvPr id="26" name="Gruppieren 25">
            <a:extLst>
              <a:ext uri="{FF2B5EF4-FFF2-40B4-BE49-F238E27FC236}">
                <a16:creationId xmlns:a16="http://schemas.microsoft.com/office/drawing/2014/main" id="{B8BFBAE7-DB75-DE4B-A11A-271D67C34016}"/>
              </a:ext>
            </a:extLst>
          </p:cNvPr>
          <p:cNvGrpSpPr/>
          <p:nvPr/>
        </p:nvGrpSpPr>
        <p:grpSpPr>
          <a:xfrm>
            <a:off x="6228184" y="1700808"/>
            <a:ext cx="360040" cy="369332"/>
            <a:chOff x="719572" y="3501878"/>
            <a:chExt cx="360040" cy="369332"/>
          </a:xfrm>
        </p:grpSpPr>
        <p:sp>
          <p:nvSpPr>
            <p:cNvPr id="27" name="Oval 26">
              <a:extLst>
                <a:ext uri="{FF2B5EF4-FFF2-40B4-BE49-F238E27FC236}">
                  <a16:creationId xmlns:a16="http://schemas.microsoft.com/office/drawing/2014/main" id="{21A52B08-CCAB-F647-AFF2-D68378C0118A}"/>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1ED25FB5-EAF7-5444-9742-C5EA10C3C659}"/>
                </a:ext>
              </a:extLst>
            </p:cNvPr>
            <p:cNvSpPr txBox="1"/>
            <p:nvPr/>
          </p:nvSpPr>
          <p:spPr>
            <a:xfrm>
              <a:off x="755576" y="3501878"/>
              <a:ext cx="216024" cy="369332"/>
            </a:xfrm>
            <a:prstGeom prst="rect">
              <a:avLst/>
            </a:prstGeom>
            <a:noFill/>
          </p:spPr>
          <p:txBody>
            <a:bodyPr wrap="square" rtlCol="0">
              <a:spAutoFit/>
            </a:bodyPr>
            <a:lstStyle/>
            <a:p>
              <a:r>
                <a:rPr lang="de-DE">
                  <a:solidFill>
                    <a:srgbClr val="002060"/>
                  </a:solidFill>
                </a:rPr>
                <a:t>1</a:t>
              </a:r>
            </a:p>
          </p:txBody>
        </p:sp>
      </p:grpSp>
      <p:grpSp>
        <p:nvGrpSpPr>
          <p:cNvPr id="29" name="Gruppieren 28">
            <a:extLst>
              <a:ext uri="{FF2B5EF4-FFF2-40B4-BE49-F238E27FC236}">
                <a16:creationId xmlns:a16="http://schemas.microsoft.com/office/drawing/2014/main" id="{4C2DABBD-0F48-9243-B2CB-41F2B25A463F}"/>
              </a:ext>
            </a:extLst>
          </p:cNvPr>
          <p:cNvGrpSpPr/>
          <p:nvPr/>
        </p:nvGrpSpPr>
        <p:grpSpPr>
          <a:xfrm>
            <a:off x="2987824" y="5007659"/>
            <a:ext cx="360040" cy="369332"/>
            <a:chOff x="719572" y="3501878"/>
            <a:chExt cx="360040" cy="369332"/>
          </a:xfrm>
        </p:grpSpPr>
        <p:sp>
          <p:nvSpPr>
            <p:cNvPr id="30" name="Oval 29">
              <a:extLst>
                <a:ext uri="{FF2B5EF4-FFF2-40B4-BE49-F238E27FC236}">
                  <a16:creationId xmlns:a16="http://schemas.microsoft.com/office/drawing/2014/main" id="{1038C4E1-09A6-A74C-BF7A-59BEDFDCF5C4}"/>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id="{A55B6619-9A41-4545-BA0F-37EDA0368B09}"/>
                </a:ext>
              </a:extLst>
            </p:cNvPr>
            <p:cNvSpPr txBox="1"/>
            <p:nvPr/>
          </p:nvSpPr>
          <p:spPr>
            <a:xfrm>
              <a:off x="755576" y="3501878"/>
              <a:ext cx="216024" cy="369332"/>
            </a:xfrm>
            <a:prstGeom prst="rect">
              <a:avLst/>
            </a:prstGeom>
            <a:noFill/>
          </p:spPr>
          <p:txBody>
            <a:bodyPr wrap="square" rtlCol="0">
              <a:spAutoFit/>
            </a:bodyPr>
            <a:lstStyle/>
            <a:p>
              <a:r>
                <a:rPr lang="de-DE">
                  <a:solidFill>
                    <a:srgbClr val="002060"/>
                  </a:solidFill>
                </a:rPr>
                <a:t>3</a:t>
              </a:r>
            </a:p>
          </p:txBody>
        </p:sp>
      </p:grpSp>
      <p:grpSp>
        <p:nvGrpSpPr>
          <p:cNvPr id="32" name="Gruppieren 31">
            <a:extLst>
              <a:ext uri="{FF2B5EF4-FFF2-40B4-BE49-F238E27FC236}">
                <a16:creationId xmlns:a16="http://schemas.microsoft.com/office/drawing/2014/main" id="{E27A8DA5-546F-254D-908C-13FD88A687E2}"/>
              </a:ext>
            </a:extLst>
          </p:cNvPr>
          <p:cNvGrpSpPr/>
          <p:nvPr/>
        </p:nvGrpSpPr>
        <p:grpSpPr>
          <a:xfrm>
            <a:off x="2987824" y="3492586"/>
            <a:ext cx="360040" cy="369332"/>
            <a:chOff x="719572" y="3501878"/>
            <a:chExt cx="360040" cy="369332"/>
          </a:xfrm>
        </p:grpSpPr>
        <p:sp>
          <p:nvSpPr>
            <p:cNvPr id="33" name="Oval 32">
              <a:extLst>
                <a:ext uri="{FF2B5EF4-FFF2-40B4-BE49-F238E27FC236}">
                  <a16:creationId xmlns:a16="http://schemas.microsoft.com/office/drawing/2014/main" id="{F587E511-5D56-0C42-8AB2-0FBB75ADE2B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A7DEE4C2-3855-C449-9906-CE830B89C656}"/>
                </a:ext>
              </a:extLst>
            </p:cNvPr>
            <p:cNvSpPr txBox="1"/>
            <p:nvPr/>
          </p:nvSpPr>
          <p:spPr>
            <a:xfrm>
              <a:off x="755576" y="3501878"/>
              <a:ext cx="216024" cy="369332"/>
            </a:xfrm>
            <a:prstGeom prst="rect">
              <a:avLst/>
            </a:prstGeom>
            <a:noFill/>
          </p:spPr>
          <p:txBody>
            <a:bodyPr wrap="square" rtlCol="0">
              <a:spAutoFit/>
            </a:bodyPr>
            <a:lstStyle/>
            <a:p>
              <a:r>
                <a:rPr lang="de-DE">
                  <a:solidFill>
                    <a:srgbClr val="002060"/>
                  </a:solidFill>
                </a:rPr>
                <a:t>2</a:t>
              </a:r>
            </a:p>
          </p:txBody>
        </p:sp>
      </p:grpSp>
      <p:sp>
        <p:nvSpPr>
          <p:cNvPr id="35" name="Textfeld 34"/>
          <p:cNvSpPr txBox="1"/>
          <p:nvPr/>
        </p:nvSpPr>
        <p:spPr>
          <a:xfrm>
            <a:off x="6228184" y="5445224"/>
            <a:ext cx="1531188" cy="646331"/>
          </a:xfrm>
          <a:prstGeom prst="rect">
            <a:avLst/>
          </a:prstGeom>
          <a:noFill/>
        </p:spPr>
        <p:txBody>
          <a:bodyPr wrap="none" rtlCol="0">
            <a:spAutoFit/>
          </a:bodyPr>
          <a:lstStyle/>
          <a:p>
            <a:r>
              <a:rPr lang="de-DE"/>
              <a:t>Informatische</a:t>
            </a:r>
          </a:p>
          <a:p>
            <a:r>
              <a:rPr lang="de-DE"/>
              <a:t>Grundbildung </a:t>
            </a:r>
          </a:p>
        </p:txBody>
      </p:sp>
      <p:grpSp>
        <p:nvGrpSpPr>
          <p:cNvPr id="36" name="Gruppieren 35">
            <a:extLst>
              <a:ext uri="{FF2B5EF4-FFF2-40B4-BE49-F238E27FC236}">
                <a16:creationId xmlns:a16="http://schemas.microsoft.com/office/drawing/2014/main" id="{F002D604-5919-CB44-9E40-4E6144FBAAFB}"/>
              </a:ext>
            </a:extLst>
          </p:cNvPr>
          <p:cNvGrpSpPr/>
          <p:nvPr/>
        </p:nvGrpSpPr>
        <p:grpSpPr>
          <a:xfrm>
            <a:off x="6228184" y="5085184"/>
            <a:ext cx="360040" cy="369332"/>
            <a:chOff x="719572" y="3501878"/>
            <a:chExt cx="360040" cy="369332"/>
          </a:xfrm>
        </p:grpSpPr>
        <p:sp>
          <p:nvSpPr>
            <p:cNvPr id="37"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a:solidFill>
                    <a:srgbClr val="002060"/>
                  </a:solidFill>
                </a:rPr>
                <a:t>4</a:t>
              </a:r>
            </a:p>
          </p:txBody>
        </p:sp>
      </p:grpSp>
      <p:sp>
        <p:nvSpPr>
          <p:cNvPr id="39" name="Rechteck 38"/>
          <p:cNvSpPr/>
          <p:nvPr/>
        </p:nvSpPr>
        <p:spPr>
          <a:xfrm>
            <a:off x="4932040" y="2590304"/>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0" name="Gruppieren 39">
            <a:extLst>
              <a:ext uri="{FF2B5EF4-FFF2-40B4-BE49-F238E27FC236}">
                <a16:creationId xmlns:a16="http://schemas.microsoft.com/office/drawing/2014/main" id="{53BE227B-2982-E848-9B0D-5F249B84F54C}"/>
              </a:ext>
            </a:extLst>
          </p:cNvPr>
          <p:cNvGrpSpPr/>
          <p:nvPr/>
        </p:nvGrpSpPr>
        <p:grpSpPr>
          <a:xfrm>
            <a:off x="5184068" y="3498703"/>
            <a:ext cx="360040" cy="369332"/>
            <a:chOff x="719572" y="3501878"/>
            <a:chExt cx="360040" cy="369332"/>
          </a:xfrm>
        </p:grpSpPr>
        <p:sp>
          <p:nvSpPr>
            <p:cNvPr id="41"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a:solidFill>
                    <a:srgbClr val="002060"/>
                  </a:solidFill>
                </a:rPr>
                <a:t>4</a:t>
              </a:r>
            </a:p>
          </p:txBody>
        </p:sp>
      </p:grpSp>
      <p:sp>
        <p:nvSpPr>
          <p:cNvPr id="3" name="Fußzeilenplatzhalter 2"/>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1227722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Einbindung des Medienkompetenzrahmens</a:t>
            </a:r>
          </a:p>
        </p:txBody>
      </p:sp>
      <p:sp>
        <p:nvSpPr>
          <p:cNvPr id="3" name="Inhaltsplatzhalter 2"/>
          <p:cNvSpPr>
            <a:spLocks noGrp="1"/>
          </p:cNvSpPr>
          <p:nvPr>
            <p:ph idx="1"/>
          </p:nvPr>
        </p:nvSpPr>
        <p:spPr/>
        <p:txBody>
          <a:bodyPr>
            <a:normAutofit fontScale="92500" lnSpcReduction="20000"/>
          </a:bodyPr>
          <a:lstStyle/>
          <a:p>
            <a:r>
              <a:rPr lang="de-DE"/>
              <a:t>Kernlehrpläne leisten einen wichtigen Beitrag, die Kompetenzanforderungen des MKR fachlich zu konkretisieren.</a:t>
            </a:r>
          </a:p>
          <a:p>
            <a:r>
              <a:rPr lang="de-DE"/>
              <a:t>Bezüge zur Informatik werden fachangemessen aufgezeigt.</a:t>
            </a:r>
          </a:p>
          <a:p>
            <a:r>
              <a:rPr lang="de-DE"/>
              <a:t>Weitergehende Unterstützungsmaterialien zur Stärkung der informatischen Bildung werden zur Verfügung gestellt.</a:t>
            </a:r>
          </a:p>
          <a:p>
            <a:r>
              <a:rPr lang="de-DE"/>
              <a:t>Der MKR ist und bleibt verbindlicher Orientierungs-rahmen für die Weiterentwicklung des schulischen Medienkonzepts.</a:t>
            </a:r>
          </a:p>
          <a:p>
            <a:endParaRPr lang="de-DE"/>
          </a:p>
          <a:p>
            <a:endParaRPr lang="de-DE"/>
          </a:p>
          <a:p>
            <a:endParaRPr lang="de-DE"/>
          </a:p>
          <a:p>
            <a:endParaRPr lang="de-DE"/>
          </a:p>
        </p:txBody>
      </p:sp>
      <p:sp>
        <p:nvSpPr>
          <p:cNvPr id="5" name="Fußzeilenplatzhalter 4"/>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940139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Rahmenvorgabe Verbraucherbildung</a:t>
            </a:r>
          </a:p>
        </p:txBody>
      </p:sp>
      <p:sp>
        <p:nvSpPr>
          <p:cNvPr id="5" name="Fußzeilenplatzhalter 4"/>
          <p:cNvSpPr>
            <a:spLocks noGrp="1"/>
          </p:cNvSpPr>
          <p:nvPr>
            <p:ph type="ftr" sz="quarter" idx="11"/>
          </p:nvPr>
        </p:nvSpPr>
        <p:spPr/>
        <p:txBody>
          <a:bodyPr/>
          <a:lstStyle/>
          <a:p>
            <a:r>
              <a:rPr lang="de-DE"/>
              <a:t>Implementationsveranstaltung zur Einführung der Kernlehrpläne</a:t>
            </a:r>
          </a:p>
        </p:txBody>
      </p:sp>
      <p:graphicFrame>
        <p:nvGraphicFramePr>
          <p:cNvPr id="8" name="Tabelle 7"/>
          <p:cNvGraphicFramePr>
            <a:graphicFrameLocks noGrp="1"/>
          </p:cNvGraphicFramePr>
          <p:nvPr>
            <p:extLst>
              <p:ext uri="{D42A27DB-BD31-4B8C-83A1-F6EECF244321}">
                <p14:modId xmlns:p14="http://schemas.microsoft.com/office/powerpoint/2010/main" val="2656319844"/>
              </p:ext>
            </p:extLst>
          </p:nvPr>
        </p:nvGraphicFramePr>
        <p:xfrm>
          <a:off x="683565" y="1916832"/>
          <a:ext cx="7848874" cy="1909064"/>
        </p:xfrm>
        <a:graphic>
          <a:graphicData uri="http://schemas.openxmlformats.org/drawingml/2006/table">
            <a:tbl>
              <a:tblPr firstRow="1" bandRow="1"/>
              <a:tblGrid>
                <a:gridCol w="1960348">
                  <a:extLst>
                    <a:ext uri="{9D8B030D-6E8A-4147-A177-3AD203B41FA5}">
                      <a16:colId xmlns:a16="http://schemas.microsoft.com/office/drawing/2014/main" val="20000"/>
                    </a:ext>
                  </a:extLst>
                </a:gridCol>
                <a:gridCol w="2089209">
                  <a:extLst>
                    <a:ext uri="{9D8B030D-6E8A-4147-A177-3AD203B41FA5}">
                      <a16:colId xmlns:a16="http://schemas.microsoft.com/office/drawing/2014/main" val="20001"/>
                    </a:ext>
                  </a:extLst>
                </a:gridCol>
                <a:gridCol w="2089209">
                  <a:extLst>
                    <a:ext uri="{9D8B030D-6E8A-4147-A177-3AD203B41FA5}">
                      <a16:colId xmlns:a16="http://schemas.microsoft.com/office/drawing/2014/main" val="20002"/>
                    </a:ext>
                  </a:extLst>
                </a:gridCol>
                <a:gridCol w="1710108">
                  <a:extLst>
                    <a:ext uri="{9D8B030D-6E8A-4147-A177-3AD203B41FA5}">
                      <a16:colId xmlns:a16="http://schemas.microsoft.com/office/drawing/2014/main" val="20003"/>
                    </a:ext>
                  </a:extLst>
                </a:gridCol>
              </a:tblGrid>
              <a:tr h="585051">
                <a:tc gridSpan="4">
                  <a:txBody>
                    <a:bodyPr/>
                    <a:lstStyle/>
                    <a:p>
                      <a:pPr algn="ctr">
                        <a:lnSpc>
                          <a:spcPct val="115000"/>
                        </a:lnSpc>
                        <a:spcAft>
                          <a:spcPts val="1000"/>
                        </a:spcAft>
                      </a:pPr>
                      <a:r>
                        <a:rPr lang="de-DE" sz="1400">
                          <a:effectLst/>
                          <a:latin typeface="Arial"/>
                          <a:ea typeface="Calibri"/>
                          <a:cs typeface="Times New Roman"/>
                        </a:rPr>
                        <a:t>Übergreifender Bereich</a:t>
                      </a:r>
                      <a:endParaRPr lang="de-DE" sz="1400">
                        <a:effectLst/>
                        <a:latin typeface="Calibri"/>
                        <a:ea typeface="Calibri"/>
                        <a:cs typeface="Times New Roman"/>
                      </a:endParaRPr>
                    </a:p>
                    <a:p>
                      <a:pPr algn="ctr">
                        <a:lnSpc>
                          <a:spcPct val="115000"/>
                        </a:lnSpc>
                        <a:spcAft>
                          <a:spcPts val="1000"/>
                        </a:spcAft>
                      </a:pPr>
                      <a:r>
                        <a:rPr lang="de-DE" sz="1400">
                          <a:effectLst/>
                          <a:latin typeface="Arial"/>
                          <a:ea typeface="Calibri"/>
                          <a:cs typeface="Times New Roman"/>
                        </a:rPr>
                        <a:t>Allgemeiner Konsum </a:t>
                      </a:r>
                      <a:endParaRPr lang="de-DE" sz="1400">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999125">
                <a:tc>
                  <a:txBody>
                    <a:bodyPr/>
                    <a:lstStyle/>
                    <a:p>
                      <a:pPr algn="l">
                        <a:lnSpc>
                          <a:spcPct val="115000"/>
                        </a:lnSpc>
                        <a:spcAft>
                          <a:spcPts val="1000"/>
                        </a:spcAft>
                      </a:pPr>
                      <a:r>
                        <a:rPr lang="de-DE" sz="1400">
                          <a:effectLst/>
                          <a:latin typeface="Arial"/>
                          <a:ea typeface="Calibri"/>
                          <a:cs typeface="Times New Roman"/>
                        </a:rPr>
                        <a:t>Bereich A </a:t>
                      </a:r>
                      <a:endParaRPr lang="de-DE" sz="1400">
                        <a:effectLst/>
                        <a:latin typeface="Calibri"/>
                        <a:ea typeface="Calibri"/>
                        <a:cs typeface="Times New Roman"/>
                      </a:endParaRPr>
                    </a:p>
                    <a:p>
                      <a:pPr algn="l">
                        <a:lnSpc>
                          <a:spcPct val="115000"/>
                        </a:lnSpc>
                        <a:spcAft>
                          <a:spcPts val="1000"/>
                        </a:spcAft>
                      </a:pPr>
                      <a:r>
                        <a:rPr lang="de-DE" sz="1400">
                          <a:effectLst/>
                          <a:latin typeface="Arial"/>
                          <a:ea typeface="Calibri"/>
                          <a:cs typeface="Times New Roman"/>
                        </a:rPr>
                        <a:t>Finanzen, Marktgeschehen und Verbraucherrecht</a:t>
                      </a:r>
                      <a:endParaRPr lang="de-DE" sz="1400">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de-DE" sz="1400">
                          <a:effectLst/>
                          <a:latin typeface="Arial"/>
                          <a:ea typeface="Calibri"/>
                          <a:cs typeface="Times New Roman"/>
                        </a:rPr>
                        <a:t>Bereich B</a:t>
                      </a:r>
                      <a:endParaRPr lang="de-DE" sz="1400">
                        <a:effectLst/>
                        <a:latin typeface="Calibri"/>
                        <a:ea typeface="Calibri"/>
                        <a:cs typeface="Times New Roman"/>
                      </a:endParaRPr>
                    </a:p>
                    <a:p>
                      <a:pPr algn="l">
                        <a:lnSpc>
                          <a:spcPct val="115000"/>
                        </a:lnSpc>
                        <a:spcAft>
                          <a:spcPts val="1000"/>
                        </a:spcAft>
                      </a:pPr>
                      <a:r>
                        <a:rPr lang="de-DE" sz="1400">
                          <a:effectLst/>
                          <a:latin typeface="Arial"/>
                          <a:ea typeface="Calibri"/>
                          <a:cs typeface="Times New Roman"/>
                        </a:rPr>
                        <a:t>Ernährung und Gesundheit</a:t>
                      </a:r>
                      <a:endParaRPr lang="de-DE" sz="1400">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de-DE" sz="1400">
                          <a:effectLst/>
                          <a:latin typeface="Arial"/>
                          <a:ea typeface="Calibri"/>
                          <a:cs typeface="Times New Roman"/>
                        </a:rPr>
                        <a:t>Bereich C </a:t>
                      </a:r>
                      <a:endParaRPr lang="de-DE" sz="1400">
                        <a:effectLst/>
                        <a:latin typeface="Calibri"/>
                        <a:ea typeface="Calibri"/>
                        <a:cs typeface="Times New Roman"/>
                      </a:endParaRPr>
                    </a:p>
                    <a:p>
                      <a:pPr algn="l">
                        <a:lnSpc>
                          <a:spcPct val="115000"/>
                        </a:lnSpc>
                        <a:spcAft>
                          <a:spcPts val="1000"/>
                        </a:spcAft>
                      </a:pPr>
                      <a:r>
                        <a:rPr lang="de-DE" sz="1400">
                          <a:effectLst/>
                          <a:latin typeface="Arial"/>
                          <a:ea typeface="Calibri"/>
                          <a:cs typeface="Times New Roman"/>
                        </a:rPr>
                        <a:t>Medien und Information in der digitalen Welt</a:t>
                      </a:r>
                      <a:endParaRPr lang="de-DE" sz="1400">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de-DE" sz="1400">
                          <a:effectLst/>
                          <a:latin typeface="Arial"/>
                          <a:ea typeface="Calibri"/>
                          <a:cs typeface="Times New Roman"/>
                        </a:rPr>
                        <a:t>Bereich D</a:t>
                      </a:r>
                      <a:endParaRPr lang="de-DE" sz="1400">
                        <a:effectLst/>
                        <a:latin typeface="Calibri"/>
                        <a:ea typeface="Calibri"/>
                        <a:cs typeface="Times New Roman"/>
                      </a:endParaRPr>
                    </a:p>
                    <a:p>
                      <a:pPr algn="l">
                        <a:lnSpc>
                          <a:spcPct val="115000"/>
                        </a:lnSpc>
                        <a:spcAft>
                          <a:spcPts val="1000"/>
                        </a:spcAft>
                      </a:pPr>
                      <a:r>
                        <a:rPr lang="de-DE" sz="1400">
                          <a:effectLst/>
                          <a:latin typeface="Arial"/>
                          <a:ea typeface="Calibri"/>
                          <a:cs typeface="Times New Roman"/>
                        </a:rPr>
                        <a:t>Leben, Wohnen und Mobilität</a:t>
                      </a:r>
                      <a:endParaRPr lang="de-DE" sz="1400">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Textfeld 9"/>
          <p:cNvSpPr txBox="1"/>
          <p:nvPr/>
        </p:nvSpPr>
        <p:spPr>
          <a:xfrm>
            <a:off x="909467" y="1628800"/>
            <a:ext cx="7622973" cy="338554"/>
          </a:xfrm>
          <a:prstGeom prst="rect">
            <a:avLst/>
          </a:prstGeom>
          <a:noFill/>
        </p:spPr>
        <p:txBody>
          <a:bodyPr wrap="square" rtlCol="0">
            <a:spAutoFit/>
          </a:bodyPr>
          <a:lstStyle/>
          <a:p>
            <a:pPr algn="ctr"/>
            <a:r>
              <a:rPr lang="de-DE" sz="1600" b="1"/>
              <a:t>1.</a:t>
            </a:r>
            <a:r>
              <a:rPr lang="de-DE" sz="1600"/>
              <a:t> </a:t>
            </a:r>
            <a:r>
              <a:rPr lang="de-DE" sz="1600" b="1"/>
              <a:t>Inhaltsbereiche der Verbraucherbildung</a:t>
            </a:r>
            <a:endParaRPr lang="de-DE"/>
          </a:p>
        </p:txBody>
      </p:sp>
      <p:sp>
        <p:nvSpPr>
          <p:cNvPr id="11" name="Textfeld 10"/>
          <p:cNvSpPr txBox="1"/>
          <p:nvPr/>
        </p:nvSpPr>
        <p:spPr>
          <a:xfrm>
            <a:off x="909467" y="3429000"/>
            <a:ext cx="7550965" cy="2874120"/>
          </a:xfrm>
          <a:prstGeom prst="rect">
            <a:avLst/>
          </a:prstGeom>
          <a:noFill/>
        </p:spPr>
        <p:txBody>
          <a:bodyPr wrap="square" rtlCol="0">
            <a:spAutoFit/>
          </a:bodyPr>
          <a:lstStyle/>
          <a:p>
            <a:pPr algn="ctr">
              <a:lnSpc>
                <a:spcPct val="115000"/>
              </a:lnSpc>
              <a:spcAft>
                <a:spcPts val="1000"/>
              </a:spcAft>
            </a:pPr>
            <a:endParaRPr lang="de-DE" sz="1400" b="1">
              <a:latin typeface="Arial"/>
              <a:ea typeface="Calibri"/>
              <a:cs typeface="Times New Roman"/>
            </a:endParaRPr>
          </a:p>
          <a:p>
            <a:pPr algn="ctr">
              <a:lnSpc>
                <a:spcPct val="115000"/>
              </a:lnSpc>
              <a:spcAft>
                <a:spcPts val="1000"/>
              </a:spcAft>
            </a:pPr>
            <a:r>
              <a:rPr lang="de-DE" sz="1400" b="1">
                <a:latin typeface="Arial"/>
                <a:ea typeface="Calibri"/>
                <a:cs typeface="Times New Roman"/>
              </a:rPr>
              <a:t>2.</a:t>
            </a:r>
            <a:r>
              <a:rPr lang="de-DE" sz="1400">
                <a:latin typeface="Arial"/>
                <a:ea typeface="Calibri"/>
                <a:cs typeface="Times New Roman"/>
              </a:rPr>
              <a:t> </a:t>
            </a:r>
            <a:r>
              <a:rPr lang="de-DE" sz="1400" b="1">
                <a:latin typeface="Arial"/>
                <a:ea typeface="Calibri"/>
                <a:cs typeface="Times New Roman"/>
              </a:rPr>
              <a:t>Ziele der Verbraucherbildung</a:t>
            </a:r>
            <a:r>
              <a:rPr lang="de-DE" sz="1400">
                <a:latin typeface="Arial"/>
                <a:ea typeface="Calibri"/>
                <a:cs typeface="Times New Roman"/>
              </a:rPr>
              <a:t> </a:t>
            </a:r>
          </a:p>
          <a:p>
            <a:pPr>
              <a:lnSpc>
                <a:spcPct val="115000"/>
              </a:lnSpc>
            </a:pPr>
            <a:r>
              <a:rPr lang="de-DE" sz="1400">
                <a:latin typeface="Arial"/>
                <a:ea typeface="Calibri"/>
                <a:cs typeface="Times New Roman"/>
              </a:rPr>
              <a:t>Auseinandersetzung mit</a:t>
            </a:r>
          </a:p>
          <a:p>
            <a:pPr>
              <a:lnSpc>
                <a:spcPct val="115000"/>
              </a:lnSpc>
            </a:pPr>
            <a:endParaRPr lang="de-DE" sz="1200">
              <a:ea typeface="Calibri"/>
              <a:cs typeface="Times New Roman"/>
            </a:endParaRPr>
          </a:p>
          <a:p>
            <a:pPr marL="342900" lvl="0" indent="-342900">
              <a:buFont typeface="+mj-lt"/>
              <a:buAutoNum type="arabicParenR"/>
              <a:tabLst>
                <a:tab pos="457200" algn="l"/>
              </a:tabLst>
            </a:pPr>
            <a:r>
              <a:rPr lang="de-DE" sz="1400">
                <a:latin typeface="Arial"/>
                <a:ea typeface="Calibri"/>
                <a:cs typeface="Times New Roman"/>
              </a:rPr>
              <a:t>individuellen Bedürfnissen und Bedarfen</a:t>
            </a:r>
            <a:endParaRPr lang="de-DE" sz="1400">
              <a:ea typeface="Calibri"/>
              <a:cs typeface="Times New Roman"/>
            </a:endParaRPr>
          </a:p>
          <a:p>
            <a:pPr marL="342900" lvl="0" indent="-342900">
              <a:buFont typeface="+mj-lt"/>
              <a:buAutoNum type="arabicParenR"/>
              <a:tabLst>
                <a:tab pos="457200" algn="l"/>
              </a:tabLst>
            </a:pPr>
            <a:r>
              <a:rPr lang="de-DE" sz="1400">
                <a:latin typeface="Arial"/>
                <a:ea typeface="Calibri"/>
                <a:cs typeface="Times New Roman"/>
              </a:rPr>
              <a:t>gesellschaftlichen Einflüssen auf Konsumentscheidungen</a:t>
            </a:r>
            <a:endParaRPr lang="de-DE" sz="1400">
              <a:ea typeface="Calibri"/>
              <a:cs typeface="Times New Roman"/>
            </a:endParaRPr>
          </a:p>
          <a:p>
            <a:pPr marL="342900" lvl="0" indent="-342900">
              <a:buFont typeface="+mj-lt"/>
              <a:buAutoNum type="arabicParenR"/>
              <a:tabLst>
                <a:tab pos="457200" algn="l"/>
              </a:tabLst>
            </a:pPr>
            <a:r>
              <a:rPr lang="de-DE" sz="1400">
                <a:latin typeface="Arial"/>
                <a:ea typeface="Calibri"/>
                <a:cs typeface="Times New Roman"/>
              </a:rPr>
              <a:t>individuellen und gesellschaftlichen Folgen des Konsums </a:t>
            </a:r>
            <a:endParaRPr lang="de-DE" sz="1400">
              <a:ea typeface="Calibri"/>
              <a:cs typeface="Times New Roman"/>
            </a:endParaRPr>
          </a:p>
          <a:p>
            <a:pPr marL="342900" lvl="0" indent="-342900">
              <a:buFont typeface="+mj-lt"/>
              <a:buAutoNum type="arabicParenR"/>
              <a:tabLst>
                <a:tab pos="457200" algn="l"/>
              </a:tabLst>
            </a:pPr>
            <a:r>
              <a:rPr lang="de-DE" sz="1400">
                <a:latin typeface="Arial"/>
                <a:ea typeface="Calibri"/>
                <a:cs typeface="Times New Roman"/>
              </a:rPr>
              <a:t>politisch-rechtlichen und sozioökonomischen Rahmenbedingungen </a:t>
            </a:r>
            <a:endParaRPr lang="de-DE" sz="1400">
              <a:ea typeface="Calibri"/>
              <a:cs typeface="Times New Roman"/>
            </a:endParaRPr>
          </a:p>
          <a:p>
            <a:pPr marL="342900" lvl="0" indent="-342900">
              <a:buFont typeface="+mj-lt"/>
              <a:buAutoNum type="arabicParenR"/>
              <a:tabLst>
                <a:tab pos="457200" algn="l"/>
              </a:tabLst>
            </a:pPr>
            <a:r>
              <a:rPr lang="de-DE" sz="1400">
                <a:latin typeface="Arial"/>
                <a:ea typeface="Calibri"/>
                <a:cs typeface="Times New Roman"/>
              </a:rPr>
              <a:t>Kriterien für Konsumentscheidungen</a:t>
            </a:r>
            <a:endParaRPr lang="de-DE" sz="1400">
              <a:ea typeface="Calibri"/>
              <a:cs typeface="Times New Roman"/>
            </a:endParaRPr>
          </a:p>
          <a:p>
            <a:pPr marL="342900" lvl="0" indent="-342900">
              <a:buFont typeface="+mj-lt"/>
              <a:buAutoNum type="arabicParenR"/>
              <a:tabLst>
                <a:tab pos="457200" algn="l"/>
              </a:tabLst>
            </a:pPr>
            <a:r>
              <a:rPr lang="de-DE" sz="1400">
                <a:latin typeface="Arial"/>
                <a:ea typeface="Calibri"/>
                <a:cs typeface="Times New Roman"/>
              </a:rPr>
              <a:t>individuellen, kollektiven und politischen Gestaltungsoptionen des Konsums </a:t>
            </a:r>
            <a:endParaRPr lang="de-DE" sz="1400">
              <a:ea typeface="Calibri"/>
              <a:cs typeface="Times New Roman"/>
            </a:endParaRPr>
          </a:p>
          <a:p>
            <a:endParaRPr lang="de-DE"/>
          </a:p>
        </p:txBody>
      </p:sp>
    </p:spTree>
    <p:extLst>
      <p:ext uri="{BB962C8B-B14F-4D97-AF65-F5344CB8AC3E}">
        <p14:creationId xmlns:p14="http://schemas.microsoft.com/office/powerpoint/2010/main" val="4196575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D0AACC-DB7C-CB49-A3A5-7DEFCD9E9304}"/>
              </a:ext>
            </a:extLst>
          </p:cNvPr>
          <p:cNvSpPr>
            <a:spLocks noGrp="1"/>
          </p:cNvSpPr>
          <p:nvPr>
            <p:ph type="title"/>
          </p:nvPr>
        </p:nvSpPr>
        <p:spPr/>
        <p:txBody>
          <a:bodyPr/>
          <a:lstStyle/>
          <a:p>
            <a:r>
              <a:rPr lang="de-DE"/>
              <a:t>Fachliche Einbindung Berufliche Orientierung</a:t>
            </a:r>
          </a:p>
        </p:txBody>
      </p:sp>
      <p:sp>
        <p:nvSpPr>
          <p:cNvPr id="3" name="Inhaltsplatzhalter 2">
            <a:extLst>
              <a:ext uri="{FF2B5EF4-FFF2-40B4-BE49-F238E27FC236}">
                <a16:creationId xmlns:a16="http://schemas.microsoft.com/office/drawing/2014/main" id="{874F4ADD-174B-B64E-A227-DBE92DE34F67}"/>
              </a:ext>
            </a:extLst>
          </p:cNvPr>
          <p:cNvSpPr>
            <a:spLocks noGrp="1"/>
          </p:cNvSpPr>
          <p:nvPr>
            <p:ph idx="1"/>
          </p:nvPr>
        </p:nvSpPr>
        <p:spPr>
          <a:xfrm>
            <a:off x="440100" y="4077072"/>
            <a:ext cx="8229600" cy="1944216"/>
          </a:xfrm>
        </p:spPr>
        <p:txBody>
          <a:bodyPr>
            <a:normAutofit fontScale="92500" lnSpcReduction="20000"/>
          </a:bodyPr>
          <a:lstStyle/>
          <a:p>
            <a:pPr marL="57150" indent="0">
              <a:buNone/>
            </a:pPr>
            <a:r>
              <a:rPr lang="de-DE"/>
              <a:t>Lern- und Kompetenzbereiche (BOX):</a:t>
            </a:r>
          </a:p>
          <a:p>
            <a:pPr lvl="1"/>
            <a:r>
              <a:rPr lang="de-DE"/>
              <a:t>Berufliche Sicherheit (1)</a:t>
            </a:r>
          </a:p>
          <a:p>
            <a:pPr lvl="1"/>
            <a:r>
              <a:rPr lang="de-DE"/>
              <a:t>Berufliches Selbstkonzept (2)</a:t>
            </a:r>
          </a:p>
          <a:p>
            <a:pPr lvl="1"/>
            <a:r>
              <a:rPr lang="de-DE"/>
              <a:t>Selbstwirksamkeit (3)</a:t>
            </a:r>
          </a:p>
          <a:p>
            <a:pPr lvl="1"/>
            <a:r>
              <a:rPr lang="de-DE"/>
              <a:t>Flexibilität (4)</a:t>
            </a:r>
          </a:p>
          <a:p>
            <a:pPr lvl="1"/>
            <a:r>
              <a:rPr lang="de-DE"/>
              <a:t>Berufswahlengagement (5)</a:t>
            </a:r>
          </a:p>
        </p:txBody>
      </p:sp>
      <p:pic>
        <p:nvPicPr>
          <p:cNvPr id="11" name="Grafik 2">
            <a:extLst>
              <a:ext uri="{FF2B5EF4-FFF2-40B4-BE49-F238E27FC236}">
                <a16:creationId xmlns:a16="http://schemas.microsoft.com/office/drawing/2014/main" id="{19B90162-FEA1-244B-B783-2CB046D1A5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0368" y="1819846"/>
            <a:ext cx="3989332" cy="2131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3">
            <a:extLst>
              <a:ext uri="{FF2B5EF4-FFF2-40B4-BE49-F238E27FC236}">
                <a16:creationId xmlns:a16="http://schemas.microsoft.com/office/drawing/2014/main" id="{EFB426E5-1A55-A64D-918B-7620A627FE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454" y="1841676"/>
            <a:ext cx="3166395"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ußzeilenplatzhalter 4"/>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1906818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268760"/>
            <a:ext cx="8147248" cy="4104456"/>
          </a:xfrm>
        </p:spPr>
        <p:txBody>
          <a:bodyPr anchor="ctr" anchorCtr="0">
            <a:noAutofit/>
          </a:bodyPr>
          <a:lstStyle/>
          <a:p>
            <a:pPr algn="ctr"/>
            <a:r>
              <a:rPr lang="de-DE" sz="3200" b="0">
                <a:solidFill>
                  <a:srgbClr val="0070C0"/>
                </a:solidFill>
              </a:rPr>
              <a:t/>
            </a:r>
            <a:br>
              <a:rPr lang="de-DE" sz="3200" b="0">
                <a:solidFill>
                  <a:srgbClr val="0070C0"/>
                </a:solidFill>
              </a:rPr>
            </a:br>
            <a:r>
              <a:rPr lang="de-DE" sz="3200" b="0">
                <a:solidFill>
                  <a:srgbClr val="0070C0"/>
                </a:solidFill>
              </a:rPr>
              <a:t/>
            </a:r>
            <a:br>
              <a:rPr lang="de-DE" sz="3200" b="0">
                <a:solidFill>
                  <a:srgbClr val="0070C0"/>
                </a:solidFill>
              </a:rPr>
            </a:br>
            <a:r>
              <a:rPr lang="de-DE" sz="3200" b="0">
                <a:solidFill>
                  <a:srgbClr val="0070C0"/>
                </a:solidFill>
              </a:rPr>
              <a:t/>
            </a:r>
            <a:br>
              <a:rPr lang="de-DE" sz="3200" b="0">
                <a:solidFill>
                  <a:srgbClr val="0070C0"/>
                </a:solidFill>
              </a:rPr>
            </a:br>
            <a:r>
              <a:rPr lang="de-DE" sz="3600" b="0">
                <a:solidFill>
                  <a:srgbClr val="0070C0"/>
                </a:solidFill>
                <a:latin typeface="+mn-lt"/>
              </a:rPr>
              <a:t>3. Schulinterne Lehrpläne</a:t>
            </a:r>
            <a:br>
              <a:rPr lang="de-DE" sz="3600" b="0">
                <a:solidFill>
                  <a:srgbClr val="0070C0"/>
                </a:solidFill>
                <a:latin typeface="+mn-lt"/>
              </a:rPr>
            </a:br>
            <a:r>
              <a:rPr lang="de-DE" sz="3200" b="0">
                <a:solidFill>
                  <a:srgbClr val="0070C0"/>
                </a:solidFill>
              </a:rPr>
              <a:t/>
            </a:r>
            <a:br>
              <a:rPr lang="de-DE" sz="3200" b="0">
                <a:solidFill>
                  <a:srgbClr val="0070C0"/>
                </a:solidFill>
              </a:rPr>
            </a:br>
            <a:endParaRPr lang="de-DE" sz="3200" b="0">
              <a:solidFill>
                <a:srgbClr val="0070C0"/>
              </a:solidFill>
            </a:endParaRPr>
          </a:p>
        </p:txBody>
      </p:sp>
      <p:sp>
        <p:nvSpPr>
          <p:cNvPr id="6" name="Fußzeilenplatzhalter 5"/>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3050296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a:t>Schulinterne Lehrpläne - rechtlicher Rahmen</a:t>
            </a:r>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None/>
            </a:pPr>
            <a:r>
              <a:rPr lang="de-DE" altLang="de-DE" sz="1800" b="1" dirty="0" smtClean="0"/>
              <a:t>§ </a:t>
            </a:r>
            <a:r>
              <a:rPr lang="de-DE" altLang="de-DE" sz="1800" b="1" dirty="0" smtClean="0"/>
              <a:t>29 </a:t>
            </a:r>
            <a:r>
              <a:rPr lang="de-DE" altLang="de-DE" sz="1800" b="1" dirty="0" err="1" smtClean="0"/>
              <a:t>SchulG</a:t>
            </a:r>
            <a:endParaRPr lang="de-DE" altLang="de-DE" sz="1800" b="1" dirty="0"/>
          </a:p>
          <a:p>
            <a:pPr marL="0" indent="0" algn="ctr">
              <a:spcBef>
                <a:spcPct val="50000"/>
              </a:spcBef>
              <a:buFont typeface="Arial" panose="020B0604020202020204" pitchFamily="34" charset="0"/>
              <a:buNone/>
            </a:pPr>
            <a:r>
              <a:rPr lang="de-DE" altLang="de-DE" sz="1800" b="1" dirty="0"/>
              <a:t>Unterrichtsvorgaben</a:t>
            </a:r>
          </a:p>
          <a:p>
            <a:pPr marL="542925" indent="-542925">
              <a:spcBef>
                <a:spcPct val="50000"/>
              </a:spcBef>
              <a:buFontTx/>
              <a:buAutoNum type="arabicParenBoth"/>
            </a:pPr>
            <a:r>
              <a:rPr lang="de-DE" altLang="de-DE" sz="1800" dirty="0"/>
              <a:t>Das </a:t>
            </a:r>
            <a:r>
              <a:rPr lang="de-DE" altLang="de-DE" sz="1800" b="1" dirty="0"/>
              <a:t>Ministerium</a:t>
            </a:r>
            <a:r>
              <a:rPr lang="de-DE" altLang="de-DE" sz="1800" dirty="0"/>
              <a:t> erlässt in der Regel </a:t>
            </a:r>
            <a:r>
              <a:rPr lang="de-DE" altLang="de-DE" sz="1800" b="1" dirty="0"/>
              <a:t>schulformspezifische Vorgaben </a:t>
            </a:r>
            <a:r>
              <a:rPr lang="de-DE" altLang="de-DE" sz="1800" dirty="0"/>
              <a:t>für den Unterricht (Richtlinien, Rahmenvorgaben, </a:t>
            </a:r>
            <a:r>
              <a:rPr lang="de-DE" altLang="de-DE" sz="1800" b="1" dirty="0"/>
              <a:t>Lehrpläne</a:t>
            </a:r>
            <a:r>
              <a:rPr lang="de-DE" altLang="de-DE" sz="1800" dirty="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dirty="0"/>
              <a:t>Die </a:t>
            </a:r>
            <a:r>
              <a:rPr lang="de-DE" altLang="de-DE" sz="1800" b="1" dirty="0"/>
              <a:t>Schulen</a:t>
            </a:r>
            <a:r>
              <a:rPr lang="de-DE" altLang="de-DE" sz="1800" dirty="0"/>
              <a:t> bestimmen auf der Grundlage der Unterrichtsvorgaben nach Absatz 1 in Verbindung mit ihrem Schulprogramm </a:t>
            </a:r>
            <a:r>
              <a:rPr lang="de-DE" altLang="de-DE" sz="1800" b="1" dirty="0"/>
              <a:t>schuleigene Unterrichtsvorgaben</a:t>
            </a:r>
            <a:r>
              <a:rPr lang="de-DE" altLang="de-DE" sz="1800" dirty="0"/>
              <a:t>.</a:t>
            </a:r>
          </a:p>
          <a:p>
            <a:pPr marL="542925" indent="-542925">
              <a:spcBef>
                <a:spcPct val="50000"/>
              </a:spcBef>
              <a:buFontTx/>
              <a:buAutoNum type="arabicParenBoth"/>
            </a:pPr>
            <a:r>
              <a:rPr lang="de-DE" altLang="de-DE" sz="1800" dirty="0"/>
              <a:t>Unterrichtsvorgaben nach den Absätzen 1 und 2 sind so zu fassen, dass für die Lehrerinnen und Lehrer ein </a:t>
            </a:r>
            <a:r>
              <a:rPr lang="de-DE" altLang="de-DE" sz="1800" b="1" dirty="0"/>
              <a:t>pädagogischer Gestaltungsspielraum </a:t>
            </a:r>
            <a:r>
              <a:rPr lang="de-DE" altLang="de-DE" sz="1800" dirty="0"/>
              <a:t>bleibt.</a:t>
            </a:r>
          </a:p>
          <a:p>
            <a:pPr marL="542925"/>
            <a:endParaRPr lang="de-DE" dirty="0"/>
          </a:p>
        </p:txBody>
      </p:sp>
      <p:pic>
        <p:nvPicPr>
          <p:cNvPr id="7" name="Picture 50" descr="paragraph_2">
            <a:extLst>
              <a:ext uri="{FF2B5EF4-FFF2-40B4-BE49-F238E27FC236}">
                <a16:creationId xmlns:a16="http://schemas.microsoft.com/office/drawing/2014/main" id="{85CD0BEE-55BF-0E44-98E6-E99F3FCD4A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794" y="1772816"/>
            <a:ext cx="9763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ußzeilenplatzhalter 3"/>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864171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a:t>Schulinterne Lehrpläne - rechtlicher Rahmen</a:t>
            </a:r>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None/>
            </a:pPr>
            <a:r>
              <a:rPr lang="de-DE" altLang="de-DE" sz="1600" b="1" dirty="0" smtClean="0"/>
              <a:t>§ </a:t>
            </a:r>
            <a:r>
              <a:rPr lang="de-DE" altLang="de-DE" sz="1600" b="1" dirty="0" smtClean="0"/>
              <a:t>70 </a:t>
            </a:r>
            <a:r>
              <a:rPr lang="de-DE" altLang="de-DE" sz="1600" b="1" dirty="0" err="1" smtClean="0"/>
              <a:t>SchulG</a:t>
            </a:r>
            <a:endParaRPr lang="de-DE" altLang="de-DE" sz="1600" b="1" dirty="0"/>
          </a:p>
          <a:p>
            <a:pPr marL="0" indent="0" algn="ctr">
              <a:spcBef>
                <a:spcPct val="50000"/>
              </a:spcBef>
              <a:buFont typeface="Arial" panose="020B0604020202020204" pitchFamily="34" charset="0"/>
              <a:buNone/>
            </a:pPr>
            <a:r>
              <a:rPr lang="de-DE" altLang="de-DE" sz="1600" b="1" dirty="0"/>
              <a:t>Fachkonferenz, Bildungsgangkonferenz</a:t>
            </a:r>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-entwicklung der fachlichen Arbeit und berät über Ziele, Arbeitspläne, Evaluationsmaßnahmen und -ergebnisse 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r>
              <a:rPr lang="de-DE" altLang="de-DE" sz="1600" dirty="0">
                <a:solidFill>
                  <a:srgbClr val="FF0000"/>
                </a:solidFill>
              </a:rPr>
              <a:t>,</a:t>
            </a:r>
          </a:p>
          <a:p>
            <a:pPr lvl="1">
              <a:spcBef>
                <a:spcPct val="50000"/>
              </a:spcBef>
              <a:buFontTx/>
              <a:buAutoNum type="arabicPeriod"/>
            </a:pPr>
            <a:r>
              <a:rPr lang="de-DE" altLang="de-DE" sz="1600" dirty="0"/>
              <a:t>Grundsätze zur Leistungsbewertung,</a:t>
            </a:r>
          </a:p>
          <a:p>
            <a:pPr lvl="1">
              <a:spcBef>
                <a:spcPct val="50000"/>
              </a:spcBef>
              <a:buFontTx/>
              <a:buAutoNum type="arabicPeriod"/>
            </a:pPr>
            <a:r>
              <a:rPr lang="de-DE" altLang="de-DE" sz="1600" dirty="0"/>
              <a:t>Vorschläge an die Lehrerkonferenz zur Einführung von Lernmitteln</a:t>
            </a:r>
            <a:r>
              <a:rPr lang="de-DE" altLang="de-DE" sz="1600" dirty="0">
                <a:solidFill>
                  <a:srgbClr val="FF0000"/>
                </a:solidFill>
              </a:rPr>
              <a:t>.</a:t>
            </a:r>
          </a:p>
        </p:txBody>
      </p:sp>
      <p:pic>
        <p:nvPicPr>
          <p:cNvPr id="9" name="Picture 50" descr="paragraph_2">
            <a:extLst>
              <a:ext uri="{FF2B5EF4-FFF2-40B4-BE49-F238E27FC236}">
                <a16:creationId xmlns:a16="http://schemas.microsoft.com/office/drawing/2014/main" id="{7448CAB6-CF26-2140-A437-3E8C5E4534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194" y="1925216"/>
            <a:ext cx="9763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ußzeilenplatzhalter 3"/>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3799935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76897"/>
            <a:ext cx="8158606" cy="504403"/>
          </a:xfrm>
        </p:spPr>
        <p:txBody>
          <a:bodyPr/>
          <a:lstStyle/>
          <a:p>
            <a:r>
              <a:rPr lang="de-DE" sz="3200"/>
              <a:t>Curriculumentwicklung</a:t>
            </a:r>
            <a:endParaRPr lang="de-DE" sz="1600" b="1"/>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2" name="Text Box 10"/>
            <p:cNvSpPr txBox="1">
              <a:spLocks noChangeArrowheads="1"/>
            </p:cNvSpPr>
            <p:nvPr/>
          </p:nvSpPr>
          <p:spPr bwMode="auto">
            <a:xfrm>
              <a:off x="880542" y="5519701"/>
              <a:ext cx="1203187" cy="646331"/>
            </a:xfrm>
            <a:prstGeom prst="rect">
              <a:avLst/>
            </a:prstGeom>
            <a:noFill/>
            <a:ln>
              <a:noFill/>
            </a:ln>
            <a:effec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a:t>Kern-lehrpläne</a:t>
              </a:r>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6" name="Text Box 11"/>
            <p:cNvSpPr txBox="1">
              <a:spLocks noChangeArrowheads="1"/>
            </p:cNvSpPr>
            <p:nvPr/>
          </p:nvSpPr>
          <p:spPr bwMode="auto">
            <a:xfrm>
              <a:off x="3550435" y="3744352"/>
              <a:ext cx="1582484" cy="646331"/>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a:t>Schulinterne</a:t>
              </a:r>
            </a:p>
            <a:p>
              <a:pPr algn="ctr"/>
              <a:r>
                <a:rPr lang="de-DE" altLang="de-DE"/>
                <a:t>Lehrpläne</a:t>
              </a:r>
            </a:p>
          </p:txBody>
        </p:sp>
        <p:pic>
          <p:nvPicPr>
            <p:cNvPr id="17"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2994" y="2362597"/>
              <a:ext cx="1741461" cy="1337594"/>
            </a:xfrm>
            <a:prstGeom prst="rect">
              <a:avLst/>
            </a:prstGeom>
            <a:solidFill>
              <a:schemeClr val="bg1">
                <a:lumMod val="85000"/>
              </a:schemeClr>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a:solidFill>
                  <a:srgbClr val="003CB4"/>
                </a:solidFill>
              </a:rPr>
              <a:t>Kompetenz-erwartungen</a:t>
            </a:r>
            <a:endParaRPr lang="de-DE" b="1"/>
          </a:p>
          <a:p>
            <a:pPr algn="ctr"/>
            <a:r>
              <a:rPr lang="de-DE" b="1"/>
              <a:t>Was?</a:t>
            </a:r>
          </a:p>
          <a:p>
            <a:pPr algn="ctr"/>
            <a:r>
              <a:rPr lang="de-DE" b="1"/>
              <a:t>Welches Niveau?</a:t>
            </a:r>
          </a:p>
          <a:p>
            <a:pPr algn="ctr"/>
            <a:r>
              <a:rPr lang="de-DE" b="1"/>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a:solidFill>
                  <a:srgbClr val="003CB4"/>
                </a:solidFill>
              </a:rPr>
              <a:t>Kompetenz-entwicklung</a:t>
            </a:r>
          </a:p>
          <a:p>
            <a:pPr algn="ctr"/>
            <a:r>
              <a:rPr lang="de-DE" b="1"/>
              <a:t>Wie?</a:t>
            </a:r>
          </a:p>
          <a:p>
            <a:pPr algn="ctr"/>
            <a:r>
              <a:rPr lang="de-DE" b="1"/>
              <a:t>Wann?</a:t>
            </a:r>
          </a:p>
          <a:p>
            <a:pPr algn="ctr"/>
            <a:r>
              <a:rPr lang="de-DE" b="1"/>
              <a:t>Womit?</a:t>
            </a:r>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1095068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Gliederung</a:t>
            </a:r>
          </a:p>
        </p:txBody>
      </p:sp>
      <p:sp>
        <p:nvSpPr>
          <p:cNvPr id="3" name="Inhaltsplatzhalter 2"/>
          <p:cNvSpPr>
            <a:spLocks noGrp="1"/>
          </p:cNvSpPr>
          <p:nvPr>
            <p:ph idx="1"/>
          </p:nvPr>
        </p:nvSpPr>
        <p:spPr>
          <a:xfrm>
            <a:off x="457200" y="1960240"/>
            <a:ext cx="8229600" cy="3845024"/>
          </a:xfrm>
        </p:spPr>
        <p:txBody>
          <a:bodyPr>
            <a:normAutofit/>
          </a:bodyPr>
          <a:lstStyle/>
          <a:p>
            <a:pPr marL="514350" indent="-514350">
              <a:buFont typeface="+mj-lt"/>
              <a:buAutoNum type="arabicPeriod"/>
            </a:pPr>
            <a:r>
              <a:rPr lang="de-DE" dirty="0"/>
              <a:t>Merkmale der neuen Kernlehrpläne</a:t>
            </a:r>
          </a:p>
          <a:p>
            <a:pPr marL="514350" lvl="0" indent="-514350">
              <a:buFont typeface="+mj-lt"/>
              <a:buAutoNum type="arabicPeriod"/>
            </a:pPr>
            <a:r>
              <a:rPr lang="de-DE" dirty="0"/>
              <a:t>Übergreifende Aufgaben</a:t>
            </a:r>
          </a:p>
          <a:p>
            <a:pPr marL="514350" indent="-514350">
              <a:buFont typeface="+mj-lt"/>
              <a:buAutoNum type="arabicPeriod"/>
            </a:pPr>
            <a:r>
              <a:rPr lang="de-DE" dirty="0"/>
              <a:t>Schulinterne Lehrpläne</a:t>
            </a:r>
          </a:p>
          <a:p>
            <a:pPr marL="514350" lvl="0" indent="-514350">
              <a:buFont typeface="+mj-lt"/>
              <a:buAutoNum type="arabicPeriod"/>
            </a:pPr>
            <a:r>
              <a:rPr lang="de-DE" dirty="0"/>
              <a:t>Der Kernlehrplan Geschichte im Detail</a:t>
            </a:r>
          </a:p>
          <a:p>
            <a:pPr marL="514350" lvl="0" indent="-514350">
              <a:buFont typeface="+mj-lt"/>
              <a:buAutoNum type="arabicPeriod"/>
            </a:pPr>
            <a:r>
              <a:rPr lang="de-DE" dirty="0"/>
              <a:t>Fachliche Unterstützungsmaterialien</a:t>
            </a:r>
          </a:p>
          <a:p>
            <a:pPr marL="0" indent="0">
              <a:buNone/>
            </a:pPr>
            <a:endParaRPr lang="de-DE" dirty="0"/>
          </a:p>
        </p:txBody>
      </p:sp>
      <p:sp>
        <p:nvSpPr>
          <p:cNvPr id="5" name="Fußzeilenplatzhalter 4"/>
          <p:cNvSpPr>
            <a:spLocks noGrp="1"/>
          </p:cNvSpPr>
          <p:nvPr>
            <p:ph type="ftr" sz="quarter" idx="11"/>
          </p:nvPr>
        </p:nvSpPr>
        <p:spPr/>
        <p:txBody>
          <a:bodyPr/>
          <a:lstStyle/>
          <a:p>
            <a:r>
              <a:rPr lang="de-DE" dirty="0"/>
              <a:t>Implementationsveranstaltung zur Einführung der Kernlehrpläne</a:t>
            </a:r>
          </a:p>
        </p:txBody>
      </p:sp>
      <p:pic>
        <p:nvPicPr>
          <p:cNvPr id="7" name="Picture 2" descr="http://www.unifr.ch/pedg/bild_foto_logo/agenda.jp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660232" y="1772816"/>
            <a:ext cx="1969198"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161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a:t>Funktionen von schulinternen Lehrplänen</a:t>
            </a:r>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a:xfrm>
            <a:off x="457200" y="1916832"/>
            <a:ext cx="8229600" cy="3989040"/>
          </a:xfrm>
        </p:spPr>
        <p:txBody>
          <a:bodyPr>
            <a:normAutofit fontScale="92500" lnSpcReduction="10000"/>
          </a:bodyPr>
          <a:lstStyle/>
          <a:p>
            <a:pPr>
              <a:spcBef>
                <a:spcPts val="1200"/>
              </a:spcBef>
            </a:pPr>
            <a:r>
              <a:rPr lang="de-DE"/>
              <a:t>Schulbezogene Konkretisierung der Kernlehrpläne</a:t>
            </a:r>
          </a:p>
          <a:p>
            <a:pPr>
              <a:spcBef>
                <a:spcPts val="1200"/>
              </a:spcBef>
            </a:pPr>
            <a:r>
              <a:rPr lang="de-DE"/>
              <a:t>Instrument zur Unterrichtsentwicklung und Unterrichtsvorbereitung</a:t>
            </a:r>
          </a:p>
          <a:p>
            <a:pPr>
              <a:spcBef>
                <a:spcPts val="1200"/>
              </a:spcBef>
            </a:pPr>
            <a:r>
              <a:rPr lang="de-DE"/>
              <a:t>Abgestimmte Konzepte zur Leistungsbewertung</a:t>
            </a:r>
          </a:p>
          <a:p>
            <a:pPr>
              <a:spcBef>
                <a:spcPts val="1200"/>
              </a:spcBef>
            </a:pPr>
            <a:r>
              <a:rPr lang="de-DE"/>
              <a:t>Ausgestaltung von Freiräumen </a:t>
            </a:r>
          </a:p>
          <a:p>
            <a:pPr>
              <a:spcBef>
                <a:spcPts val="1200"/>
              </a:spcBef>
            </a:pPr>
            <a:r>
              <a:rPr lang="de-DE"/>
              <a:t>Grundlage der fachlichen Arbeit im Team</a:t>
            </a:r>
          </a:p>
          <a:p>
            <a:pPr>
              <a:spcBef>
                <a:spcPts val="1200"/>
              </a:spcBef>
            </a:pPr>
            <a:r>
              <a:rPr lang="de-DE"/>
              <a:t>Transparenz für alle am Bildungsprozess Beteiligten</a:t>
            </a:r>
          </a:p>
          <a:p>
            <a:pPr>
              <a:spcBef>
                <a:spcPts val="1200"/>
              </a:spcBef>
            </a:pPr>
            <a:r>
              <a:rPr lang="de-DE"/>
              <a:t>Maßstab für Evaluation und Rechenschaftslegung</a:t>
            </a:r>
          </a:p>
          <a:p>
            <a:pPr marL="0" indent="0">
              <a:buNone/>
            </a:pPr>
            <a:endParaRPr lang="de-DE"/>
          </a:p>
        </p:txBody>
      </p:sp>
      <p:sp>
        <p:nvSpPr>
          <p:cNvPr id="5" name="Fußzeilenplatzhalter 4"/>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4155699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a:t>Gliederung für einen schulinternen Lehrplan</a:t>
            </a:r>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323528" y="1772816"/>
            <a:ext cx="8568952" cy="4176464"/>
          </a:xfrm>
          <a:prstGeom prst="rect">
            <a:avLst/>
          </a:prstGeom>
          <a:solidFill>
            <a:schemeClr val="bg1"/>
          </a:solidFill>
          <a:effectLst/>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Font typeface="Arial" panose="020B0604020202020204" pitchFamily="34" charset="0"/>
              <a:buNone/>
            </a:pPr>
            <a:r>
              <a:rPr lang="de-DE" sz="2600" dirty="0"/>
              <a:t>Inhalt</a:t>
            </a:r>
          </a:p>
          <a:p>
            <a:pPr marL="0" indent="0" defTabSz="536575">
              <a:buFont typeface="Arial" panose="020B0604020202020204" pitchFamily="34" charset="0"/>
              <a:buNone/>
            </a:pPr>
            <a:r>
              <a:rPr lang="de-DE" sz="2600" dirty="0"/>
              <a:t>1	Rahmenbedingungen der fachlichen Arbeit</a:t>
            </a:r>
          </a:p>
          <a:p>
            <a:pPr marL="0" indent="0" defTabSz="536575">
              <a:buFont typeface="Arial" panose="020B0604020202020204" pitchFamily="34" charset="0"/>
              <a:buNone/>
            </a:pPr>
            <a:r>
              <a:rPr lang="de-DE" sz="2600" dirty="0"/>
              <a:t>2	Entscheidungen zum Unterricht</a:t>
            </a:r>
          </a:p>
          <a:p>
            <a:pPr marL="400050" lvl="1" indent="0" defTabSz="536575">
              <a:buFont typeface="Arial" panose="020B0604020202020204" pitchFamily="34" charset="0"/>
              <a:buNone/>
            </a:pPr>
            <a:r>
              <a:rPr lang="de-DE" sz="2600" dirty="0"/>
              <a:t>2.1 	Unterrichtsvorhaben [tabellarische Übersicht]	</a:t>
            </a:r>
          </a:p>
          <a:p>
            <a:pPr marL="400050" lvl="1" indent="0" defTabSz="536575">
              <a:buFont typeface="Arial" panose="020B0604020202020204" pitchFamily="34" charset="0"/>
              <a:buNone/>
            </a:pPr>
            <a:r>
              <a:rPr lang="de-DE" sz="2600" dirty="0"/>
              <a:t>2.2	Grundsätze der fachmethodischen und fachdidaktischen Arbeit</a:t>
            </a:r>
          </a:p>
          <a:p>
            <a:pPr marL="400050" lvl="1" indent="0" defTabSz="536575">
              <a:buFont typeface="Arial" panose="020B0604020202020204" pitchFamily="34" charset="0"/>
              <a:buNone/>
            </a:pPr>
            <a:r>
              <a:rPr lang="de-DE" sz="2600" dirty="0"/>
              <a:t>2.3	Grundsätze der Leistungsbewertung und Leistungsrückmeldung</a:t>
            </a:r>
          </a:p>
          <a:p>
            <a:pPr marL="400050" lvl="1" indent="0" defTabSz="536575">
              <a:buFont typeface="Arial" panose="020B0604020202020204" pitchFamily="34" charset="0"/>
              <a:buNone/>
            </a:pPr>
            <a:r>
              <a:rPr lang="de-DE" sz="2600" dirty="0"/>
              <a:t>2.4	Lehr- und Lernmittel</a:t>
            </a:r>
          </a:p>
          <a:p>
            <a:pPr marL="0" indent="0" defTabSz="536575">
              <a:buFont typeface="Arial" panose="020B0604020202020204" pitchFamily="34" charset="0"/>
              <a:buNone/>
            </a:pPr>
            <a:r>
              <a:rPr lang="de-DE" sz="2600" dirty="0"/>
              <a:t>3	Entscheidungen zu fach- und unterrichtsübergreifenden Fragen</a:t>
            </a:r>
          </a:p>
          <a:p>
            <a:pPr marL="0" indent="0" defTabSz="536575">
              <a:buFont typeface="Arial" panose="020B0604020202020204" pitchFamily="34" charset="0"/>
              <a:buNone/>
            </a:pPr>
            <a:r>
              <a:rPr lang="de-DE" sz="2600" dirty="0"/>
              <a:t>4	Qualitätssicherung und Evaluation</a:t>
            </a:r>
          </a:p>
          <a:p>
            <a:pPr marL="0" indent="0" defTabSz="536575">
              <a:buNone/>
            </a:pPr>
            <a:endParaRPr lang="de-DE" sz="2600" dirty="0"/>
          </a:p>
          <a:p>
            <a:pPr marL="0" indent="0" defTabSz="536575">
              <a:buNone/>
            </a:pPr>
            <a:r>
              <a:rPr lang="de-DE" sz="2600" dirty="0"/>
              <a:t>Unterstützungsmaterial im Lehrplannavigator: (</a:t>
            </a:r>
            <a:r>
              <a:rPr lang="de-DE" sz="2600" dirty="0">
                <a:hlinkClick r:id="rId2"/>
              </a:rPr>
              <a:t>https://www.schulentwicklung.nrw.de/lehrplaene/lehrplannavigator-s-i/</a:t>
            </a:r>
            <a:r>
              <a:rPr lang="de-DE" sz="2600" dirty="0"/>
              <a:t>)</a:t>
            </a:r>
          </a:p>
        </p:txBody>
      </p:sp>
      <p:sp>
        <p:nvSpPr>
          <p:cNvPr id="3" name="Fußzeilenplatzhalter 2"/>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2209448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a:t>Materialien im Lehrplannavigator</a:t>
            </a:r>
          </a:p>
        </p:txBody>
      </p:sp>
      <p:pic>
        <p:nvPicPr>
          <p:cNvPr id="5" name="Grafik 4" descr="Ein Bild, das Screenshot enthält.&#10;&#10;Automatisch generierte Beschreibung">
            <a:extLst>
              <a:ext uri="{FF2B5EF4-FFF2-40B4-BE49-F238E27FC236}">
                <a16:creationId xmlns:a16="http://schemas.microsoft.com/office/drawing/2014/main" id="{84989998-FFDE-FA4A-825F-B1F46B636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3477" y="1841359"/>
            <a:ext cx="6317046" cy="3948154"/>
          </a:xfrm>
          <a:prstGeom prst="rect">
            <a:avLst/>
          </a:prstGeom>
        </p:spPr>
      </p:pic>
      <p:sp>
        <p:nvSpPr>
          <p:cNvPr id="3" name="Fußzeilenplatzhalter 2"/>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4249848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916832"/>
            <a:ext cx="8147248" cy="3096344"/>
          </a:xfrm>
        </p:spPr>
        <p:txBody>
          <a:bodyPr anchor="ctr" anchorCtr="0">
            <a:noAutofit/>
          </a:bodyPr>
          <a:lstStyle/>
          <a:p>
            <a:pPr algn="ctr"/>
            <a:r>
              <a:rPr lang="de-DE" sz="3200" b="0">
                <a:solidFill>
                  <a:srgbClr val="0070C0"/>
                </a:solidFill>
              </a:rPr>
              <a:t/>
            </a:r>
            <a:br>
              <a:rPr lang="de-DE" sz="3200" b="0">
                <a:solidFill>
                  <a:srgbClr val="0070C0"/>
                </a:solidFill>
              </a:rPr>
            </a:br>
            <a:r>
              <a:rPr lang="de-DE" sz="3200" b="0">
                <a:solidFill>
                  <a:srgbClr val="0070C0"/>
                </a:solidFill>
              </a:rPr>
              <a:t/>
            </a:r>
            <a:br>
              <a:rPr lang="de-DE" sz="3200" b="0">
                <a:solidFill>
                  <a:srgbClr val="0070C0"/>
                </a:solidFill>
              </a:rPr>
            </a:br>
            <a:r>
              <a:rPr lang="de-DE" sz="3200" b="0">
                <a:solidFill>
                  <a:srgbClr val="0070C0"/>
                </a:solidFill>
              </a:rPr>
              <a:t/>
            </a:r>
            <a:br>
              <a:rPr lang="de-DE" sz="3200" b="0">
                <a:solidFill>
                  <a:srgbClr val="0070C0"/>
                </a:solidFill>
              </a:rPr>
            </a:br>
            <a:r>
              <a:rPr lang="de-DE" sz="3600" b="0">
                <a:solidFill>
                  <a:srgbClr val="0070C0"/>
                </a:solidFill>
                <a:latin typeface="+mn-lt"/>
              </a:rPr>
              <a:t>4. Der Kernlehrplan Geschichte im Detail</a:t>
            </a:r>
            <a:br>
              <a:rPr lang="de-DE" sz="3600" b="0">
                <a:solidFill>
                  <a:srgbClr val="0070C0"/>
                </a:solidFill>
                <a:latin typeface="+mn-lt"/>
              </a:rPr>
            </a:br>
            <a:r>
              <a:rPr lang="de-DE" sz="3200" b="0">
                <a:solidFill>
                  <a:srgbClr val="0070C0"/>
                </a:solidFill>
              </a:rPr>
              <a:t/>
            </a:r>
            <a:br>
              <a:rPr lang="de-DE" sz="3200" b="0">
                <a:solidFill>
                  <a:srgbClr val="0070C0"/>
                </a:solidFill>
              </a:rPr>
            </a:br>
            <a:endParaRPr lang="de-DE" sz="3200" b="0">
              <a:solidFill>
                <a:srgbClr val="0070C0"/>
              </a:solidFill>
            </a:endParaRPr>
          </a:p>
        </p:txBody>
      </p:sp>
      <p:sp>
        <p:nvSpPr>
          <p:cNvPr id="6" name="Fußzeilenplatzhalter 5"/>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3599566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A35EEB-ADF8-4BA6-B8BE-0605EDBDB4A4}"/>
              </a:ext>
            </a:extLst>
          </p:cNvPr>
          <p:cNvSpPr>
            <a:spLocks noGrp="1"/>
          </p:cNvSpPr>
          <p:nvPr>
            <p:ph type="title"/>
          </p:nvPr>
        </p:nvSpPr>
        <p:spPr/>
        <p:txBody>
          <a:bodyPr/>
          <a:lstStyle/>
          <a:p>
            <a:r>
              <a:rPr lang="de-DE" b="1" dirty="0"/>
              <a:t>Gliederung</a:t>
            </a:r>
          </a:p>
        </p:txBody>
      </p:sp>
      <p:sp>
        <p:nvSpPr>
          <p:cNvPr id="3" name="Inhaltsplatzhalter 2">
            <a:extLst>
              <a:ext uri="{FF2B5EF4-FFF2-40B4-BE49-F238E27FC236}">
                <a16:creationId xmlns:a16="http://schemas.microsoft.com/office/drawing/2014/main" id="{17A50440-533C-472E-A826-7F3EC41DA7B7}"/>
              </a:ext>
            </a:extLst>
          </p:cNvPr>
          <p:cNvSpPr>
            <a:spLocks noGrp="1"/>
          </p:cNvSpPr>
          <p:nvPr>
            <p:ph idx="1"/>
          </p:nvPr>
        </p:nvSpPr>
        <p:spPr/>
        <p:txBody>
          <a:bodyPr/>
          <a:lstStyle/>
          <a:p>
            <a:pPr marL="514350" indent="-514350">
              <a:buFont typeface="+mj-lt"/>
              <a:buAutoNum type="arabicPeriod"/>
            </a:pPr>
            <a:r>
              <a:rPr lang="de-DE" dirty="0"/>
              <a:t>Kontinuitäten</a:t>
            </a:r>
          </a:p>
          <a:p>
            <a:pPr marL="514350" indent="-514350">
              <a:buFont typeface="+mj-lt"/>
              <a:buAutoNum type="arabicPeriod"/>
            </a:pPr>
            <a:r>
              <a:rPr lang="de-DE" dirty="0"/>
              <a:t>Modifikationen</a:t>
            </a:r>
          </a:p>
          <a:p>
            <a:pPr marL="514350" indent="-514350">
              <a:buFont typeface="+mj-lt"/>
              <a:buAutoNum type="arabicPeriod"/>
            </a:pPr>
            <a:r>
              <a:rPr lang="de-DE" dirty="0"/>
              <a:t>Neuerungen</a:t>
            </a:r>
          </a:p>
          <a:p>
            <a:pPr marL="514350" indent="-514350">
              <a:buFont typeface="+mj-lt"/>
              <a:buAutoNum type="arabicPeriod"/>
            </a:pPr>
            <a:r>
              <a:rPr lang="de-DE" dirty="0"/>
              <a:t>Überprüfungsformen (siehe SILP)</a:t>
            </a:r>
          </a:p>
          <a:p>
            <a:pPr marL="514350" indent="-514350">
              <a:buFont typeface="+mj-lt"/>
              <a:buAutoNum type="arabicPeriod"/>
            </a:pPr>
            <a:r>
              <a:rPr lang="de-DE" dirty="0"/>
              <a:t>Schulinterner Lehrplan</a:t>
            </a:r>
          </a:p>
          <a:p>
            <a:pPr marL="514350" indent="-514350">
              <a:buFont typeface="+mj-lt"/>
              <a:buAutoNum type="arabicPeriod"/>
            </a:pPr>
            <a:r>
              <a:rPr lang="de-DE" dirty="0"/>
              <a:t>Konkretisierte Unterrichtsvorhaben</a:t>
            </a:r>
          </a:p>
          <a:p>
            <a:pPr marL="514350" indent="-514350">
              <a:buFont typeface="+mj-lt"/>
              <a:buAutoNum type="arabicPeriod"/>
            </a:pPr>
            <a:endParaRPr lang="de-DE" dirty="0"/>
          </a:p>
        </p:txBody>
      </p:sp>
      <p:sp>
        <p:nvSpPr>
          <p:cNvPr id="6" name="Foliennummernplatzhalter 5">
            <a:extLst>
              <a:ext uri="{FF2B5EF4-FFF2-40B4-BE49-F238E27FC236}">
                <a16:creationId xmlns:a16="http://schemas.microsoft.com/office/drawing/2014/main" id="{13F5F77A-00C3-4F16-9871-FFE1C538D3BA}"/>
              </a:ext>
            </a:extLst>
          </p:cNvPr>
          <p:cNvSpPr>
            <a:spLocks noGrp="1"/>
          </p:cNvSpPr>
          <p:nvPr>
            <p:ph type="sldNum" sz="quarter" idx="12"/>
          </p:nvPr>
        </p:nvSpPr>
        <p:spPr/>
        <p:txBody>
          <a:bodyPr/>
          <a:lstStyle/>
          <a:p>
            <a:fld id="{512A4277-7E7A-4AAF-BFC7-47646BF5CD0C}" type="slidenum">
              <a:rPr lang="de-DE" smtClean="0"/>
              <a:pPr/>
              <a:t>24</a:t>
            </a:fld>
            <a:endParaRPr lang="de-DE"/>
          </a:p>
        </p:txBody>
      </p:sp>
    </p:spTree>
    <p:extLst>
      <p:ext uri="{BB962C8B-B14F-4D97-AF65-F5344CB8AC3E}">
        <p14:creationId xmlns:p14="http://schemas.microsoft.com/office/powerpoint/2010/main" val="1335431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C4FFF9-7FB3-F24D-8A89-D29A7BD6BEB6}"/>
              </a:ext>
            </a:extLst>
          </p:cNvPr>
          <p:cNvSpPr>
            <a:spLocks noGrp="1"/>
          </p:cNvSpPr>
          <p:nvPr>
            <p:ph type="title"/>
          </p:nvPr>
        </p:nvSpPr>
        <p:spPr/>
        <p:txBody>
          <a:bodyPr/>
          <a:lstStyle/>
          <a:p>
            <a:r>
              <a:rPr lang="de-DE" b="1" dirty="0"/>
              <a:t>1. Kontinuitäten</a:t>
            </a:r>
          </a:p>
        </p:txBody>
      </p:sp>
      <p:sp>
        <p:nvSpPr>
          <p:cNvPr id="3" name="Inhaltsplatzhalter 2">
            <a:extLst>
              <a:ext uri="{FF2B5EF4-FFF2-40B4-BE49-F238E27FC236}">
                <a16:creationId xmlns:a16="http://schemas.microsoft.com/office/drawing/2014/main" id="{F2ADA2A4-372F-E048-9555-ACAF3F44B8CE}"/>
              </a:ext>
            </a:extLst>
          </p:cNvPr>
          <p:cNvSpPr>
            <a:spLocks noGrp="1"/>
          </p:cNvSpPr>
          <p:nvPr>
            <p:ph idx="1"/>
          </p:nvPr>
        </p:nvSpPr>
        <p:spPr>
          <a:xfrm>
            <a:off x="457200" y="1700808"/>
            <a:ext cx="8686800" cy="4205064"/>
          </a:xfrm>
        </p:spPr>
        <p:txBody>
          <a:bodyPr>
            <a:normAutofit fontScale="92500" lnSpcReduction="20000"/>
          </a:bodyPr>
          <a:lstStyle/>
          <a:p>
            <a:pPr lvl="0">
              <a:buFont typeface="Wingdings" pitchFamily="2" charset="2"/>
              <a:buChar char="§"/>
            </a:pPr>
            <a:r>
              <a:rPr lang="de-DE" dirty="0"/>
              <a:t>Aufgaben und Ziele des Faches (</a:t>
            </a:r>
            <a:r>
              <a:rPr lang="de-DE" i="1" dirty="0"/>
              <a:t>„Anbahnung und </a:t>
            </a:r>
          </a:p>
          <a:p>
            <a:pPr lvl="0">
              <a:buNone/>
            </a:pPr>
            <a:r>
              <a:rPr lang="de-DE" i="1" dirty="0"/>
              <a:t>	Entwicklung eines </a:t>
            </a:r>
            <a:r>
              <a:rPr lang="de-DE" b="1" i="1" dirty="0"/>
              <a:t>reflektierten Geschichtsbewusstseins</a:t>
            </a:r>
            <a:r>
              <a:rPr lang="de-DE" i="1" dirty="0"/>
              <a:t>“</a:t>
            </a:r>
            <a:r>
              <a:rPr lang="de-DE" dirty="0"/>
              <a:t>)</a:t>
            </a:r>
          </a:p>
          <a:p>
            <a:pPr lvl="0">
              <a:buNone/>
            </a:pPr>
            <a:endParaRPr lang="de-DE" sz="1300" dirty="0"/>
          </a:p>
          <a:p>
            <a:pPr lvl="0">
              <a:buFont typeface="Wingdings" pitchFamily="2" charset="2"/>
              <a:buChar char="§"/>
            </a:pPr>
            <a:r>
              <a:rPr lang="de-DE" dirty="0"/>
              <a:t>Kompetenzorientierung</a:t>
            </a:r>
          </a:p>
          <a:p>
            <a:pPr marL="0" lvl="0" indent="0">
              <a:buNone/>
            </a:pPr>
            <a:endParaRPr lang="de-DE" sz="1300" dirty="0"/>
          </a:p>
          <a:p>
            <a:pPr lvl="0">
              <a:buFont typeface="Wingdings" pitchFamily="2" charset="2"/>
              <a:buChar char="§"/>
            </a:pPr>
            <a:r>
              <a:rPr lang="de-DE" dirty="0"/>
              <a:t>Kompetenzbereiche</a:t>
            </a:r>
          </a:p>
          <a:p>
            <a:pPr lvl="0">
              <a:buNone/>
            </a:pPr>
            <a:endParaRPr lang="de-DE" sz="1300" dirty="0"/>
          </a:p>
          <a:p>
            <a:pPr lvl="0">
              <a:buFont typeface="Wingdings" pitchFamily="2" charset="2"/>
              <a:buChar char="§"/>
            </a:pPr>
            <a:r>
              <a:rPr lang="de-DE" dirty="0"/>
              <a:t>Inhaltsfelder bzw. inhaltliche Schwerpunkte, zum Beispiel:</a:t>
            </a:r>
          </a:p>
          <a:p>
            <a:pPr lvl="1">
              <a:buFont typeface="Arial" pitchFamily="34" charset="0"/>
              <a:buChar char="•"/>
            </a:pPr>
            <a:r>
              <a:rPr lang="de-DE" sz="2400" dirty="0"/>
              <a:t>Frühe Hochkulturen und antike Lebenswelten</a:t>
            </a:r>
          </a:p>
          <a:p>
            <a:pPr lvl="1">
              <a:buFont typeface="Arial" pitchFamily="34" charset="0"/>
              <a:buChar char="•"/>
            </a:pPr>
            <a:r>
              <a:rPr lang="de-DE" sz="2400" dirty="0"/>
              <a:t>Lebenswelten im Mittelalter</a:t>
            </a:r>
          </a:p>
          <a:p>
            <a:pPr lvl="1">
              <a:buFont typeface="Arial" pitchFamily="34" charset="0"/>
              <a:buChar char="•"/>
            </a:pPr>
            <a:r>
              <a:rPr lang="de-DE" sz="2400" dirty="0"/>
              <a:t>Imperialismus und Erster Weltkrieg</a:t>
            </a:r>
          </a:p>
          <a:p>
            <a:pPr lvl="1">
              <a:buFont typeface="Arial" pitchFamily="34" charset="0"/>
              <a:buChar char="•"/>
            </a:pPr>
            <a:r>
              <a:rPr lang="de-DE" sz="2400" dirty="0"/>
              <a:t>Nationalsozialismus und Zweiter Weltkrieg</a:t>
            </a:r>
          </a:p>
          <a:p>
            <a:pPr>
              <a:buFont typeface="Wingdings" pitchFamily="2" charset="2"/>
              <a:buChar char="Ø"/>
            </a:pPr>
            <a:endParaRPr lang="de-DE" dirty="0"/>
          </a:p>
        </p:txBody>
      </p:sp>
      <p:sp>
        <p:nvSpPr>
          <p:cNvPr id="6" name="Foliennummernplatzhalter 5">
            <a:extLst>
              <a:ext uri="{FF2B5EF4-FFF2-40B4-BE49-F238E27FC236}">
                <a16:creationId xmlns:a16="http://schemas.microsoft.com/office/drawing/2014/main" id="{AA250A9D-98AA-6F44-8CB8-DE79BC50D592}"/>
              </a:ext>
            </a:extLst>
          </p:cNvPr>
          <p:cNvSpPr>
            <a:spLocks noGrp="1"/>
          </p:cNvSpPr>
          <p:nvPr>
            <p:ph type="sldNum" sz="quarter" idx="12"/>
          </p:nvPr>
        </p:nvSpPr>
        <p:spPr/>
        <p:txBody>
          <a:bodyPr/>
          <a:lstStyle/>
          <a:p>
            <a:fld id="{512A4277-7E7A-4AAF-BFC7-47646BF5CD0C}" type="slidenum">
              <a:rPr lang="de-DE" smtClean="0"/>
              <a:pPr/>
              <a:t>25</a:t>
            </a:fld>
            <a:endParaRPr lang="de-DE"/>
          </a:p>
        </p:txBody>
      </p:sp>
    </p:spTree>
    <p:extLst>
      <p:ext uri="{BB962C8B-B14F-4D97-AF65-F5344CB8AC3E}">
        <p14:creationId xmlns:p14="http://schemas.microsoft.com/office/powerpoint/2010/main" val="136442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24E87-3501-2549-97F6-0BE4068189D7}"/>
              </a:ext>
            </a:extLst>
          </p:cNvPr>
          <p:cNvSpPr>
            <a:spLocks noGrp="1"/>
          </p:cNvSpPr>
          <p:nvPr>
            <p:ph type="title"/>
          </p:nvPr>
        </p:nvSpPr>
        <p:spPr/>
        <p:txBody>
          <a:bodyPr/>
          <a:lstStyle/>
          <a:p>
            <a:r>
              <a:rPr lang="de-DE" b="1" dirty="0"/>
              <a:t>2. Modifikationen</a:t>
            </a:r>
          </a:p>
        </p:txBody>
      </p:sp>
      <p:sp>
        <p:nvSpPr>
          <p:cNvPr id="3" name="Inhaltsplatzhalter 2">
            <a:extLst>
              <a:ext uri="{FF2B5EF4-FFF2-40B4-BE49-F238E27FC236}">
                <a16:creationId xmlns:a16="http://schemas.microsoft.com/office/drawing/2014/main" id="{323EFAE1-F979-1049-BA0C-ABF010A35C81}"/>
              </a:ext>
            </a:extLst>
          </p:cNvPr>
          <p:cNvSpPr>
            <a:spLocks noGrp="1"/>
          </p:cNvSpPr>
          <p:nvPr>
            <p:ph idx="1"/>
          </p:nvPr>
        </p:nvSpPr>
        <p:spPr/>
        <p:txBody>
          <a:bodyPr/>
          <a:lstStyle/>
          <a:p>
            <a:pPr lvl="0" algn="ctr">
              <a:buNone/>
            </a:pPr>
            <a:endParaRPr lang="de-DE" dirty="0"/>
          </a:p>
          <a:p>
            <a:pPr lvl="0" algn="ctr">
              <a:buNone/>
            </a:pPr>
            <a:endParaRPr lang="de-DE" dirty="0"/>
          </a:p>
          <a:p>
            <a:pPr lvl="0" algn="ctr">
              <a:buNone/>
            </a:pPr>
            <a:endParaRPr lang="de-DE" dirty="0"/>
          </a:p>
          <a:p>
            <a:pPr lvl="0" algn="ctr">
              <a:buNone/>
            </a:pPr>
            <a:endParaRPr lang="de-DE" dirty="0"/>
          </a:p>
          <a:p>
            <a:pPr lvl="0">
              <a:buNone/>
            </a:pPr>
            <a:endParaRPr lang="de-DE" dirty="0"/>
          </a:p>
          <a:p>
            <a:endParaRPr lang="de-DE" dirty="0"/>
          </a:p>
        </p:txBody>
      </p:sp>
      <p:sp>
        <p:nvSpPr>
          <p:cNvPr id="6" name="Foliennummernplatzhalter 5">
            <a:extLst>
              <a:ext uri="{FF2B5EF4-FFF2-40B4-BE49-F238E27FC236}">
                <a16:creationId xmlns:a16="http://schemas.microsoft.com/office/drawing/2014/main" id="{1434D6F9-E209-6148-BC5D-EF58A2F29410}"/>
              </a:ext>
            </a:extLst>
          </p:cNvPr>
          <p:cNvSpPr>
            <a:spLocks noGrp="1"/>
          </p:cNvSpPr>
          <p:nvPr>
            <p:ph type="sldNum" sz="quarter" idx="12"/>
          </p:nvPr>
        </p:nvSpPr>
        <p:spPr/>
        <p:txBody>
          <a:bodyPr/>
          <a:lstStyle/>
          <a:p>
            <a:fld id="{512A4277-7E7A-4AAF-BFC7-47646BF5CD0C}" type="slidenum">
              <a:rPr lang="de-DE" smtClean="0"/>
              <a:pPr/>
              <a:t>26</a:t>
            </a:fld>
            <a:endParaRPr lang="de-DE"/>
          </a:p>
        </p:txBody>
      </p:sp>
      <p:graphicFrame>
        <p:nvGraphicFramePr>
          <p:cNvPr id="8" name="Diagramm 7"/>
          <p:cNvGraphicFramePr/>
          <p:nvPr>
            <p:extLst>
              <p:ext uri="{D42A27DB-BD31-4B8C-83A1-F6EECF244321}">
                <p14:modId xmlns:p14="http://schemas.microsoft.com/office/powerpoint/2010/main" val="1091028249"/>
              </p:ext>
            </p:extLst>
          </p:nvPr>
        </p:nvGraphicFramePr>
        <p:xfrm>
          <a:off x="457200" y="2887659"/>
          <a:ext cx="8358246" cy="2928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feld 8">
            <a:extLst>
              <a:ext uri="{FF2B5EF4-FFF2-40B4-BE49-F238E27FC236}">
                <a16:creationId xmlns:a16="http://schemas.microsoft.com/office/drawing/2014/main" id="{D2A8763B-0FEB-5C4D-B3CF-0F6BC37CCAC2}"/>
              </a:ext>
            </a:extLst>
          </p:cNvPr>
          <p:cNvSpPr txBox="1"/>
          <p:nvPr/>
        </p:nvSpPr>
        <p:spPr>
          <a:xfrm>
            <a:off x="457200" y="1713598"/>
            <a:ext cx="8229600" cy="830997"/>
          </a:xfrm>
          <a:prstGeom prst="rect">
            <a:avLst/>
          </a:prstGeom>
          <a:noFill/>
        </p:spPr>
        <p:txBody>
          <a:bodyPr wrap="square" rtlCol="0">
            <a:spAutoFit/>
          </a:bodyPr>
          <a:lstStyle/>
          <a:p>
            <a:r>
              <a:rPr lang="de-DE" sz="2400" b="1" dirty="0"/>
              <a:t>Präzisierung und Ausschärfung auf Ebenen der Inhaltsfelder und inhaltlichen Schwerpunkte</a:t>
            </a:r>
          </a:p>
        </p:txBody>
      </p:sp>
    </p:spTree>
    <p:extLst>
      <p:ext uri="{BB962C8B-B14F-4D97-AF65-F5344CB8AC3E}">
        <p14:creationId xmlns:p14="http://schemas.microsoft.com/office/powerpoint/2010/main" val="180736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24E87-3501-2549-97F6-0BE4068189D7}"/>
              </a:ext>
            </a:extLst>
          </p:cNvPr>
          <p:cNvSpPr>
            <a:spLocks noGrp="1"/>
          </p:cNvSpPr>
          <p:nvPr>
            <p:ph type="title"/>
          </p:nvPr>
        </p:nvSpPr>
        <p:spPr>
          <a:xfrm>
            <a:off x="467544" y="908720"/>
            <a:ext cx="8229600" cy="648072"/>
          </a:xfrm>
        </p:spPr>
        <p:txBody>
          <a:bodyPr/>
          <a:lstStyle/>
          <a:p>
            <a:pPr lvl="0"/>
            <a:r>
              <a:rPr lang="de-DE" sz="3200" b="1" dirty="0"/>
              <a:t>Weiterentwicklung der Kompetenzbereiche</a:t>
            </a:r>
            <a:endParaRPr lang="de-DE" b="1" dirty="0"/>
          </a:p>
        </p:txBody>
      </p:sp>
      <p:sp>
        <p:nvSpPr>
          <p:cNvPr id="3" name="Inhaltsplatzhalter 2">
            <a:extLst>
              <a:ext uri="{FF2B5EF4-FFF2-40B4-BE49-F238E27FC236}">
                <a16:creationId xmlns:a16="http://schemas.microsoft.com/office/drawing/2014/main" id="{323EFAE1-F979-1049-BA0C-ABF010A35C81}"/>
              </a:ext>
            </a:extLst>
          </p:cNvPr>
          <p:cNvSpPr>
            <a:spLocks noGrp="1"/>
          </p:cNvSpPr>
          <p:nvPr>
            <p:ph idx="1"/>
          </p:nvPr>
        </p:nvSpPr>
        <p:spPr>
          <a:xfrm>
            <a:off x="457200" y="1571611"/>
            <a:ext cx="8229600" cy="5149863"/>
          </a:xfrm>
        </p:spPr>
        <p:txBody>
          <a:bodyPr>
            <a:normAutofit fontScale="92500" lnSpcReduction="10000"/>
          </a:bodyPr>
          <a:lstStyle/>
          <a:p>
            <a:pPr>
              <a:buFont typeface="Wingdings" pitchFamily="2" charset="2"/>
              <a:buChar char="§"/>
            </a:pPr>
            <a:r>
              <a:rPr lang="de-DE" sz="1900" dirty="0"/>
              <a:t>Beschreibung der vier Kompetenzbereiche</a:t>
            </a:r>
          </a:p>
          <a:p>
            <a:pPr>
              <a:buFont typeface="Wingdings" pitchFamily="2" charset="2"/>
              <a:buChar char="§"/>
            </a:pPr>
            <a:r>
              <a:rPr lang="de-DE" sz="1900" dirty="0"/>
              <a:t>übergeordnete Kompetenzen in einer zirkulären Progression von der Jahrgangsstufe 5/6 bis zum Ende der Sek. I</a:t>
            </a:r>
          </a:p>
          <a:p>
            <a:pPr>
              <a:buNone/>
            </a:pPr>
            <a:endParaRPr lang="de-DE" sz="1800" dirty="0"/>
          </a:p>
          <a:p>
            <a:pPr>
              <a:buNone/>
            </a:pPr>
            <a:endParaRPr lang="de-DE" sz="1800" dirty="0"/>
          </a:p>
          <a:p>
            <a:endParaRPr lang="de-DE" sz="1800" dirty="0"/>
          </a:p>
          <a:p>
            <a:endParaRPr lang="de-DE" sz="1800" dirty="0"/>
          </a:p>
          <a:p>
            <a:endParaRPr lang="de-DE" sz="1800" dirty="0"/>
          </a:p>
          <a:p>
            <a:endParaRPr lang="de-DE" sz="1800" dirty="0"/>
          </a:p>
          <a:p>
            <a:endParaRPr lang="de-DE" sz="1800" dirty="0"/>
          </a:p>
          <a:p>
            <a:endParaRPr lang="de-DE" sz="1800" dirty="0"/>
          </a:p>
          <a:p>
            <a:endParaRPr lang="de-DE" sz="1800" dirty="0"/>
          </a:p>
          <a:p>
            <a:pPr marL="0" indent="0">
              <a:buNone/>
            </a:pPr>
            <a:endParaRPr lang="de-DE" sz="1900" dirty="0"/>
          </a:p>
          <a:p>
            <a:pPr>
              <a:spcBef>
                <a:spcPts val="1032"/>
              </a:spcBef>
              <a:buFont typeface="Wingdings" pitchFamily="2" charset="2"/>
              <a:buChar char="§"/>
            </a:pPr>
            <a:r>
              <a:rPr lang="de-DE" sz="1900" dirty="0"/>
              <a:t>Verknüpfung von Prozessen und Gegenständen in konkretisierten Kompetenzerwartungen (z.B. IF 7, UK 1: </a:t>
            </a:r>
            <a:r>
              <a:rPr lang="de-DE" sz="1900" i="1" dirty="0"/>
              <a:t>Die Schülerinnen und Schüler nehmen Stellung zur </a:t>
            </a:r>
            <a:r>
              <a:rPr lang="de-DE" sz="2100" i="1" dirty="0"/>
              <a:t>Verantwortung politischer Akteure und Gruppen für die Zerstörung des Weimarer Rechts- und Verfassungsstaats.</a:t>
            </a:r>
            <a:r>
              <a:rPr lang="de-DE" sz="2100" dirty="0"/>
              <a:t>)</a:t>
            </a:r>
          </a:p>
        </p:txBody>
      </p:sp>
      <p:sp>
        <p:nvSpPr>
          <p:cNvPr id="6" name="Foliennummernplatzhalter 5">
            <a:extLst>
              <a:ext uri="{FF2B5EF4-FFF2-40B4-BE49-F238E27FC236}">
                <a16:creationId xmlns:a16="http://schemas.microsoft.com/office/drawing/2014/main" id="{1434D6F9-E209-6148-BC5D-EF58A2F29410}"/>
              </a:ext>
            </a:extLst>
          </p:cNvPr>
          <p:cNvSpPr>
            <a:spLocks noGrp="1"/>
          </p:cNvSpPr>
          <p:nvPr>
            <p:ph type="sldNum" sz="quarter" idx="12"/>
          </p:nvPr>
        </p:nvSpPr>
        <p:spPr/>
        <p:txBody>
          <a:bodyPr/>
          <a:lstStyle/>
          <a:p>
            <a:fld id="{512A4277-7E7A-4AAF-BFC7-47646BF5CD0C}" type="slidenum">
              <a:rPr lang="de-DE" smtClean="0"/>
              <a:pPr/>
              <a:t>27</a:t>
            </a:fld>
            <a:endParaRPr lang="de-DE"/>
          </a:p>
        </p:txBody>
      </p:sp>
      <p:graphicFrame>
        <p:nvGraphicFramePr>
          <p:cNvPr id="7" name="Tabelle 6">
            <a:extLst>
              <a:ext uri="{FF2B5EF4-FFF2-40B4-BE49-F238E27FC236}">
                <a16:creationId xmlns:a16="http://schemas.microsoft.com/office/drawing/2014/main" id="{1A411262-A284-2E40-BEAB-B8EB3AAB5268}"/>
              </a:ext>
            </a:extLst>
          </p:cNvPr>
          <p:cNvGraphicFramePr>
            <a:graphicFrameLocks noGrp="1"/>
          </p:cNvGraphicFramePr>
          <p:nvPr>
            <p:extLst>
              <p:ext uri="{D42A27DB-BD31-4B8C-83A1-F6EECF244321}">
                <p14:modId xmlns:p14="http://schemas.microsoft.com/office/powerpoint/2010/main" val="1187636973"/>
              </p:ext>
            </p:extLst>
          </p:nvPr>
        </p:nvGraphicFramePr>
        <p:xfrm>
          <a:off x="457200" y="2555456"/>
          <a:ext cx="8229600" cy="2528990"/>
        </p:xfrm>
        <a:graphic>
          <a:graphicData uri="http://schemas.openxmlformats.org/drawingml/2006/table">
            <a:tbl>
              <a:tblPr firstRow="1" bandRow="1">
                <a:tableStyleId>{5C22544A-7EE6-4342-B048-85BDC9FD1C3A}</a:tableStyleId>
              </a:tblPr>
              <a:tblGrid>
                <a:gridCol w="576063">
                  <a:extLst>
                    <a:ext uri="{9D8B030D-6E8A-4147-A177-3AD203B41FA5}">
                      <a16:colId xmlns:a16="http://schemas.microsoft.com/office/drawing/2014/main" val="4249312388"/>
                    </a:ext>
                  </a:extLst>
                </a:gridCol>
                <a:gridCol w="3528392">
                  <a:extLst>
                    <a:ext uri="{9D8B030D-6E8A-4147-A177-3AD203B41FA5}">
                      <a16:colId xmlns:a16="http://schemas.microsoft.com/office/drawing/2014/main" val="3472794688"/>
                    </a:ext>
                  </a:extLst>
                </a:gridCol>
                <a:gridCol w="3456384">
                  <a:extLst>
                    <a:ext uri="{9D8B030D-6E8A-4147-A177-3AD203B41FA5}">
                      <a16:colId xmlns:a16="http://schemas.microsoft.com/office/drawing/2014/main" val="3405545237"/>
                    </a:ext>
                  </a:extLst>
                </a:gridCol>
                <a:gridCol w="668761">
                  <a:extLst>
                    <a:ext uri="{9D8B030D-6E8A-4147-A177-3AD203B41FA5}">
                      <a16:colId xmlns:a16="http://schemas.microsoft.com/office/drawing/2014/main" val="3434459596"/>
                    </a:ext>
                  </a:extLst>
                </a:gridCol>
              </a:tblGrid>
              <a:tr h="357049">
                <a:tc>
                  <a:txBody>
                    <a:bodyPr/>
                    <a:lstStyle/>
                    <a:p>
                      <a:pPr algn="ctr"/>
                      <a:r>
                        <a:rPr lang="de-DE" dirty="0"/>
                        <a:t>ÜK</a:t>
                      </a:r>
                    </a:p>
                  </a:txBody>
                  <a:tcPr/>
                </a:tc>
                <a:tc>
                  <a:txBody>
                    <a:bodyPr/>
                    <a:lstStyle/>
                    <a:p>
                      <a:pPr algn="ctr"/>
                      <a:r>
                        <a:rPr lang="de-DE" dirty="0"/>
                        <a:t>Ende 5/6</a:t>
                      </a:r>
                    </a:p>
                  </a:txBody>
                  <a:tcPr/>
                </a:tc>
                <a:tc>
                  <a:txBody>
                    <a:bodyPr/>
                    <a:lstStyle/>
                    <a:p>
                      <a:pPr algn="ctr"/>
                      <a:r>
                        <a:rPr lang="de-DE" dirty="0"/>
                        <a:t>Ende Sek. I</a:t>
                      </a:r>
                    </a:p>
                  </a:txBody>
                  <a:tcPr/>
                </a:tc>
                <a:tc>
                  <a:txBody>
                    <a:bodyPr/>
                    <a:lstStyle/>
                    <a:p>
                      <a:pPr algn="ctr"/>
                      <a:r>
                        <a:rPr lang="de-DE" dirty="0"/>
                        <a:t>ÜK</a:t>
                      </a:r>
                    </a:p>
                  </a:txBody>
                  <a:tcPr/>
                </a:tc>
                <a:extLst>
                  <a:ext uri="{0D108BD9-81ED-4DB2-BD59-A6C34878D82A}">
                    <a16:rowId xmlns:a16="http://schemas.microsoft.com/office/drawing/2014/main" val="358627660"/>
                  </a:ext>
                </a:extLst>
              </a:tr>
              <a:tr h="1081615">
                <a:tc>
                  <a:txBody>
                    <a:bodyPr/>
                    <a:lstStyle/>
                    <a:p>
                      <a:r>
                        <a:rPr lang="de-DE" sz="1600" dirty="0"/>
                        <a:t>MK2</a:t>
                      </a:r>
                    </a:p>
                  </a:txBody>
                  <a:tcPr/>
                </a:tc>
                <a:tc>
                  <a:txBody>
                    <a:bodyPr/>
                    <a:lstStyle/>
                    <a:p>
                      <a:r>
                        <a:rPr lang="de-DE" sz="1400" dirty="0"/>
                        <a:t>Die Schülerinnen und Schüler unterscheiden zwischen Quellen und Darstellungen und stellen Verbindungen zwischen ihnen her.</a:t>
                      </a:r>
                      <a:endParaRPr lang="de-DE" sz="1400" i="1" dirty="0"/>
                    </a:p>
                  </a:txBody>
                  <a:tcPr/>
                </a:tc>
                <a:tc>
                  <a:txBody>
                    <a:bodyPr/>
                    <a:lstStyle/>
                    <a:p>
                      <a:r>
                        <a:rPr lang="de-DE" sz="1400" dirty="0"/>
                        <a:t>Die Schülerinnen und Schüler erläutern den Unterschied zwischen verschiedenen analogen und digitalen Quellengattungen und Formen historischer Darstellung.</a:t>
                      </a:r>
                      <a:endParaRPr lang="de-DE" sz="1400" i="1" dirty="0"/>
                    </a:p>
                  </a:txBody>
                  <a:tcPr/>
                </a:tc>
                <a:tc>
                  <a:txBody>
                    <a:bodyPr/>
                    <a:lstStyle/>
                    <a:p>
                      <a:r>
                        <a:rPr lang="de-DE" sz="1600" i="0" dirty="0"/>
                        <a:t>MK 3</a:t>
                      </a:r>
                    </a:p>
                  </a:txBody>
                  <a:tcPr/>
                </a:tc>
                <a:extLst>
                  <a:ext uri="{0D108BD9-81ED-4DB2-BD59-A6C34878D82A}">
                    <a16:rowId xmlns:a16="http://schemas.microsoft.com/office/drawing/2014/main" val="654646564"/>
                  </a:ext>
                </a:extLst>
              </a:tr>
              <a:tr h="1081615">
                <a:tc>
                  <a:txBody>
                    <a:bodyPr/>
                    <a:lstStyle/>
                    <a:p>
                      <a:r>
                        <a:rPr lang="de-DE" sz="1600" dirty="0"/>
                        <a:t>UK1</a:t>
                      </a:r>
                    </a:p>
                  </a:txBody>
                  <a:tcPr/>
                </a:tc>
                <a:tc>
                  <a:txBody>
                    <a:bodyPr/>
                    <a:lstStyle/>
                    <a:p>
                      <a:r>
                        <a:rPr lang="de-DE" sz="1400" dirty="0"/>
                        <a:t>Die Schülerinnen und Schüler unterscheiden zur Beantwortung einer historischen Frage zwischen einem Sach- und Werturteil.</a:t>
                      </a:r>
                      <a:endParaRPr lang="de-DE" sz="1400" i="1" dirty="0"/>
                    </a:p>
                  </a:txBody>
                  <a:tcPr/>
                </a:tc>
                <a:tc>
                  <a:txBody>
                    <a:bodyPr/>
                    <a:lstStyle/>
                    <a:p>
                      <a:r>
                        <a:rPr lang="de-DE" sz="1400" dirty="0"/>
                        <a:t>Die</a:t>
                      </a:r>
                      <a:r>
                        <a:rPr lang="de-DE" sz="1400" baseline="0" dirty="0"/>
                        <a:t> Schülerinnen und Schüler </a:t>
                      </a:r>
                      <a:r>
                        <a:rPr lang="de-DE" sz="1400" dirty="0"/>
                        <a:t>nehmen auf Basis der Unterscheidung zwischen Sach- und Werturteil zur Beantwortung einer historischen Fragestellung kritisch Stellung.</a:t>
                      </a:r>
                      <a:endParaRPr lang="de-DE" sz="1400" i="1" dirty="0"/>
                    </a:p>
                  </a:txBody>
                  <a:tcPr/>
                </a:tc>
                <a:tc>
                  <a:txBody>
                    <a:bodyPr/>
                    <a:lstStyle/>
                    <a:p>
                      <a:r>
                        <a:rPr lang="de-DE" sz="1600" i="0" dirty="0"/>
                        <a:t>UK 1</a:t>
                      </a:r>
                    </a:p>
                  </a:txBody>
                  <a:tcPr/>
                </a:tc>
                <a:extLst>
                  <a:ext uri="{0D108BD9-81ED-4DB2-BD59-A6C34878D82A}">
                    <a16:rowId xmlns:a16="http://schemas.microsoft.com/office/drawing/2014/main" val="4246045937"/>
                  </a:ext>
                </a:extLst>
              </a:tr>
            </a:tbl>
          </a:graphicData>
        </a:graphic>
      </p:graphicFrame>
    </p:spTree>
    <p:extLst>
      <p:ext uri="{BB962C8B-B14F-4D97-AF65-F5344CB8AC3E}">
        <p14:creationId xmlns:p14="http://schemas.microsoft.com/office/powerpoint/2010/main" val="2431922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bgerundetes Rechteck 8"/>
          <p:cNvSpPr/>
          <p:nvPr/>
        </p:nvSpPr>
        <p:spPr>
          <a:xfrm>
            <a:off x="214282" y="3140968"/>
            <a:ext cx="8715436" cy="309520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82B519C-9C21-194F-BCA2-41236A048261}"/>
              </a:ext>
            </a:extLst>
          </p:cNvPr>
          <p:cNvSpPr>
            <a:spLocks noGrp="1"/>
          </p:cNvSpPr>
          <p:nvPr>
            <p:ph type="title"/>
          </p:nvPr>
        </p:nvSpPr>
        <p:spPr>
          <a:xfrm>
            <a:off x="428596" y="642918"/>
            <a:ext cx="8358246" cy="785818"/>
          </a:xfrm>
        </p:spPr>
        <p:txBody>
          <a:bodyPr/>
          <a:lstStyle/>
          <a:p>
            <a:r>
              <a:rPr lang="de-DE" b="1" dirty="0"/>
              <a:t/>
            </a:r>
            <a:br>
              <a:rPr lang="de-DE" b="1" dirty="0"/>
            </a:br>
            <a:r>
              <a:rPr lang="de-DE" b="1" dirty="0"/>
              <a:t/>
            </a:r>
            <a:br>
              <a:rPr lang="de-DE" b="1" dirty="0"/>
            </a:br>
            <a:r>
              <a:rPr lang="de-DE" b="1" dirty="0"/>
              <a:t/>
            </a:r>
            <a:br>
              <a:rPr lang="de-DE" b="1" dirty="0"/>
            </a:br>
            <a:r>
              <a:rPr lang="de-DE" sz="3200" b="1" dirty="0"/>
              <a:t/>
            </a:r>
            <a:br>
              <a:rPr lang="de-DE" sz="3200" b="1" dirty="0"/>
            </a:br>
            <a:r>
              <a:rPr lang="de-DE" sz="2400" b="1" dirty="0"/>
              <a:t>Inhaltliche Akzentuierungen</a:t>
            </a:r>
            <a:r>
              <a:rPr lang="de-DE" sz="3200" dirty="0"/>
              <a:t/>
            </a:r>
            <a:br>
              <a:rPr lang="de-DE" sz="3200" dirty="0"/>
            </a:br>
            <a:r>
              <a:rPr lang="de-DE" dirty="0"/>
              <a:t/>
            </a:r>
            <a:br>
              <a:rPr lang="de-DE" dirty="0"/>
            </a:br>
            <a:r>
              <a:rPr lang="de-DE" dirty="0"/>
              <a:t/>
            </a:r>
            <a:br>
              <a:rPr lang="de-DE" dirty="0"/>
            </a:br>
            <a:endParaRPr lang="de-DE" dirty="0"/>
          </a:p>
        </p:txBody>
      </p:sp>
      <p:sp>
        <p:nvSpPr>
          <p:cNvPr id="6" name="Foliennummernplatzhalter 5">
            <a:extLst>
              <a:ext uri="{FF2B5EF4-FFF2-40B4-BE49-F238E27FC236}">
                <a16:creationId xmlns:a16="http://schemas.microsoft.com/office/drawing/2014/main" id="{4828DF44-5BFC-3743-B63B-0F7AE97E2FB2}"/>
              </a:ext>
            </a:extLst>
          </p:cNvPr>
          <p:cNvSpPr>
            <a:spLocks noGrp="1"/>
          </p:cNvSpPr>
          <p:nvPr>
            <p:ph type="sldNum" sz="quarter" idx="12"/>
          </p:nvPr>
        </p:nvSpPr>
        <p:spPr/>
        <p:txBody>
          <a:bodyPr/>
          <a:lstStyle/>
          <a:p>
            <a:fld id="{512A4277-7E7A-4AAF-BFC7-47646BF5CD0C}" type="slidenum">
              <a:rPr lang="de-DE" smtClean="0"/>
              <a:pPr/>
              <a:t>28</a:t>
            </a:fld>
            <a:endParaRPr lang="de-DE"/>
          </a:p>
        </p:txBody>
      </p:sp>
      <p:sp>
        <p:nvSpPr>
          <p:cNvPr id="12" name="Rechteck 11"/>
          <p:cNvSpPr/>
          <p:nvPr/>
        </p:nvSpPr>
        <p:spPr>
          <a:xfrm>
            <a:off x="428596" y="1615218"/>
            <a:ext cx="8286808" cy="4596130"/>
          </a:xfrm>
          <a:prstGeom prst="rect">
            <a:avLst/>
          </a:prstGeom>
        </p:spPr>
        <p:txBody>
          <a:bodyPr wrap="square">
            <a:spAutoFit/>
          </a:bodyPr>
          <a:lstStyle/>
          <a:p>
            <a:pPr>
              <a:buFont typeface="Wingdings" pitchFamily="2" charset="2"/>
              <a:buChar char="§"/>
            </a:pPr>
            <a:r>
              <a:rPr lang="de-DE" sz="2200" dirty="0"/>
              <a:t> 10. Schuljahr für die Inhaltsfelder 8 und 9 </a:t>
            </a:r>
          </a:p>
          <a:p>
            <a:pPr>
              <a:buFont typeface="Wingdings" pitchFamily="2" charset="2"/>
              <a:buChar char="§"/>
            </a:pPr>
            <a:r>
              <a:rPr lang="de-DE" sz="2200" dirty="0"/>
              <a:t> fachliche Beschreibung der Inhaltsfelder und inhaltlichen Schwerpunkte in den Manteltexten</a:t>
            </a:r>
          </a:p>
          <a:p>
            <a:pPr>
              <a:spcBef>
                <a:spcPts val="800"/>
              </a:spcBef>
            </a:pPr>
            <a:r>
              <a:rPr lang="de-DE" sz="2000" u="sng" dirty="0"/>
              <a:t>Beispiel IF 8</a:t>
            </a:r>
            <a:r>
              <a:rPr lang="de-DE" sz="2000" dirty="0"/>
              <a:t>: </a:t>
            </a:r>
          </a:p>
          <a:p>
            <a:pPr algn="just"/>
            <a:endParaRPr lang="de-DE" sz="2000" dirty="0"/>
          </a:p>
          <a:p>
            <a:pPr algn="just"/>
            <a:r>
              <a:rPr lang="de-DE" sz="2000" dirty="0"/>
              <a:t>„In diesem Inhaltsfeld werden national-, europa- und globalgeschichtliche Folgen des Zweiten Weltkriegs und deren Verflechtungen auf der politischen und gesellschaftlichen Ebene behandelt. Mit der Blockbildung nach 1945 wird die schrittweise Wiedererlangung der Souveränität beider deutscher Staaten thematisiert, die mit der Ost- bzw. Westeinbindung und der Eingliederung in supranationale Organisationen und Institutionen verbunden ist. Vor diesem Hintergrund werden Interdependenzen zwischen internationalen Entwicklungen und nationaler Außen- und Innenpolitik deutlich. Die Folgen der unterschiedlich eingeschlagenen Wege in Wirtschaft und Politik […]“</a:t>
            </a:r>
          </a:p>
        </p:txBody>
      </p:sp>
      <p:sp>
        <p:nvSpPr>
          <p:cNvPr id="7"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3450432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24E87-3501-2549-97F6-0BE4068189D7}"/>
              </a:ext>
            </a:extLst>
          </p:cNvPr>
          <p:cNvSpPr>
            <a:spLocks noGrp="1"/>
          </p:cNvSpPr>
          <p:nvPr>
            <p:ph type="title"/>
          </p:nvPr>
        </p:nvSpPr>
        <p:spPr>
          <a:xfrm>
            <a:off x="428596" y="1067271"/>
            <a:ext cx="8229600" cy="360040"/>
          </a:xfrm>
        </p:spPr>
        <p:txBody>
          <a:bodyPr/>
          <a:lstStyle/>
          <a:p>
            <a:r>
              <a:rPr lang="de-DE" b="1" dirty="0"/>
              <a:t>3. Neuerungen</a:t>
            </a:r>
          </a:p>
        </p:txBody>
      </p:sp>
      <p:sp>
        <p:nvSpPr>
          <p:cNvPr id="3" name="Inhaltsplatzhalter 2">
            <a:extLst>
              <a:ext uri="{FF2B5EF4-FFF2-40B4-BE49-F238E27FC236}">
                <a16:creationId xmlns:a16="http://schemas.microsoft.com/office/drawing/2014/main" id="{323EFAE1-F979-1049-BA0C-ABF010A35C81}"/>
              </a:ext>
            </a:extLst>
          </p:cNvPr>
          <p:cNvSpPr>
            <a:spLocks noGrp="1"/>
          </p:cNvSpPr>
          <p:nvPr>
            <p:ph idx="1"/>
          </p:nvPr>
        </p:nvSpPr>
        <p:spPr>
          <a:xfrm>
            <a:off x="428596" y="1643050"/>
            <a:ext cx="8229600" cy="4205064"/>
          </a:xfrm>
        </p:spPr>
        <p:txBody>
          <a:bodyPr>
            <a:normAutofit fontScale="85000" lnSpcReduction="20000"/>
          </a:bodyPr>
          <a:lstStyle/>
          <a:p>
            <a:pPr lvl="0">
              <a:buFont typeface="Wingdings" pitchFamily="2" charset="2"/>
              <a:buChar char="§"/>
            </a:pPr>
            <a:r>
              <a:rPr lang="de-DE" b="1" dirty="0"/>
              <a:t>stärkere Akzentuierung der:</a:t>
            </a:r>
            <a:endParaRPr lang="de-DE" dirty="0"/>
          </a:p>
          <a:p>
            <a:pPr lvl="1">
              <a:buFont typeface="Arial" pitchFamily="34" charset="0"/>
              <a:buChar char="•"/>
            </a:pPr>
            <a:r>
              <a:rPr lang="de-DE" sz="2400" dirty="0"/>
              <a:t>Geschichte des 20. Jahrhunderts </a:t>
            </a:r>
          </a:p>
          <a:p>
            <a:pPr lvl="1">
              <a:buFont typeface="Arial" pitchFamily="34" charset="0"/>
              <a:buChar char="•"/>
            </a:pPr>
            <a:r>
              <a:rPr lang="de-DE" sz="2400" dirty="0"/>
              <a:t>Bildung in der digitalen Welt</a:t>
            </a:r>
          </a:p>
          <a:p>
            <a:pPr lvl="1">
              <a:buFont typeface="Arial" pitchFamily="34" charset="0"/>
              <a:buChar char="•"/>
            </a:pPr>
            <a:r>
              <a:rPr lang="de-DE" sz="2400" dirty="0"/>
              <a:t>Wirtschaftsgeschichte</a:t>
            </a:r>
          </a:p>
          <a:p>
            <a:pPr lvl="1">
              <a:buFont typeface="Arial" pitchFamily="34" charset="0"/>
              <a:buChar char="•"/>
            </a:pPr>
            <a:r>
              <a:rPr lang="de-DE" sz="2400" dirty="0"/>
              <a:t>Verbraucherbildung</a:t>
            </a:r>
          </a:p>
          <a:p>
            <a:pPr lvl="1">
              <a:buFont typeface="Arial" pitchFamily="34" charset="0"/>
              <a:buChar char="•"/>
            </a:pPr>
            <a:r>
              <a:rPr lang="de-DE" sz="2400" dirty="0"/>
              <a:t>globalgeschichtlichen Perspektiven</a:t>
            </a:r>
          </a:p>
          <a:p>
            <a:pPr lvl="1">
              <a:buFont typeface="Arial" pitchFamily="34" charset="0"/>
              <a:buChar char="•"/>
            </a:pPr>
            <a:r>
              <a:rPr lang="de-DE" sz="2400" dirty="0"/>
              <a:t>Erinnerungs- und Geschichtskultur.</a:t>
            </a:r>
          </a:p>
          <a:p>
            <a:pPr lvl="1">
              <a:buNone/>
            </a:pPr>
            <a:endParaRPr lang="de-DE" sz="1200" dirty="0">
              <a:solidFill>
                <a:srgbClr val="FF0000"/>
              </a:solidFill>
            </a:endParaRPr>
          </a:p>
          <a:p>
            <a:pPr>
              <a:buFont typeface="Wingdings" pitchFamily="2" charset="2"/>
              <a:buChar char="§"/>
            </a:pPr>
            <a:r>
              <a:rPr lang="de-DE" b="1" dirty="0"/>
              <a:t>Geplant: Frühgeschichte wandert in den Sachunterricht der Grundschule. Neuer Zuschnitt erstes IF: Frühe Hochkulturen und antike Lebenswelten</a:t>
            </a:r>
          </a:p>
          <a:p>
            <a:pPr lvl="0">
              <a:buNone/>
            </a:pPr>
            <a:endParaRPr lang="de-DE" sz="1200" dirty="0"/>
          </a:p>
          <a:p>
            <a:pPr lvl="0">
              <a:buFont typeface="Wingdings" pitchFamily="2" charset="2"/>
              <a:buChar char="§"/>
            </a:pPr>
            <a:r>
              <a:rPr lang="de-DE" b="1" dirty="0"/>
              <a:t>kompetenzorientierte Überprüfungsformen</a:t>
            </a:r>
            <a:endParaRPr lang="de-DE" dirty="0"/>
          </a:p>
          <a:p>
            <a:endParaRPr lang="de-DE" dirty="0"/>
          </a:p>
        </p:txBody>
      </p:sp>
      <p:sp>
        <p:nvSpPr>
          <p:cNvPr id="6" name="Foliennummernplatzhalter 5">
            <a:extLst>
              <a:ext uri="{FF2B5EF4-FFF2-40B4-BE49-F238E27FC236}">
                <a16:creationId xmlns:a16="http://schemas.microsoft.com/office/drawing/2014/main" id="{1434D6F9-E209-6148-BC5D-EF58A2F29410}"/>
              </a:ext>
            </a:extLst>
          </p:cNvPr>
          <p:cNvSpPr>
            <a:spLocks noGrp="1"/>
          </p:cNvSpPr>
          <p:nvPr>
            <p:ph type="sldNum" sz="quarter" idx="12"/>
          </p:nvPr>
        </p:nvSpPr>
        <p:spPr/>
        <p:txBody>
          <a:bodyPr/>
          <a:lstStyle/>
          <a:p>
            <a:fld id="{512A4277-7E7A-4AAF-BFC7-47646BF5CD0C}" type="slidenum">
              <a:rPr lang="de-DE" smtClean="0"/>
              <a:pPr/>
              <a:t>29</a:t>
            </a:fld>
            <a:endParaRPr lang="de-DE"/>
          </a:p>
        </p:txBody>
      </p:sp>
      <p:sp>
        <p:nvSpPr>
          <p:cNvPr id="7" name="Fußzeilenplatzhalter 5"/>
          <p:cNvSpPr>
            <a:spLocks noGrp="1"/>
          </p:cNvSpPr>
          <p:nvPr>
            <p:ph type="ftr" sz="quarter" idx="11"/>
          </p:nvPr>
        </p:nvSpPr>
        <p:spPr>
          <a:xfrm>
            <a:off x="3419872" y="6356350"/>
            <a:ext cx="2952328" cy="365125"/>
          </a:xfrm>
        </p:spPr>
        <p:txBody>
          <a:bodyPr/>
          <a:lstStyle/>
          <a:p>
            <a:r>
              <a:rPr lang="de-DE" dirty="0"/>
              <a:t>Implementationsveranstaltung zur Einführung der Kernlehrpläne</a:t>
            </a:r>
          </a:p>
        </p:txBody>
      </p:sp>
    </p:spTree>
    <p:extLst>
      <p:ext uri="{BB962C8B-B14F-4D97-AF65-F5344CB8AC3E}">
        <p14:creationId xmlns:p14="http://schemas.microsoft.com/office/powerpoint/2010/main" val="39047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844824"/>
            <a:ext cx="8147248" cy="3816424"/>
          </a:xfrm>
        </p:spPr>
        <p:txBody>
          <a:bodyPr anchor="ctr" anchorCtr="0">
            <a:noAutofit/>
          </a:bodyPr>
          <a:lstStyle/>
          <a:p>
            <a:pPr algn="ctr"/>
            <a:r>
              <a:rPr lang="de-DE" sz="3200" b="0" dirty="0">
                <a:solidFill>
                  <a:srgbClr val="0070C0"/>
                </a:solidFill>
              </a:rPr>
              <a:t/>
            </a:r>
            <a:br>
              <a:rPr lang="de-DE" sz="3200" b="0" dirty="0">
                <a:solidFill>
                  <a:srgbClr val="0070C0"/>
                </a:solidFill>
              </a:rPr>
            </a:br>
            <a:r>
              <a:rPr lang="de-DE" sz="3600" b="0" dirty="0">
                <a:solidFill>
                  <a:srgbClr val="0070C0"/>
                </a:solidFill>
                <a:latin typeface="+mn-lt"/>
              </a:rPr>
              <a:t>1. Merkmale der neuen Kernlehrpläne</a:t>
            </a:r>
            <a:br>
              <a:rPr lang="de-DE" sz="3600" b="0" dirty="0">
                <a:solidFill>
                  <a:srgbClr val="0070C0"/>
                </a:solidFill>
                <a:latin typeface="+mn-lt"/>
              </a:rPr>
            </a:br>
            <a:r>
              <a:rPr lang="de-DE" sz="3200" b="0" dirty="0">
                <a:solidFill>
                  <a:srgbClr val="0070C0"/>
                </a:solidFill>
              </a:rPr>
              <a:t/>
            </a:r>
            <a:br>
              <a:rPr lang="de-DE" sz="3200" b="0" dirty="0">
                <a:solidFill>
                  <a:srgbClr val="0070C0"/>
                </a:solidFill>
              </a:rPr>
            </a:br>
            <a:endParaRPr lang="de-DE" sz="3200" b="0" dirty="0">
              <a:solidFill>
                <a:srgbClr val="0070C0"/>
              </a:solidFill>
            </a:endParaRPr>
          </a:p>
        </p:txBody>
      </p:sp>
      <p:sp>
        <p:nvSpPr>
          <p:cNvPr id="6" name="Fußzeilenplatzhalter 5"/>
          <p:cNvSpPr>
            <a:spLocks noGrp="1"/>
          </p:cNvSpPr>
          <p:nvPr>
            <p:ph type="ftr" sz="quarter" idx="11"/>
          </p:nvPr>
        </p:nvSpPr>
        <p:spPr/>
        <p:txBody>
          <a:bodyPr/>
          <a:lstStyle/>
          <a:p>
            <a:r>
              <a:rPr lang="de-DE" dirty="0"/>
              <a:t>Implementationsveranstaltung zur Einführung der Kernlehrpläne</a:t>
            </a:r>
          </a:p>
        </p:txBody>
      </p:sp>
    </p:spTree>
    <p:extLst>
      <p:ext uri="{BB962C8B-B14F-4D97-AF65-F5344CB8AC3E}">
        <p14:creationId xmlns:p14="http://schemas.microsoft.com/office/powerpoint/2010/main" val="4133491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2B519C-9C21-194F-BCA2-41236A048261}"/>
              </a:ext>
            </a:extLst>
          </p:cNvPr>
          <p:cNvSpPr>
            <a:spLocks noGrp="1"/>
          </p:cNvSpPr>
          <p:nvPr>
            <p:ph type="title"/>
          </p:nvPr>
        </p:nvSpPr>
        <p:spPr>
          <a:xfrm>
            <a:off x="457200" y="1428736"/>
            <a:ext cx="8229600" cy="56048"/>
          </a:xfrm>
        </p:spPr>
        <p:txBody>
          <a:bodyPr/>
          <a:lstStyle/>
          <a:p>
            <a:r>
              <a:rPr lang="de-DE" sz="2800" b="1" dirty="0"/>
              <a:t>Neuerungen: Geschichte des 20. Jahrhunderts</a:t>
            </a:r>
            <a:r>
              <a:rPr lang="de-DE" sz="3600" b="1" dirty="0"/>
              <a:t/>
            </a:r>
            <a:br>
              <a:rPr lang="de-DE" sz="3600" b="1" dirty="0"/>
            </a:br>
            <a:endParaRPr lang="de-DE" sz="3600" b="1" dirty="0"/>
          </a:p>
        </p:txBody>
      </p:sp>
      <p:sp>
        <p:nvSpPr>
          <p:cNvPr id="3" name="Inhaltsplatzhalter 2">
            <a:extLst>
              <a:ext uri="{FF2B5EF4-FFF2-40B4-BE49-F238E27FC236}">
                <a16:creationId xmlns:a16="http://schemas.microsoft.com/office/drawing/2014/main" id="{6D39861F-450E-244C-ACB0-1EF140040780}"/>
              </a:ext>
            </a:extLst>
          </p:cNvPr>
          <p:cNvSpPr>
            <a:spLocks noGrp="1"/>
          </p:cNvSpPr>
          <p:nvPr>
            <p:ph idx="1"/>
          </p:nvPr>
        </p:nvSpPr>
        <p:spPr>
          <a:xfrm>
            <a:off x="244232" y="5281096"/>
            <a:ext cx="8363272" cy="1576904"/>
          </a:xfrm>
        </p:spPr>
        <p:txBody>
          <a:bodyPr>
            <a:normAutofit fontScale="62500" lnSpcReduction="20000"/>
          </a:bodyPr>
          <a:lstStyle/>
          <a:p>
            <a:pPr algn="ctr">
              <a:buNone/>
            </a:pPr>
            <a:r>
              <a:rPr lang="de-DE" b="1" dirty="0"/>
              <a:t>Akzentverschiebung in den Klassen 7-10:</a:t>
            </a:r>
          </a:p>
          <a:p>
            <a:r>
              <a:rPr lang="de-DE" b="1" dirty="0"/>
              <a:t>Weimarer Republik nicht bloß als Hinführung zum Nationalsozialismus, auch Berücksichtigung von Ausgangsbedingungen, Entwicklungschancen sowie internen wie äußeren Belastungsfaktoren</a:t>
            </a:r>
          </a:p>
          <a:p>
            <a:r>
              <a:rPr lang="de-DE" b="1" dirty="0"/>
              <a:t>In der Jahrgangsstufe 10 Schwerpunkt auf neue deutsche Geschichte mit IF 8 und 9</a:t>
            </a:r>
          </a:p>
        </p:txBody>
      </p:sp>
      <p:sp>
        <p:nvSpPr>
          <p:cNvPr id="6" name="Foliennummernplatzhalter 5">
            <a:extLst>
              <a:ext uri="{FF2B5EF4-FFF2-40B4-BE49-F238E27FC236}">
                <a16:creationId xmlns:a16="http://schemas.microsoft.com/office/drawing/2014/main" id="{4828DF44-5BFC-3743-B63B-0F7AE97E2FB2}"/>
              </a:ext>
            </a:extLst>
          </p:cNvPr>
          <p:cNvSpPr>
            <a:spLocks noGrp="1"/>
          </p:cNvSpPr>
          <p:nvPr>
            <p:ph type="sldNum" sz="quarter" idx="12"/>
          </p:nvPr>
        </p:nvSpPr>
        <p:spPr/>
        <p:txBody>
          <a:bodyPr/>
          <a:lstStyle/>
          <a:p>
            <a:r>
              <a:rPr lang="de-DE" dirty="0"/>
              <a:t> 9</a:t>
            </a:r>
          </a:p>
        </p:txBody>
      </p:sp>
      <p:graphicFrame>
        <p:nvGraphicFramePr>
          <p:cNvPr id="8" name="Tabelle 7"/>
          <p:cNvGraphicFramePr>
            <a:graphicFrameLocks noGrp="1"/>
          </p:cNvGraphicFramePr>
          <p:nvPr>
            <p:extLst>
              <p:ext uri="{D42A27DB-BD31-4B8C-83A1-F6EECF244321}">
                <p14:modId xmlns:p14="http://schemas.microsoft.com/office/powerpoint/2010/main" val="3567205201"/>
              </p:ext>
            </p:extLst>
          </p:nvPr>
        </p:nvGraphicFramePr>
        <p:xfrm>
          <a:off x="500034" y="1643050"/>
          <a:ext cx="7643866" cy="3627120"/>
        </p:xfrm>
        <a:graphic>
          <a:graphicData uri="http://schemas.openxmlformats.org/drawingml/2006/table">
            <a:tbl>
              <a:tblPr firstRow="1" bandRow="1">
                <a:tableStyleId>{5C22544A-7EE6-4342-B048-85BDC9FD1C3A}</a:tableStyleId>
              </a:tblPr>
              <a:tblGrid>
                <a:gridCol w="3821933">
                  <a:extLst>
                    <a:ext uri="{9D8B030D-6E8A-4147-A177-3AD203B41FA5}">
                      <a16:colId xmlns:a16="http://schemas.microsoft.com/office/drawing/2014/main" val="20000"/>
                    </a:ext>
                  </a:extLst>
                </a:gridCol>
                <a:gridCol w="3821933">
                  <a:extLst>
                    <a:ext uri="{9D8B030D-6E8A-4147-A177-3AD203B41FA5}">
                      <a16:colId xmlns:a16="http://schemas.microsoft.com/office/drawing/2014/main" val="20001"/>
                    </a:ext>
                  </a:extLst>
                </a:gridCol>
              </a:tblGrid>
              <a:tr h="3370126">
                <a:tc>
                  <a:txBody>
                    <a:bodyPr/>
                    <a:lstStyle/>
                    <a:p>
                      <a:pPr algn="ctr"/>
                      <a:endParaRPr lang="de-DE" sz="2000" dirty="0"/>
                    </a:p>
                    <a:p>
                      <a:pPr algn="ctr"/>
                      <a:endParaRPr lang="de-DE" sz="2000" dirty="0"/>
                    </a:p>
                    <a:p>
                      <a:pPr algn="ctr"/>
                      <a:endParaRPr lang="de-DE" sz="2000" dirty="0"/>
                    </a:p>
                    <a:p>
                      <a:pPr algn="ctr"/>
                      <a:r>
                        <a:rPr lang="de-DE" sz="2000" dirty="0"/>
                        <a:t>IF 6 zur </a:t>
                      </a:r>
                    </a:p>
                    <a:p>
                      <a:pPr algn="ctr"/>
                      <a:r>
                        <a:rPr lang="de-DE" sz="2000" dirty="0"/>
                        <a:t>Weimarer Republik </a:t>
                      </a:r>
                    </a:p>
                    <a:p>
                      <a:pPr algn="ctr"/>
                      <a:r>
                        <a:rPr lang="de-DE" sz="2000" dirty="0"/>
                        <a:t>+</a:t>
                      </a:r>
                    </a:p>
                    <a:p>
                      <a:pPr algn="ctr"/>
                      <a:r>
                        <a:rPr lang="de-DE" sz="2000" dirty="0"/>
                        <a:t>IF 7 Nationalsozialismus und Zweiter Weltkrieg</a:t>
                      </a:r>
                    </a:p>
                    <a:p>
                      <a:pPr marL="0" marR="0" indent="0" algn="ctr" defTabSz="914400" rtl="0" eaLnBrk="1" fontAlgn="auto" latinLnBrk="0" hangingPunct="1">
                        <a:lnSpc>
                          <a:spcPct val="100000"/>
                        </a:lnSpc>
                        <a:spcBef>
                          <a:spcPts val="0"/>
                        </a:spcBef>
                        <a:spcAft>
                          <a:spcPts val="0"/>
                        </a:spcAft>
                        <a:buClrTx/>
                        <a:buSzTx/>
                        <a:buFontTx/>
                        <a:buNone/>
                        <a:tabLst/>
                        <a:defRPr/>
                      </a:pPr>
                      <a:endParaRPr lang="de-DE" sz="20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2400" dirty="0"/>
                        <a:t>Zwei Inhaltsfelder zur Geschichte nach 1945:</a:t>
                      </a:r>
                    </a:p>
                    <a:p>
                      <a:pPr marL="0" marR="0" indent="0" algn="ctr" defTabSz="914400" rtl="0" eaLnBrk="1" fontAlgn="auto" latinLnBrk="0" hangingPunct="1">
                        <a:lnSpc>
                          <a:spcPct val="100000"/>
                        </a:lnSpc>
                        <a:spcBef>
                          <a:spcPts val="0"/>
                        </a:spcBef>
                        <a:spcAft>
                          <a:spcPts val="0"/>
                        </a:spcAft>
                        <a:buClrTx/>
                        <a:buSzTx/>
                        <a:buFontTx/>
                        <a:buNone/>
                        <a:tabLst/>
                        <a:defRPr/>
                      </a:pPr>
                      <a:endParaRPr lang="de-DE" sz="2000" dirty="0"/>
                    </a:p>
                    <a:p>
                      <a:pPr lvl="1" algn="ctr">
                        <a:buFont typeface="Wingdings" pitchFamily="2" charset="2"/>
                        <a:buChar char="Ø"/>
                      </a:pPr>
                      <a:r>
                        <a:rPr lang="de-DE" sz="1600" dirty="0"/>
                        <a:t> </a:t>
                      </a:r>
                      <a:r>
                        <a:rPr lang="de-DE" sz="1800" dirty="0">
                          <a:solidFill>
                            <a:schemeClr val="bg1"/>
                          </a:solidFill>
                        </a:rPr>
                        <a:t>IF 8:</a:t>
                      </a:r>
                      <a:r>
                        <a:rPr lang="de-DE" sz="1800" baseline="0" dirty="0">
                          <a:solidFill>
                            <a:schemeClr val="bg1"/>
                          </a:solidFill>
                        </a:rPr>
                        <a:t> </a:t>
                      </a:r>
                      <a:r>
                        <a:rPr lang="de-DE" sz="1800" dirty="0">
                          <a:solidFill>
                            <a:schemeClr val="bg1"/>
                          </a:solidFill>
                        </a:rPr>
                        <a:t>Internationale Verflechtungen und die Entwicklungen in Deutschland seit 1945</a:t>
                      </a:r>
                    </a:p>
                    <a:p>
                      <a:pPr lvl="1" algn="ctr">
                        <a:buFont typeface="Wingdings" pitchFamily="2" charset="2"/>
                        <a:buNone/>
                      </a:pPr>
                      <a:endParaRPr lang="de-DE" sz="2000" dirty="0"/>
                    </a:p>
                    <a:p>
                      <a:pPr lvl="1" algn="ctr">
                        <a:buFont typeface="Wingdings" pitchFamily="2" charset="2"/>
                        <a:buChar char="Ø"/>
                      </a:pPr>
                      <a:r>
                        <a:rPr lang="de-DE" sz="1800" dirty="0"/>
                        <a:t> </a:t>
                      </a:r>
                      <a:r>
                        <a:rPr lang="de-DE" sz="1800" dirty="0">
                          <a:solidFill>
                            <a:schemeClr val="bg1"/>
                          </a:solidFill>
                        </a:rPr>
                        <a:t>IF 9:</a:t>
                      </a:r>
                      <a:r>
                        <a:rPr lang="de-DE" sz="1800" baseline="0" dirty="0">
                          <a:solidFill>
                            <a:schemeClr val="bg1"/>
                          </a:solidFill>
                        </a:rPr>
                        <a:t> </a:t>
                      </a:r>
                      <a:r>
                        <a:rPr lang="de-DE" sz="1800" dirty="0">
                          <a:solidFill>
                            <a:schemeClr val="bg1"/>
                          </a:solidFill>
                        </a:rPr>
                        <a:t>Internationale Verflechtungen und die Entwicklungen in Deutschland seit 1989</a:t>
                      </a:r>
                    </a:p>
                  </a:txBody>
                  <a:tcPr/>
                </a:tc>
                <a:extLst>
                  <a:ext uri="{0D108BD9-81ED-4DB2-BD59-A6C34878D82A}">
                    <a16:rowId xmlns:a16="http://schemas.microsoft.com/office/drawing/2014/main" val="10000"/>
                  </a:ext>
                </a:extLst>
              </a:tr>
            </a:tbl>
          </a:graphicData>
        </a:graphic>
      </p:graphicFrame>
      <p:sp>
        <p:nvSpPr>
          <p:cNvPr id="9" name="Pfeil nach unten 8"/>
          <p:cNvSpPr/>
          <p:nvPr/>
        </p:nvSpPr>
        <p:spPr>
          <a:xfrm>
            <a:off x="4143372" y="4852467"/>
            <a:ext cx="428628" cy="428628"/>
          </a:xfrm>
          <a:prstGeom prst="down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70977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2B519C-9C21-194F-BCA2-41236A048261}"/>
              </a:ext>
            </a:extLst>
          </p:cNvPr>
          <p:cNvSpPr>
            <a:spLocks noGrp="1"/>
          </p:cNvSpPr>
          <p:nvPr>
            <p:ph type="title"/>
          </p:nvPr>
        </p:nvSpPr>
        <p:spPr>
          <a:xfrm>
            <a:off x="457200" y="1428736"/>
            <a:ext cx="8229600" cy="56048"/>
          </a:xfrm>
        </p:spPr>
        <p:txBody>
          <a:bodyPr/>
          <a:lstStyle/>
          <a:p>
            <a:r>
              <a:rPr lang="de-DE" sz="3600" b="1"/>
              <a:t/>
            </a:r>
            <a:br>
              <a:rPr lang="de-DE" sz="3600" b="1"/>
            </a:br>
            <a:endParaRPr lang="de-DE" sz="3600" b="1"/>
          </a:p>
        </p:txBody>
      </p:sp>
      <p:sp>
        <p:nvSpPr>
          <p:cNvPr id="3" name="Inhaltsplatzhalter 2">
            <a:extLst>
              <a:ext uri="{FF2B5EF4-FFF2-40B4-BE49-F238E27FC236}">
                <a16:creationId xmlns:a16="http://schemas.microsoft.com/office/drawing/2014/main" id="{6D39861F-450E-244C-ACB0-1EF140040780}"/>
              </a:ext>
            </a:extLst>
          </p:cNvPr>
          <p:cNvSpPr>
            <a:spLocks noGrp="1"/>
          </p:cNvSpPr>
          <p:nvPr>
            <p:ph idx="1"/>
          </p:nvPr>
        </p:nvSpPr>
        <p:spPr>
          <a:xfrm>
            <a:off x="500034" y="1785926"/>
            <a:ext cx="8072494" cy="4119946"/>
          </a:xfrm>
        </p:spPr>
        <p:txBody>
          <a:bodyPr>
            <a:normAutofit/>
          </a:bodyPr>
          <a:lstStyle/>
          <a:p>
            <a:pPr algn="ctr">
              <a:buNone/>
            </a:pPr>
            <a:r>
              <a:rPr lang="de-DE" sz="2000" b="1"/>
              <a:t>Nicht nur angesiedelt im Bereich der Methodenkompetenz, sondern </a:t>
            </a:r>
          </a:p>
          <a:p>
            <a:pPr algn="ctr">
              <a:buNone/>
            </a:pPr>
            <a:r>
              <a:rPr lang="de-DE" sz="2000" b="1"/>
              <a:t>auch im Bereich der Urteils- und Handlungskompetenz.</a:t>
            </a:r>
          </a:p>
          <a:p>
            <a:pPr algn="ctr">
              <a:buNone/>
            </a:pPr>
            <a:endParaRPr lang="de-DE" sz="2000" b="1"/>
          </a:p>
          <a:p>
            <a:pPr algn="ctr">
              <a:buNone/>
            </a:pPr>
            <a:endParaRPr lang="de-DE" sz="2000" b="1"/>
          </a:p>
          <a:p>
            <a:pPr algn="ctr">
              <a:buNone/>
            </a:pPr>
            <a:endParaRPr lang="de-DE" sz="2000" b="1"/>
          </a:p>
          <a:p>
            <a:pPr algn="ctr">
              <a:buNone/>
            </a:pPr>
            <a:endParaRPr lang="de-DE" sz="2000" b="1"/>
          </a:p>
          <a:p>
            <a:pPr algn="ctr">
              <a:buNone/>
            </a:pPr>
            <a:endParaRPr lang="de-DE" sz="2000" b="1"/>
          </a:p>
          <a:p>
            <a:pPr algn="ctr">
              <a:buNone/>
            </a:pPr>
            <a:endParaRPr lang="de-DE" sz="2000" b="1"/>
          </a:p>
          <a:p>
            <a:pPr algn="ctr">
              <a:buNone/>
            </a:pPr>
            <a:endParaRPr lang="de-DE" sz="2000" b="1"/>
          </a:p>
          <a:p>
            <a:pPr algn="ctr">
              <a:buNone/>
            </a:pPr>
            <a:endParaRPr lang="de-DE" sz="2000" b="1"/>
          </a:p>
          <a:p>
            <a:pPr algn="ctr">
              <a:buNone/>
            </a:pPr>
            <a:endParaRPr lang="de-DE" sz="2000" b="1"/>
          </a:p>
          <a:p>
            <a:pPr algn="ctr">
              <a:buNone/>
            </a:pPr>
            <a:endParaRPr lang="de-DE" sz="2000" b="1"/>
          </a:p>
          <a:p>
            <a:pPr algn="ctr">
              <a:buNone/>
            </a:pPr>
            <a:endParaRPr lang="de-DE" sz="2000" b="1"/>
          </a:p>
          <a:p>
            <a:pPr algn="ctr">
              <a:buNone/>
            </a:pPr>
            <a:endParaRPr lang="de-DE" sz="2000" b="1"/>
          </a:p>
          <a:p>
            <a:pPr algn="ctr">
              <a:buNone/>
            </a:pPr>
            <a:endParaRPr lang="de-DE" sz="2000" b="1"/>
          </a:p>
          <a:p>
            <a:pPr algn="ctr">
              <a:buNone/>
            </a:pPr>
            <a:endParaRPr lang="de-DE" b="1"/>
          </a:p>
        </p:txBody>
      </p:sp>
      <p:sp>
        <p:nvSpPr>
          <p:cNvPr id="6" name="Foliennummernplatzhalter 5">
            <a:extLst>
              <a:ext uri="{FF2B5EF4-FFF2-40B4-BE49-F238E27FC236}">
                <a16:creationId xmlns:a16="http://schemas.microsoft.com/office/drawing/2014/main" id="{4828DF44-5BFC-3743-B63B-0F7AE97E2FB2}"/>
              </a:ext>
            </a:extLst>
          </p:cNvPr>
          <p:cNvSpPr>
            <a:spLocks noGrp="1"/>
          </p:cNvSpPr>
          <p:nvPr>
            <p:ph type="sldNum" sz="quarter" idx="12"/>
          </p:nvPr>
        </p:nvSpPr>
        <p:spPr/>
        <p:txBody>
          <a:bodyPr/>
          <a:lstStyle/>
          <a:p>
            <a:fld id="{512A4277-7E7A-4AAF-BFC7-47646BF5CD0C}" type="slidenum">
              <a:rPr lang="de-DE" smtClean="0"/>
              <a:pPr/>
              <a:t>31</a:t>
            </a:fld>
            <a:endParaRPr lang="de-DE"/>
          </a:p>
        </p:txBody>
      </p:sp>
      <p:sp>
        <p:nvSpPr>
          <p:cNvPr id="10" name="Rechteck 9"/>
          <p:cNvSpPr/>
          <p:nvPr/>
        </p:nvSpPr>
        <p:spPr>
          <a:xfrm>
            <a:off x="500034" y="1000108"/>
            <a:ext cx="7914154" cy="646331"/>
          </a:xfrm>
          <a:prstGeom prst="rect">
            <a:avLst/>
          </a:prstGeom>
        </p:spPr>
        <p:txBody>
          <a:bodyPr wrap="square">
            <a:spAutoFit/>
          </a:bodyPr>
          <a:lstStyle/>
          <a:p>
            <a:r>
              <a:rPr lang="de-DE" sz="3600" b="1"/>
              <a:t>Bildung in der digitalen Welt</a:t>
            </a:r>
            <a:endParaRPr lang="de-DE" sz="3600"/>
          </a:p>
        </p:txBody>
      </p:sp>
      <p:graphicFrame>
        <p:nvGraphicFramePr>
          <p:cNvPr id="5" name="Tabelle 4"/>
          <p:cNvGraphicFramePr>
            <a:graphicFrameLocks noGrp="1"/>
          </p:cNvGraphicFramePr>
          <p:nvPr>
            <p:extLst>
              <p:ext uri="{D42A27DB-BD31-4B8C-83A1-F6EECF244321}">
                <p14:modId xmlns:p14="http://schemas.microsoft.com/office/powerpoint/2010/main" val="441313485"/>
              </p:ext>
            </p:extLst>
          </p:nvPr>
        </p:nvGraphicFramePr>
        <p:xfrm>
          <a:off x="667612" y="2607310"/>
          <a:ext cx="7904916" cy="3749040"/>
        </p:xfrm>
        <a:graphic>
          <a:graphicData uri="http://schemas.openxmlformats.org/drawingml/2006/table">
            <a:tbl>
              <a:tblPr firstRow="1" bandRow="1">
                <a:tableStyleId>{5C22544A-7EE6-4342-B048-85BDC9FD1C3A}</a:tableStyleId>
              </a:tblPr>
              <a:tblGrid>
                <a:gridCol w="2288292">
                  <a:extLst>
                    <a:ext uri="{9D8B030D-6E8A-4147-A177-3AD203B41FA5}">
                      <a16:colId xmlns:a16="http://schemas.microsoft.com/office/drawing/2014/main" val="20000"/>
                    </a:ext>
                  </a:extLst>
                </a:gridCol>
                <a:gridCol w="5616624">
                  <a:extLst>
                    <a:ext uri="{9D8B030D-6E8A-4147-A177-3AD203B41FA5}">
                      <a16:colId xmlns:a16="http://schemas.microsoft.com/office/drawing/2014/main" val="20001"/>
                    </a:ext>
                  </a:extLst>
                </a:gridCol>
              </a:tblGrid>
              <a:tr h="288032">
                <a:tc>
                  <a:txBody>
                    <a:bodyPr/>
                    <a:lstStyle/>
                    <a:p>
                      <a:r>
                        <a:rPr lang="de-DE"/>
                        <a:t>Kompetenzbereiche</a:t>
                      </a:r>
                    </a:p>
                  </a:txBody>
                  <a:tcPr/>
                </a:tc>
                <a:tc>
                  <a:txBody>
                    <a:bodyPr/>
                    <a:lstStyle/>
                    <a:p>
                      <a:r>
                        <a:rPr lang="de-DE"/>
                        <a:t>Beispiele – Die Schülerinnen und Schüler..</a:t>
                      </a:r>
                    </a:p>
                  </a:txBody>
                  <a:tcPr/>
                </a:tc>
                <a:extLst>
                  <a:ext uri="{0D108BD9-81ED-4DB2-BD59-A6C34878D82A}">
                    <a16:rowId xmlns:a16="http://schemas.microsoft.com/office/drawing/2014/main" val="10000"/>
                  </a:ext>
                </a:extLst>
              </a:tr>
              <a:tr h="504056">
                <a:tc>
                  <a:txBody>
                    <a:bodyPr/>
                    <a:lstStyle/>
                    <a:p>
                      <a:r>
                        <a:rPr lang="de-DE"/>
                        <a:t>UK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1200">
                          <a:solidFill>
                            <a:schemeClr val="dk1"/>
                          </a:solidFill>
                          <a:effectLst/>
                          <a:latin typeface="+mn-lt"/>
                          <a:ea typeface="+mn-ea"/>
                          <a:cs typeface="+mn-cs"/>
                        </a:rPr>
                        <a:t>hinterfragen auch anhand digitaler Angebote die Wirkmächtigkeit gegenwärtiger Mittelalterbilder. (IF 2 a).  UK 2)</a:t>
                      </a:r>
                    </a:p>
                  </a:txBody>
                  <a:tcPr/>
                </a:tc>
                <a:extLst>
                  <a:ext uri="{0D108BD9-81ED-4DB2-BD59-A6C34878D82A}">
                    <a16:rowId xmlns:a16="http://schemas.microsoft.com/office/drawing/2014/main" val="10001"/>
                  </a:ext>
                </a:extLst>
              </a:tr>
              <a:tr h="720080">
                <a:tc>
                  <a:txBody>
                    <a:bodyPr/>
                    <a:lstStyle/>
                    <a:p>
                      <a:r>
                        <a:rPr lang="de-DE"/>
                        <a:t>HK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1200">
                          <a:solidFill>
                            <a:schemeClr val="dk1"/>
                          </a:solidFill>
                          <a:effectLst/>
                          <a:latin typeface="+mn-lt"/>
                          <a:ea typeface="+mn-ea"/>
                          <a:cs typeface="+mn-cs"/>
                        </a:rPr>
                        <a:t>reflektieren die Wirkmächtigkeit von Geschichtsbildern und narrativen Stereotypen unter Berücksichtigung ihrer medialen Darstellung im öffentlichen Diskurs (HK 4)</a:t>
                      </a:r>
                      <a:endParaRPr lang="de-DE" sz="1800" kern="1200">
                        <a:solidFill>
                          <a:srgbClr val="FF0000"/>
                        </a:solidFill>
                        <a:effectLst/>
                        <a:latin typeface="+mn-lt"/>
                        <a:ea typeface="+mn-ea"/>
                        <a:cs typeface="+mn-cs"/>
                      </a:endParaRPr>
                    </a:p>
                  </a:txBody>
                  <a:tcPr/>
                </a:tc>
                <a:extLst>
                  <a:ext uri="{0D108BD9-81ED-4DB2-BD59-A6C34878D82A}">
                    <a16:rowId xmlns:a16="http://schemas.microsoft.com/office/drawing/2014/main" val="10002"/>
                  </a:ext>
                </a:extLst>
              </a:tr>
              <a:tr h="117687">
                <a:tc>
                  <a:txBody>
                    <a:bodyPr/>
                    <a:lstStyle/>
                    <a:p>
                      <a:r>
                        <a:rPr lang="de-DE">
                          <a:solidFill>
                            <a:schemeClr val="tx1"/>
                          </a:solidFill>
                        </a:rPr>
                        <a:t>SK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1200">
                          <a:solidFill>
                            <a:schemeClr val="tx1"/>
                          </a:solidFill>
                          <a:effectLst/>
                          <a:latin typeface="+mn-lt"/>
                          <a:ea typeface="+mn-ea"/>
                          <a:cs typeface="+mn-cs"/>
                        </a:rPr>
                        <a:t>erläutern den Wandel der Quellen in der Digitalität seit den 90er Jahren im Hinblick auf Informationsaustausch, Wissenszugriff und Veröffentlichungspraxen. (IF 9, SK 4)</a:t>
                      </a:r>
                    </a:p>
                  </a:txBody>
                  <a:tcPr/>
                </a:tc>
                <a:extLst>
                  <a:ext uri="{0D108BD9-81ED-4DB2-BD59-A6C34878D82A}">
                    <a16:rowId xmlns:a16="http://schemas.microsoft.com/office/drawing/2014/main" val="3123388246"/>
                  </a:ext>
                </a:extLst>
              </a:tr>
              <a:tr h="117687">
                <a:tc>
                  <a:txBody>
                    <a:bodyPr/>
                    <a:lstStyle/>
                    <a:p>
                      <a:r>
                        <a:rPr lang="de-DE">
                          <a:solidFill>
                            <a:schemeClr val="tx1"/>
                          </a:solidFill>
                        </a:rPr>
                        <a:t>HK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kern="1200">
                          <a:solidFill>
                            <a:schemeClr val="tx1"/>
                          </a:solidFill>
                          <a:effectLst/>
                          <a:latin typeface="+mn-lt"/>
                          <a:ea typeface="+mn-ea"/>
                          <a:cs typeface="+mn-cs"/>
                        </a:rPr>
                        <a:t>nehmen zu Folgen der Digitalität für Politik und Gesellschaft Stellung (HK 5).</a:t>
                      </a:r>
                    </a:p>
                  </a:txBody>
                  <a:tcPr/>
                </a:tc>
                <a:extLst>
                  <a:ext uri="{0D108BD9-81ED-4DB2-BD59-A6C34878D82A}">
                    <a16:rowId xmlns:a16="http://schemas.microsoft.com/office/drawing/2014/main" val="959996358"/>
                  </a:ext>
                </a:extLst>
              </a:tr>
            </a:tbl>
          </a:graphicData>
        </a:graphic>
      </p:graphicFrame>
    </p:spTree>
    <p:extLst>
      <p:ext uri="{BB962C8B-B14F-4D97-AF65-F5344CB8AC3E}">
        <p14:creationId xmlns:p14="http://schemas.microsoft.com/office/powerpoint/2010/main" val="2194245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512A4277-7E7A-4AAF-BFC7-47646BF5CD0C}" type="slidenum">
              <a:rPr lang="de-DE" smtClean="0"/>
              <a:pPr/>
              <a:t>32</a:t>
            </a:fld>
            <a:endParaRPr lang="de-DE"/>
          </a:p>
        </p:txBody>
      </p:sp>
      <p:sp>
        <p:nvSpPr>
          <p:cNvPr id="5" name="Rechteck 4"/>
          <p:cNvSpPr/>
          <p:nvPr/>
        </p:nvSpPr>
        <p:spPr>
          <a:xfrm>
            <a:off x="428596" y="1000108"/>
            <a:ext cx="8429684" cy="523220"/>
          </a:xfrm>
          <a:prstGeom prst="rect">
            <a:avLst/>
          </a:prstGeom>
        </p:spPr>
        <p:txBody>
          <a:bodyPr wrap="square">
            <a:spAutoFit/>
          </a:bodyPr>
          <a:lstStyle/>
          <a:p>
            <a:r>
              <a:rPr lang="de-DE" sz="2800" b="1"/>
              <a:t>Verankerung globalgeschichtlicher Aspekte in den IF</a:t>
            </a:r>
            <a:endParaRPr lang="de-DE" sz="2800"/>
          </a:p>
        </p:txBody>
      </p:sp>
      <p:sp>
        <p:nvSpPr>
          <p:cNvPr id="6" name="Rechteck 5"/>
          <p:cNvSpPr/>
          <p:nvPr/>
        </p:nvSpPr>
        <p:spPr>
          <a:xfrm>
            <a:off x="428596" y="1643050"/>
            <a:ext cx="4214842" cy="4770537"/>
          </a:xfrm>
          <a:prstGeom prst="rect">
            <a:avLst/>
          </a:prstGeom>
        </p:spPr>
        <p:txBody>
          <a:bodyPr wrap="square">
            <a:spAutoFit/>
          </a:bodyPr>
          <a:lstStyle/>
          <a:p>
            <a:pPr algn="just"/>
            <a:r>
              <a:rPr lang="de-DE" i="1"/>
              <a:t>„Nationalgeschichte ist aus der Mode gekommen. Die Vorstellung, Geschichte spiele sich im Rahmen von Nationalstaaten ab, erscheint seit den 1990er Jahren zunehmend überholt. Die Erfahrungen der „Globalisierung“, der </a:t>
            </a:r>
            <a:r>
              <a:rPr lang="de-DE" b="1" i="1"/>
              <a:t>zunehmenden grenzüberschreitenden Verflechtung im ökonomischen wie kulturellen Bereich</a:t>
            </a:r>
            <a:r>
              <a:rPr lang="de-DE" i="1"/>
              <a:t>, </a:t>
            </a:r>
            <a:r>
              <a:rPr lang="de-DE" b="1" i="1"/>
              <a:t>und der Migration</a:t>
            </a:r>
            <a:r>
              <a:rPr lang="de-DE" i="1"/>
              <a:t> brachten einen anderen Blick auf Geschichte mit sich. Wenn insbesondere die Zeitgeschichtsschreibung die Aufgabe hat, nach der „Vorgeschichte gegenwärtiger Problemlagen“ zu fragen, dann greift der nationale Fragehorizont zu kurz.“             </a:t>
            </a:r>
            <a:r>
              <a:rPr lang="de-DE"/>
              <a:t>(</a:t>
            </a:r>
            <a:r>
              <a:rPr lang="de-DE" err="1"/>
              <a:t>Angster</a:t>
            </a:r>
            <a:r>
              <a:rPr lang="de-DE"/>
              <a:t>, </a:t>
            </a:r>
            <a:r>
              <a:rPr lang="de-DE" err="1"/>
              <a:t>APuZ</a:t>
            </a:r>
            <a:r>
              <a:rPr lang="de-DE"/>
              <a:t> 48/2018, S.10)</a:t>
            </a:r>
          </a:p>
          <a:p>
            <a:pPr algn="just"/>
            <a:endParaRPr lang="de-DE" sz="1600" i="1">
              <a:solidFill>
                <a:srgbClr val="FF0000"/>
              </a:solidFill>
            </a:endParaRPr>
          </a:p>
          <a:p>
            <a:endParaRPr lang="de-DE"/>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314" y="2732392"/>
            <a:ext cx="4143404" cy="1488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826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512A4277-7E7A-4AAF-BFC7-47646BF5CD0C}" type="slidenum">
              <a:rPr lang="de-DE" smtClean="0"/>
              <a:pPr/>
              <a:t>33</a:t>
            </a:fld>
            <a:endParaRPr lang="de-DE"/>
          </a:p>
        </p:txBody>
      </p:sp>
      <p:sp>
        <p:nvSpPr>
          <p:cNvPr id="5" name="Rechteck 4"/>
          <p:cNvSpPr/>
          <p:nvPr/>
        </p:nvSpPr>
        <p:spPr>
          <a:xfrm>
            <a:off x="428596" y="571480"/>
            <a:ext cx="8286808" cy="954107"/>
          </a:xfrm>
          <a:prstGeom prst="rect">
            <a:avLst/>
          </a:prstGeom>
        </p:spPr>
        <p:txBody>
          <a:bodyPr wrap="square">
            <a:spAutoFit/>
          </a:bodyPr>
          <a:lstStyle/>
          <a:p>
            <a:r>
              <a:rPr lang="de-DE" sz="2800"/>
              <a:t/>
            </a:r>
            <a:br>
              <a:rPr lang="de-DE" sz="2800"/>
            </a:br>
            <a:r>
              <a:rPr lang="de-DE" sz="2800" b="1"/>
              <a:t>Akzentuierung der Erinnerungs- und Geschichtskultur</a:t>
            </a:r>
            <a:endParaRPr lang="de-DE" sz="2800"/>
          </a:p>
        </p:txBody>
      </p:sp>
      <p:pic>
        <p:nvPicPr>
          <p:cNvPr id="6" name="Grafik 5"/>
          <p:cNvPicPr>
            <a:picLocks noChangeAspect="1"/>
          </p:cNvPicPr>
          <p:nvPr/>
        </p:nvPicPr>
        <p:blipFill rotWithShape="1">
          <a:blip r:embed="rId2"/>
          <a:srcRect t="15331" b="12085"/>
          <a:stretch/>
        </p:blipFill>
        <p:spPr>
          <a:xfrm>
            <a:off x="357158" y="1643050"/>
            <a:ext cx="4857784" cy="3382275"/>
          </a:xfrm>
          <a:prstGeom prst="rect">
            <a:avLst/>
          </a:prstGeom>
        </p:spPr>
      </p:pic>
      <p:sp>
        <p:nvSpPr>
          <p:cNvPr id="8" name="Rechteck 7"/>
          <p:cNvSpPr/>
          <p:nvPr/>
        </p:nvSpPr>
        <p:spPr>
          <a:xfrm>
            <a:off x="0" y="4643446"/>
            <a:ext cx="9144000" cy="1477328"/>
          </a:xfrm>
          <a:prstGeom prst="rect">
            <a:avLst/>
          </a:prstGeom>
        </p:spPr>
        <p:txBody>
          <a:bodyPr wrap="square">
            <a:spAutoFit/>
          </a:bodyPr>
          <a:lstStyle/>
          <a:p>
            <a:pPr algn="ctr"/>
            <a:endParaRPr lang="de-DE" i="1"/>
          </a:p>
          <a:p>
            <a:pPr algn="ctr"/>
            <a:r>
              <a:rPr lang="de-DE" b="1" i="1"/>
              <a:t>„Zu historischem Denken gehört auch die Dekonstruktion vorhandener historischer Orientierungsangebote, also in Narrationen enthaltener Deutungen und Beschreibungen, wie sie den Schülerinnen und Schülern in den Angeboten der Geschichtskultur entgegentreten.“ </a:t>
            </a:r>
            <a:r>
              <a:rPr lang="de-DE" b="1"/>
              <a:t>(KLP S. 8)</a:t>
            </a:r>
          </a:p>
        </p:txBody>
      </p:sp>
      <p:sp>
        <p:nvSpPr>
          <p:cNvPr id="3" name="Textfeld 2">
            <a:extLst>
              <a:ext uri="{FF2B5EF4-FFF2-40B4-BE49-F238E27FC236}">
                <a16:creationId xmlns:a16="http://schemas.microsoft.com/office/drawing/2014/main" id="{8F02C515-D2F7-A146-84AB-5D299BE2F2D3}"/>
              </a:ext>
            </a:extLst>
          </p:cNvPr>
          <p:cNvSpPr txBox="1"/>
          <p:nvPr/>
        </p:nvSpPr>
        <p:spPr>
          <a:xfrm>
            <a:off x="4974032" y="1916832"/>
            <a:ext cx="3812810" cy="2031325"/>
          </a:xfrm>
          <a:prstGeom prst="rect">
            <a:avLst/>
          </a:prstGeom>
          <a:noFill/>
        </p:spPr>
        <p:txBody>
          <a:bodyPr wrap="square" rtlCol="0">
            <a:spAutoFit/>
          </a:bodyPr>
          <a:lstStyle/>
          <a:p>
            <a:pPr algn="ctr"/>
            <a:r>
              <a:rPr lang="de-DE" i="1"/>
              <a:t>Die Schülerinnen und Schüler bewerten an einem Konkreten Beispiel den Umgang mit geschichtskulturellen Zeugnissen deutscher Kolonialgeschichte unter Berücksichtigung digitaler Angebote</a:t>
            </a:r>
          </a:p>
          <a:p>
            <a:pPr algn="ctr"/>
            <a:r>
              <a:rPr lang="de-DE"/>
              <a:t>(IF 5, UK 1) </a:t>
            </a:r>
          </a:p>
        </p:txBody>
      </p:sp>
    </p:spTree>
    <p:extLst>
      <p:ext uri="{BB962C8B-B14F-4D97-AF65-F5344CB8AC3E}">
        <p14:creationId xmlns:p14="http://schemas.microsoft.com/office/powerpoint/2010/main" val="3015930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512A4277-7E7A-4AAF-BFC7-47646BF5CD0C}" type="slidenum">
              <a:rPr lang="de-DE" smtClean="0"/>
              <a:pPr/>
              <a:t>34</a:t>
            </a:fld>
            <a:endParaRPr lang="de-DE"/>
          </a:p>
        </p:txBody>
      </p:sp>
      <p:sp>
        <p:nvSpPr>
          <p:cNvPr id="5" name="Rechteck 4"/>
          <p:cNvSpPr/>
          <p:nvPr/>
        </p:nvSpPr>
        <p:spPr>
          <a:xfrm>
            <a:off x="428596" y="1000108"/>
            <a:ext cx="8286808" cy="523220"/>
          </a:xfrm>
          <a:prstGeom prst="rect">
            <a:avLst/>
          </a:prstGeom>
        </p:spPr>
        <p:txBody>
          <a:bodyPr wrap="square">
            <a:spAutoFit/>
          </a:bodyPr>
          <a:lstStyle/>
          <a:p>
            <a:r>
              <a:rPr lang="de-DE" sz="2800" b="1"/>
              <a:t>Nutzung von Potentialen außerschulischer Lernorte </a:t>
            </a:r>
            <a:endParaRPr lang="de-DE" sz="2800"/>
          </a:p>
        </p:txBody>
      </p:sp>
      <p:sp>
        <p:nvSpPr>
          <p:cNvPr id="6" name="Rechteck 5"/>
          <p:cNvSpPr/>
          <p:nvPr/>
        </p:nvSpPr>
        <p:spPr>
          <a:xfrm>
            <a:off x="428596" y="1720840"/>
            <a:ext cx="8286808" cy="4093428"/>
          </a:xfrm>
          <a:prstGeom prst="rect">
            <a:avLst/>
          </a:prstGeom>
        </p:spPr>
        <p:txBody>
          <a:bodyPr wrap="square">
            <a:spAutoFit/>
          </a:bodyPr>
          <a:lstStyle/>
          <a:p>
            <a:pPr algn="just"/>
            <a:r>
              <a:rPr lang="de-DE" sz="2600" i="1" dirty="0"/>
              <a:t>„Das Fach Geschichte schafft personale und soziale Orientierung für die Schülerinnen und Schüler und befähigt sie, auch unter </a:t>
            </a:r>
            <a:r>
              <a:rPr lang="de-DE" sz="2600" b="1" i="1" dirty="0"/>
              <a:t>Einbeziehung außerschulischer Lernorte </a:t>
            </a:r>
            <a:r>
              <a:rPr lang="de-DE" sz="2600" i="1" dirty="0"/>
              <a:t>und digitaler Angebote, zur kompetenten Teilhabe am gesellschaftlichen Umgang mit Geschichte, an der Geschichts- und Erinnerungskultur sowie zur aktiven Mitwirkung und Mitgestaltung unseres demokratischen Gemeinwesens.“ </a:t>
            </a:r>
          </a:p>
          <a:p>
            <a:pPr algn="just"/>
            <a:endParaRPr lang="de-DE" sz="2600" i="1" dirty="0"/>
          </a:p>
          <a:p>
            <a:pPr algn="just"/>
            <a:r>
              <a:rPr lang="de-DE" sz="2600" i="1" dirty="0"/>
              <a:t>Aus: „Aufgaben und Ziele des Faches“ </a:t>
            </a:r>
            <a:r>
              <a:rPr lang="de-DE" sz="2600" dirty="0"/>
              <a:t>(KLP, S. 8)</a:t>
            </a:r>
          </a:p>
        </p:txBody>
      </p:sp>
    </p:spTree>
    <p:extLst>
      <p:ext uri="{BB962C8B-B14F-4D97-AF65-F5344CB8AC3E}">
        <p14:creationId xmlns:p14="http://schemas.microsoft.com/office/powerpoint/2010/main" val="2559452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512A4277-7E7A-4AAF-BFC7-47646BF5CD0C}" type="slidenum">
              <a:rPr lang="de-DE" smtClean="0"/>
              <a:pPr/>
              <a:t>35</a:t>
            </a:fld>
            <a:endParaRPr lang="de-DE"/>
          </a:p>
        </p:txBody>
      </p:sp>
      <p:sp>
        <p:nvSpPr>
          <p:cNvPr id="5" name="Rechteck 4"/>
          <p:cNvSpPr/>
          <p:nvPr/>
        </p:nvSpPr>
        <p:spPr>
          <a:xfrm>
            <a:off x="428596" y="928670"/>
            <a:ext cx="7715304" cy="646331"/>
          </a:xfrm>
          <a:prstGeom prst="rect">
            <a:avLst/>
          </a:prstGeom>
        </p:spPr>
        <p:txBody>
          <a:bodyPr wrap="square">
            <a:spAutoFit/>
          </a:bodyPr>
          <a:lstStyle/>
          <a:p>
            <a:r>
              <a:rPr lang="de-DE" sz="3600" b="1" dirty="0"/>
              <a:t>4. Überprüfungsformen</a:t>
            </a:r>
            <a:endParaRPr lang="de-DE" sz="3600" dirty="0"/>
          </a:p>
        </p:txBody>
      </p:sp>
      <p:pic>
        <p:nvPicPr>
          <p:cNvPr id="6" name="Grafik 5" descr="Ein Bild, das Screenshot enthält.&#10;&#10;Automatisch generierte Beschreibung">
            <a:extLst>
              <a:ext uri="{FF2B5EF4-FFF2-40B4-BE49-F238E27FC236}">
                <a16:creationId xmlns:a16="http://schemas.microsoft.com/office/drawing/2014/main" id="{9DE17E2F-19B4-B447-95A6-DB8D7BFAF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1099375"/>
            <a:ext cx="4131695" cy="5717970"/>
          </a:xfrm>
          <a:prstGeom prst="rect">
            <a:avLst/>
          </a:prstGeom>
        </p:spPr>
      </p:pic>
      <p:sp>
        <p:nvSpPr>
          <p:cNvPr id="2" name="Textfeld 1">
            <a:extLst>
              <a:ext uri="{FF2B5EF4-FFF2-40B4-BE49-F238E27FC236}">
                <a16:creationId xmlns:a16="http://schemas.microsoft.com/office/drawing/2014/main" id="{F159A898-1DAA-3E4E-82F3-7508F5B4CB7D}"/>
              </a:ext>
            </a:extLst>
          </p:cNvPr>
          <p:cNvSpPr txBox="1"/>
          <p:nvPr/>
        </p:nvSpPr>
        <p:spPr>
          <a:xfrm>
            <a:off x="251520" y="1657351"/>
            <a:ext cx="4752528" cy="3308598"/>
          </a:xfrm>
          <a:prstGeom prst="rect">
            <a:avLst/>
          </a:prstGeom>
          <a:noFill/>
        </p:spPr>
        <p:txBody>
          <a:bodyPr wrap="square" lIns="90000" rtlCol="0">
            <a:spAutoFit/>
          </a:bodyPr>
          <a:lstStyle/>
          <a:p>
            <a:pPr>
              <a:spcAft>
                <a:spcPts val="600"/>
              </a:spcAft>
            </a:pPr>
            <a:r>
              <a:rPr lang="de-DE" sz="2400" b="1" dirty="0"/>
              <a:t>Mögliche Überprüfungsformen</a:t>
            </a:r>
          </a:p>
          <a:p>
            <a:pPr algn="just"/>
            <a:r>
              <a:rPr lang="de-DE" dirty="0"/>
              <a:t>Die Kompetenzerwartungen des Kernlehrplans ermöglichen eine Vielzahl von Überprüfungsformen. Im Verlauf der Sekundarstufe I soll ein möglichst breites Spektrum der im Folgenden aufgeführten Überprüfungsformen in schriftlichen, mündlichen oder praktischen Kontexten zum Einsatz gebracht werden. Darüber hinaus können weitere Überprüfungsformen nach Entscheidung der Lehrkraft eingesetzt werden. </a:t>
            </a:r>
          </a:p>
        </p:txBody>
      </p:sp>
    </p:spTree>
    <p:extLst>
      <p:ext uri="{BB962C8B-B14F-4D97-AF65-F5344CB8AC3E}">
        <p14:creationId xmlns:p14="http://schemas.microsoft.com/office/powerpoint/2010/main" val="3080564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5. Schulinterner Lehrplan (SILP)</a:t>
            </a:r>
          </a:p>
        </p:txBody>
      </p:sp>
      <p:pic>
        <p:nvPicPr>
          <p:cNvPr id="7" name="Inhaltsplatzhalter 6" descr="Ein Bild, das Screenshot, Vogel, Baum enthält.&#10;&#10;Automatisch generierte Beschreibung">
            <a:extLst>
              <a:ext uri="{FF2B5EF4-FFF2-40B4-BE49-F238E27FC236}">
                <a16:creationId xmlns:a16="http://schemas.microsoft.com/office/drawing/2014/main" id="{226FF7B8-42C9-9044-9800-2353A020E0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40542" y="2068668"/>
            <a:ext cx="4248472" cy="1234599"/>
          </a:xfrm>
        </p:spPr>
      </p:pic>
      <p:sp>
        <p:nvSpPr>
          <p:cNvPr id="6" name="Foliennummernplatzhalter 5"/>
          <p:cNvSpPr>
            <a:spLocks noGrp="1"/>
          </p:cNvSpPr>
          <p:nvPr>
            <p:ph type="sldNum" sz="quarter" idx="12"/>
          </p:nvPr>
        </p:nvSpPr>
        <p:spPr/>
        <p:txBody>
          <a:bodyPr/>
          <a:lstStyle/>
          <a:p>
            <a:fld id="{512A4277-7E7A-4AAF-BFC7-47646BF5CD0C}" type="slidenum">
              <a:rPr lang="de-DE" smtClean="0"/>
              <a:pPr/>
              <a:t>36</a:t>
            </a:fld>
            <a:endParaRPr lang="de-DE" dirty="0"/>
          </a:p>
        </p:txBody>
      </p:sp>
      <p:pic>
        <p:nvPicPr>
          <p:cNvPr id="5" name="Grafik 4">
            <a:extLst>
              <a:ext uri="{FF2B5EF4-FFF2-40B4-BE49-F238E27FC236}">
                <a16:creationId xmlns:a16="http://schemas.microsoft.com/office/drawing/2014/main" id="{361909CC-A1CC-7D43-80B2-85138F255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90188"/>
            <a:ext cx="4114800" cy="4976446"/>
          </a:xfrm>
          <a:prstGeom prst="rect">
            <a:avLst/>
          </a:prstGeom>
        </p:spPr>
      </p:pic>
      <p:sp>
        <p:nvSpPr>
          <p:cNvPr id="3" name="Textfeld 2">
            <a:extLst>
              <a:ext uri="{FF2B5EF4-FFF2-40B4-BE49-F238E27FC236}">
                <a16:creationId xmlns:a16="http://schemas.microsoft.com/office/drawing/2014/main" id="{0EBB9B8C-E496-0D46-A36A-DC0F4D4F169E}"/>
              </a:ext>
            </a:extLst>
          </p:cNvPr>
          <p:cNvSpPr txBox="1"/>
          <p:nvPr/>
        </p:nvSpPr>
        <p:spPr>
          <a:xfrm>
            <a:off x="4860032" y="3554734"/>
            <a:ext cx="3928982" cy="923330"/>
          </a:xfrm>
          <a:prstGeom prst="rect">
            <a:avLst/>
          </a:prstGeom>
          <a:noFill/>
        </p:spPr>
        <p:txBody>
          <a:bodyPr wrap="square" rtlCol="0">
            <a:spAutoFit/>
          </a:bodyPr>
          <a:lstStyle/>
          <a:p>
            <a:r>
              <a:rPr lang="de-DE" dirty="0"/>
              <a:t>Im SILP ist eine tabellarische Übersicht aller Unterrichtsvorhaben wie abgebildet zu finden.</a:t>
            </a:r>
          </a:p>
        </p:txBody>
      </p:sp>
    </p:spTree>
    <p:extLst>
      <p:ext uri="{BB962C8B-B14F-4D97-AF65-F5344CB8AC3E}">
        <p14:creationId xmlns:p14="http://schemas.microsoft.com/office/powerpoint/2010/main" val="1079479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6. Konkretisierte Unterrichtsvorhaben</a:t>
            </a:r>
          </a:p>
        </p:txBody>
      </p:sp>
      <p:sp>
        <p:nvSpPr>
          <p:cNvPr id="3" name="Inhaltsplatzhalter 2"/>
          <p:cNvSpPr>
            <a:spLocks noGrp="1"/>
          </p:cNvSpPr>
          <p:nvPr>
            <p:ph idx="1"/>
          </p:nvPr>
        </p:nvSpPr>
        <p:spPr>
          <a:xfrm>
            <a:off x="457200" y="1628800"/>
            <a:ext cx="8229600" cy="4277072"/>
          </a:xfrm>
        </p:spPr>
        <p:txBody>
          <a:bodyPr>
            <a:normAutofit/>
          </a:bodyPr>
          <a:lstStyle/>
          <a:p>
            <a:r>
              <a:rPr lang="de-DE" sz="1600" dirty="0">
                <a:hlinkClick r:id="rId2"/>
              </a:rPr>
              <a:t>https://www.schulentwicklung.nrw.de/lehrplaene/lehrplannavigator-s-i/index.html</a:t>
            </a:r>
            <a:endParaRPr lang="de-DE" sz="1600" dirty="0"/>
          </a:p>
        </p:txBody>
      </p:sp>
      <p:sp>
        <p:nvSpPr>
          <p:cNvPr id="6" name="Foliennummernplatzhalter 5"/>
          <p:cNvSpPr>
            <a:spLocks noGrp="1"/>
          </p:cNvSpPr>
          <p:nvPr>
            <p:ph type="sldNum" sz="quarter" idx="12"/>
          </p:nvPr>
        </p:nvSpPr>
        <p:spPr/>
        <p:txBody>
          <a:bodyPr/>
          <a:lstStyle/>
          <a:p>
            <a:fld id="{512A4277-7E7A-4AAF-BFC7-47646BF5CD0C}" type="slidenum">
              <a:rPr lang="de-DE" smtClean="0"/>
              <a:pPr/>
              <a:t>37</a:t>
            </a:fld>
            <a:endParaRPr lang="de-DE" dirty="0"/>
          </a:p>
        </p:txBody>
      </p:sp>
      <p:pic>
        <p:nvPicPr>
          <p:cNvPr id="9" name="Grafik 8" descr="Ein Bild, das Screenshot enthält.&#10;&#10;Automatisch generierte Beschreibung">
            <a:extLst>
              <a:ext uri="{FF2B5EF4-FFF2-40B4-BE49-F238E27FC236}">
                <a16:creationId xmlns:a16="http://schemas.microsoft.com/office/drawing/2014/main" id="{C6EB32DC-FEB8-F346-A2F5-3652C6A500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688" y="1915218"/>
            <a:ext cx="8229600" cy="4814018"/>
          </a:xfrm>
          <a:prstGeom prst="rect">
            <a:avLst/>
          </a:prstGeom>
        </p:spPr>
      </p:pic>
      <p:sp>
        <p:nvSpPr>
          <p:cNvPr id="7" name="Textfeld 6">
            <a:extLst>
              <a:ext uri="{FF2B5EF4-FFF2-40B4-BE49-F238E27FC236}">
                <a16:creationId xmlns:a16="http://schemas.microsoft.com/office/drawing/2014/main" id="{F0EF75D8-32A3-A24B-8DCA-4B07AF00399E}"/>
              </a:ext>
            </a:extLst>
          </p:cNvPr>
          <p:cNvSpPr txBox="1"/>
          <p:nvPr/>
        </p:nvSpPr>
        <p:spPr>
          <a:xfrm>
            <a:off x="481712" y="6538912"/>
            <a:ext cx="8180576" cy="369332"/>
          </a:xfrm>
          <a:prstGeom prst="rect">
            <a:avLst/>
          </a:prstGeom>
          <a:noFill/>
        </p:spPr>
        <p:txBody>
          <a:bodyPr wrap="square" rtlCol="0">
            <a:spAutoFit/>
          </a:bodyPr>
          <a:lstStyle/>
          <a:p>
            <a:pPr algn="just"/>
            <a:r>
              <a:rPr lang="de-DE" dirty="0"/>
              <a:t>Konkretisierte Unterrichtsvorhaben werden im Lehrplannavigator veröffentlicht.</a:t>
            </a:r>
          </a:p>
        </p:txBody>
      </p:sp>
    </p:spTree>
    <p:extLst>
      <p:ext uri="{BB962C8B-B14F-4D97-AF65-F5344CB8AC3E}">
        <p14:creationId xmlns:p14="http://schemas.microsoft.com/office/powerpoint/2010/main" val="1223403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02086-DCB9-1F4A-8168-743B2088E29E}"/>
              </a:ext>
            </a:extLst>
          </p:cNvPr>
          <p:cNvSpPr>
            <a:spLocks noGrp="1"/>
          </p:cNvSpPr>
          <p:nvPr>
            <p:ph type="title"/>
          </p:nvPr>
        </p:nvSpPr>
        <p:spPr/>
        <p:txBody>
          <a:bodyPr/>
          <a:lstStyle/>
          <a:p>
            <a:r>
              <a:rPr lang="de-DE" dirty="0"/>
              <a:t>Ausgangslage</a:t>
            </a:r>
          </a:p>
        </p:txBody>
      </p:sp>
      <p:sp>
        <p:nvSpPr>
          <p:cNvPr id="3" name="Inhaltsplatzhalter 2">
            <a:extLst>
              <a:ext uri="{FF2B5EF4-FFF2-40B4-BE49-F238E27FC236}">
                <a16:creationId xmlns:a16="http://schemas.microsoft.com/office/drawing/2014/main" id="{B84DCEA9-4E23-6245-9FC0-C82C26F1C466}"/>
              </a:ext>
            </a:extLst>
          </p:cNvPr>
          <p:cNvSpPr>
            <a:spLocks noGrp="1"/>
          </p:cNvSpPr>
          <p:nvPr>
            <p:ph idx="1"/>
          </p:nvPr>
        </p:nvSpPr>
        <p:spPr/>
        <p:txBody>
          <a:bodyPr>
            <a:normAutofit/>
          </a:bodyPr>
          <a:lstStyle/>
          <a:p>
            <a:r>
              <a:rPr lang="de-DE" sz="2400" dirty="0"/>
              <a:t>Stärkung bzw. Einführung des Schulfaches Wirtschaft an Haupt-, Real-, Sekundar- und Gesamtschulen zum Schuljahr 2020/21</a:t>
            </a:r>
          </a:p>
          <a:p>
            <a:r>
              <a:rPr lang="de-DE" sz="2400" dirty="0" smtClean="0"/>
              <a:t>Weiterentwicklungsbedarf </a:t>
            </a:r>
            <a:r>
              <a:rPr lang="de-DE" sz="2400" dirty="0"/>
              <a:t>der schulformspezifischen Kernlehrpläne für die verschiedenen Schulformen </a:t>
            </a:r>
          </a:p>
          <a:p>
            <a:r>
              <a:rPr lang="de-DE" sz="2400" dirty="0"/>
              <a:t>Gewährleistung der Durchlässigkeit zwischen den Schulformen, insbesondere in der Jahrgangsstufe 5 und 6</a:t>
            </a:r>
          </a:p>
          <a:p>
            <a:r>
              <a:rPr lang="de-DE" sz="2400" dirty="0"/>
              <a:t>Anschlussfähigkeit an die KLP der </a:t>
            </a:r>
            <a:r>
              <a:rPr lang="de-DE" sz="2400" dirty="0" err="1"/>
              <a:t>GOSt</a:t>
            </a:r>
            <a:endParaRPr lang="de-DE" sz="2400" dirty="0"/>
          </a:p>
          <a:p>
            <a:r>
              <a:rPr lang="de-DE" sz="2400" dirty="0"/>
              <a:t>zeitgemäße Anpassung und Weiterentwicklung (u.a. fachdidaktisch, fachwissenschaftlich)</a:t>
            </a:r>
          </a:p>
          <a:p>
            <a:pPr marL="0" indent="0">
              <a:buNone/>
            </a:pPr>
            <a:endParaRPr lang="de-DE" sz="2400" dirty="0"/>
          </a:p>
        </p:txBody>
      </p:sp>
      <p:sp>
        <p:nvSpPr>
          <p:cNvPr id="5" name="Fußzeilenplatzhalter 4">
            <a:extLst>
              <a:ext uri="{FF2B5EF4-FFF2-40B4-BE49-F238E27FC236}">
                <a16:creationId xmlns:a16="http://schemas.microsoft.com/office/drawing/2014/main" id="{6B3E6EDB-8E83-0C4C-B808-18FE136520FB}"/>
              </a:ext>
            </a:extLst>
          </p:cNvPr>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1896330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Zielsetzungen u.a. </a:t>
            </a:r>
          </a:p>
        </p:txBody>
      </p:sp>
      <p:sp>
        <p:nvSpPr>
          <p:cNvPr id="3" name="Inhaltsplatzhalter 2"/>
          <p:cNvSpPr>
            <a:spLocks noGrp="1"/>
          </p:cNvSpPr>
          <p:nvPr>
            <p:ph idx="1"/>
          </p:nvPr>
        </p:nvSpPr>
        <p:spPr/>
        <p:txBody>
          <a:bodyPr>
            <a:normAutofit/>
          </a:bodyPr>
          <a:lstStyle/>
          <a:p>
            <a:r>
              <a:rPr lang="de-DE" dirty="0"/>
              <a:t>Stärkung der Fachlichkeit </a:t>
            </a:r>
          </a:p>
          <a:p>
            <a:r>
              <a:rPr lang="de-DE" dirty="0"/>
              <a:t>Stärkung der ökonomischen Bildung</a:t>
            </a:r>
          </a:p>
          <a:p>
            <a:r>
              <a:rPr lang="de-DE" dirty="0"/>
              <a:t>Kenntnisse zu unserer Wirtschaftsordnung </a:t>
            </a:r>
          </a:p>
          <a:p>
            <a:r>
              <a:rPr lang="de-DE" dirty="0"/>
              <a:t>Berücksichtigung von Aspekten der Verbraucherbildung</a:t>
            </a:r>
          </a:p>
          <a:p>
            <a:r>
              <a:rPr lang="de-DE" dirty="0"/>
              <a:t>Schülerinnen und Schüler bestmöglich auf eine selbstbestimmte Lebensgestaltung und einen erfolgreichen Berufseinstieg vorzubereiten</a:t>
            </a:r>
          </a:p>
          <a:p>
            <a:endParaRPr lang="de-DE" dirty="0"/>
          </a:p>
        </p:txBody>
      </p:sp>
      <p:sp>
        <p:nvSpPr>
          <p:cNvPr id="5" name="Fußzeilenplatzhalter 4"/>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3083712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Bewährte Merkmale</a:t>
            </a:r>
          </a:p>
        </p:txBody>
      </p:sp>
      <p:sp>
        <p:nvSpPr>
          <p:cNvPr id="3" name="Inhaltsplatzhalter 2"/>
          <p:cNvSpPr>
            <a:spLocks noGrp="1"/>
          </p:cNvSpPr>
          <p:nvPr>
            <p:ph idx="1"/>
          </p:nvPr>
        </p:nvSpPr>
        <p:spPr>
          <a:xfrm>
            <a:off x="457200" y="1700808"/>
            <a:ext cx="6131024" cy="4205064"/>
          </a:xfrm>
        </p:spPr>
        <p:txBody>
          <a:bodyPr>
            <a:normAutofit fontScale="85000" lnSpcReduction="20000"/>
          </a:bodyPr>
          <a:lstStyle/>
          <a:p>
            <a:pPr marL="0" indent="0">
              <a:buNone/>
            </a:pPr>
            <a:r>
              <a:rPr lang="de-DE" dirty="0"/>
              <a:t>Kernlehrpläne in NRW formulieren</a:t>
            </a:r>
          </a:p>
          <a:p>
            <a:r>
              <a:rPr lang="de-DE" dirty="0"/>
              <a:t>schulformbezogene landesweit verbindliche Standards</a:t>
            </a:r>
          </a:p>
          <a:p>
            <a:r>
              <a:rPr lang="de-DE" dirty="0"/>
              <a:t>den fachlichen Kern der dafür erforderlichen Kompetenzen einschließlich zugrunde liegender Wissensbestände</a:t>
            </a:r>
          </a:p>
          <a:p>
            <a:r>
              <a:rPr lang="de-DE" dirty="0"/>
              <a:t>eine Progression der Kompetenzentwicklung über zwei Stufen (Ende der 6 bzw. Erprobungsstufe, Ende der Sekundarstufe I)</a:t>
            </a:r>
          </a:p>
          <a:p>
            <a:r>
              <a:rPr lang="de-DE" i="1" dirty="0"/>
              <a:t>keine</a:t>
            </a:r>
            <a:r>
              <a:rPr lang="de-DE" dirty="0"/>
              <a:t> Aussagen zur konkreten Gestaltung und Durchführung des Unterrichts </a:t>
            </a:r>
            <a:br>
              <a:rPr lang="de-DE" dirty="0"/>
            </a:br>
            <a:r>
              <a:rPr lang="de-DE" dirty="0"/>
              <a:t>(Dies ist Bestandteil der schulinternen Lehrpläne)</a:t>
            </a:r>
          </a:p>
        </p:txBody>
      </p:sp>
      <p:sp>
        <p:nvSpPr>
          <p:cNvPr id="5" name="Fußzeilenplatzhalter 4">
            <a:extLst>
              <a:ext uri="{FF2B5EF4-FFF2-40B4-BE49-F238E27FC236}">
                <a16:creationId xmlns:a16="http://schemas.microsoft.com/office/drawing/2014/main" id="{6FB8AEC2-76C3-FF4C-A788-31A73D7AC230}"/>
              </a:ext>
            </a:extLst>
          </p:cNvPr>
          <p:cNvSpPr>
            <a:spLocks noGrp="1"/>
          </p:cNvSpPr>
          <p:nvPr>
            <p:ph type="ftr" sz="quarter" idx="11"/>
          </p:nvPr>
        </p:nvSpPr>
        <p:spPr/>
        <p:txBody>
          <a:bodyPr/>
          <a:lstStyle/>
          <a:p>
            <a:r>
              <a:rPr lang="de-DE"/>
              <a:t>Implementationsveranstaltung zur Einführung der Kernlehrpläne</a:t>
            </a: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39142">
            <a:off x="6588224" y="2132856"/>
            <a:ext cx="2015650" cy="2880000"/>
          </a:xfrm>
          <a:prstGeom prst="rect">
            <a:avLst/>
          </a:prstGeom>
          <a:ln>
            <a:solidFill>
              <a:schemeClr val="tx1"/>
            </a:solidFill>
          </a:ln>
        </p:spPr>
      </p:pic>
    </p:spTree>
    <p:extLst>
      <p:ext uri="{BB962C8B-B14F-4D97-AF65-F5344CB8AC3E}">
        <p14:creationId xmlns:p14="http://schemas.microsoft.com/office/powerpoint/2010/main" val="923287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Grundkonstrukt und zentrale Begriffe</a:t>
            </a:r>
          </a:p>
        </p:txBody>
      </p:sp>
      <p:sp>
        <p:nvSpPr>
          <p:cNvPr id="4" name="Fußzeilenplatzhalter 3">
            <a:extLst>
              <a:ext uri="{FF2B5EF4-FFF2-40B4-BE49-F238E27FC236}">
                <a16:creationId xmlns:a16="http://schemas.microsoft.com/office/drawing/2014/main" id="{704DDD69-D404-5643-A445-B25ABA265835}"/>
              </a:ext>
            </a:extLst>
          </p:cNvPr>
          <p:cNvSpPr>
            <a:spLocks noGrp="1"/>
          </p:cNvSpPr>
          <p:nvPr>
            <p:ph type="ftr" sz="quarter" idx="11"/>
          </p:nvPr>
        </p:nvSpPr>
        <p:spPr/>
        <p:txBody>
          <a:bodyPr/>
          <a:lstStyle/>
          <a:p>
            <a:r>
              <a:rPr lang="de-DE"/>
              <a:t>Implementationsveranstaltung zur Einführung der Kernlehrpläne</a:t>
            </a:r>
          </a:p>
        </p:txBody>
      </p:sp>
      <p:sp>
        <p:nvSpPr>
          <p:cNvPr id="21" name="Rechteck 20"/>
          <p:cNvSpPr/>
          <p:nvPr/>
        </p:nvSpPr>
        <p:spPr>
          <a:xfrm>
            <a:off x="2483768" y="2013534"/>
            <a:ext cx="5616624" cy="3647714"/>
          </a:xfrm>
          <a:prstGeom prst="rect">
            <a:avLst/>
          </a:prstGeom>
          <a:noFill/>
          <a:ln>
            <a:noFill/>
          </a:ln>
        </p:spPr>
      </p:sp>
      <p:grpSp>
        <p:nvGrpSpPr>
          <p:cNvPr id="8" name="Gruppieren 7"/>
          <p:cNvGrpSpPr/>
          <p:nvPr/>
        </p:nvGrpSpPr>
        <p:grpSpPr>
          <a:xfrm>
            <a:off x="1835696" y="2019588"/>
            <a:ext cx="5605280" cy="3635606"/>
            <a:chOff x="2051720" y="2019588"/>
            <a:chExt cx="5605280" cy="3635606"/>
          </a:xfrm>
        </p:grpSpPr>
        <p:sp>
          <p:nvSpPr>
            <p:cNvPr id="22" name="Text Box 4"/>
            <p:cNvSpPr txBox="1">
              <a:spLocks noChangeArrowheads="1"/>
            </p:cNvSpPr>
            <p:nvPr/>
          </p:nvSpPr>
          <p:spPr bwMode="auto">
            <a:xfrm>
              <a:off x="2960646" y="2019588"/>
              <a:ext cx="3818624" cy="776464"/>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1600" b="1">
                  <a:effectLst/>
                  <a:latin typeface="Arial"/>
                  <a:ea typeface="Calibri"/>
                  <a:cs typeface="Times New Roman"/>
                </a:rPr>
                <a:t>Ziele des Faches/</a:t>
              </a:r>
            </a:p>
            <a:p>
              <a:pPr algn="ctr">
                <a:spcAft>
                  <a:spcPts val="0"/>
                </a:spcAft>
              </a:pPr>
              <a:r>
                <a:rPr lang="de-DE" sz="1600" b="1">
                  <a:effectLst/>
                  <a:latin typeface="Arial"/>
                  <a:ea typeface="Calibri"/>
                  <a:cs typeface="Times New Roman"/>
                </a:rPr>
                <a:t>Übergreifende fachliche Kompetenz</a:t>
              </a:r>
            </a:p>
            <a:p>
              <a:pPr algn="ctr">
                <a:spcBef>
                  <a:spcPts val="600"/>
                </a:spcBef>
                <a:spcAft>
                  <a:spcPts val="0"/>
                </a:spcAft>
              </a:pPr>
              <a:r>
                <a:rPr lang="de-DE" sz="1050">
                  <a:effectLst/>
                  <a:latin typeface="Arial"/>
                  <a:ea typeface="Calibri"/>
                  <a:cs typeface="Times New Roman"/>
                </a:rPr>
                <a:t>Kapitel 1</a:t>
              </a:r>
            </a:p>
          </p:txBody>
        </p:sp>
        <p:sp>
          <p:nvSpPr>
            <p:cNvPr id="23" name="Text Box 5"/>
            <p:cNvSpPr txBox="1">
              <a:spLocks noChangeArrowheads="1"/>
            </p:cNvSpPr>
            <p:nvPr/>
          </p:nvSpPr>
          <p:spPr bwMode="auto">
            <a:xfrm>
              <a:off x="2051720" y="3375751"/>
              <a:ext cx="2297130" cy="801438"/>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1600" b="1">
                  <a:effectLst/>
                  <a:latin typeface="Arial"/>
                  <a:ea typeface="Calibri"/>
                  <a:cs typeface="Times New Roman"/>
                </a:rPr>
                <a:t>Kompetenzbereiche</a:t>
              </a:r>
            </a:p>
            <a:p>
              <a:pPr algn="ctr">
                <a:spcAft>
                  <a:spcPts val="0"/>
                </a:spcAft>
              </a:pPr>
              <a:r>
                <a:rPr lang="de-DE" sz="1400">
                  <a:effectLst/>
                  <a:latin typeface="Arial"/>
                  <a:ea typeface="Calibri"/>
                  <a:cs typeface="Times New Roman"/>
                </a:rPr>
                <a:t>(Prozesse)</a:t>
              </a:r>
            </a:p>
            <a:p>
              <a:pPr algn="ctr">
                <a:spcBef>
                  <a:spcPts val="600"/>
                </a:spcBef>
                <a:spcAft>
                  <a:spcPts val="0"/>
                </a:spcAft>
              </a:pPr>
              <a:r>
                <a:rPr lang="de-DE" sz="1050">
                  <a:effectLst/>
                  <a:latin typeface="Arial"/>
                  <a:ea typeface="Calibri"/>
                  <a:cs typeface="Times New Roman"/>
                </a:rPr>
                <a:t>Kapitel 2.1</a:t>
              </a:r>
            </a:p>
          </p:txBody>
        </p:sp>
        <p:sp>
          <p:nvSpPr>
            <p:cNvPr id="24" name="Text Box 6"/>
            <p:cNvSpPr txBox="1">
              <a:spLocks noChangeArrowheads="1"/>
            </p:cNvSpPr>
            <p:nvPr/>
          </p:nvSpPr>
          <p:spPr bwMode="auto">
            <a:xfrm>
              <a:off x="5359161" y="3375751"/>
              <a:ext cx="2297839" cy="787059"/>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1600" b="1">
                  <a:effectLst/>
                  <a:latin typeface="Arial"/>
                  <a:ea typeface="Calibri"/>
                  <a:cs typeface="Times New Roman"/>
                </a:rPr>
                <a:t>Inhaltsfelder</a:t>
              </a:r>
            </a:p>
            <a:p>
              <a:pPr algn="ctr">
                <a:spcAft>
                  <a:spcPts val="0"/>
                </a:spcAft>
              </a:pPr>
              <a:r>
                <a:rPr lang="de-DE" sz="1400">
                  <a:effectLst/>
                  <a:latin typeface="Arial"/>
                  <a:ea typeface="Calibri"/>
                  <a:cs typeface="Times New Roman"/>
                </a:rPr>
                <a:t>(Gegenstände)</a:t>
              </a:r>
            </a:p>
            <a:p>
              <a:pPr algn="ctr">
                <a:spcBef>
                  <a:spcPts val="600"/>
                </a:spcBef>
                <a:spcAft>
                  <a:spcPts val="0"/>
                </a:spcAft>
              </a:pPr>
              <a:r>
                <a:rPr lang="de-DE" sz="1050">
                  <a:effectLst/>
                  <a:latin typeface="Arial"/>
                  <a:ea typeface="Calibri"/>
                  <a:cs typeface="Times New Roman"/>
                </a:rPr>
                <a:t>Kapitel 2.1</a:t>
              </a:r>
            </a:p>
          </p:txBody>
        </p:sp>
        <p:sp>
          <p:nvSpPr>
            <p:cNvPr id="25" name="Text Box 7"/>
            <p:cNvSpPr txBox="1">
              <a:spLocks noChangeArrowheads="1"/>
            </p:cNvSpPr>
            <p:nvPr/>
          </p:nvSpPr>
          <p:spPr bwMode="auto">
            <a:xfrm>
              <a:off x="2699792" y="4837864"/>
              <a:ext cx="4320480" cy="817330"/>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1600" b="1">
                  <a:effectLst/>
                  <a:latin typeface="Arial"/>
                  <a:ea typeface="Calibri"/>
                  <a:cs typeface="Times New Roman"/>
                </a:rPr>
                <a:t>Kompetenzerwartungen</a:t>
              </a:r>
            </a:p>
            <a:p>
              <a:pPr algn="ctr">
                <a:spcAft>
                  <a:spcPts val="0"/>
                </a:spcAft>
              </a:pPr>
              <a:r>
                <a:rPr lang="de-DE" sz="1400">
                  <a:effectLst/>
                  <a:latin typeface="Arial"/>
                  <a:ea typeface="Calibri"/>
                  <a:cs typeface="Times New Roman"/>
                </a:rPr>
                <a:t>(Verknüpfung von Prozessen und Gegenständen)</a:t>
              </a:r>
            </a:p>
            <a:p>
              <a:pPr algn="ctr">
                <a:spcBef>
                  <a:spcPts val="600"/>
                </a:spcBef>
                <a:spcAft>
                  <a:spcPts val="0"/>
                </a:spcAft>
              </a:pPr>
              <a:r>
                <a:rPr lang="de-DE" sz="1050">
                  <a:effectLst/>
                  <a:latin typeface="Arial"/>
                  <a:ea typeface="Calibri"/>
                  <a:cs typeface="Times New Roman"/>
                </a:rPr>
                <a:t>Kapitel 2.2 und 2.3</a:t>
              </a:r>
            </a:p>
          </p:txBody>
        </p:sp>
        <p:cxnSp>
          <p:nvCxnSpPr>
            <p:cNvPr id="26" name="Line 8"/>
            <p:cNvCxnSpPr>
              <a:cxnSpLocks noChangeShapeType="1"/>
            </p:cNvCxnSpPr>
            <p:nvPr/>
          </p:nvCxnSpPr>
          <p:spPr bwMode="auto">
            <a:xfrm>
              <a:off x="4863577" y="2796809"/>
              <a:ext cx="709" cy="27244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7" name="Line 9"/>
            <p:cNvCxnSpPr>
              <a:cxnSpLocks noChangeShapeType="1"/>
            </p:cNvCxnSpPr>
            <p:nvPr/>
          </p:nvCxnSpPr>
          <p:spPr bwMode="auto">
            <a:xfrm flipH="1">
              <a:off x="3200285" y="3069252"/>
              <a:ext cx="1659038" cy="75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8" name="Line 10"/>
            <p:cNvCxnSpPr>
              <a:cxnSpLocks noChangeShapeType="1"/>
            </p:cNvCxnSpPr>
            <p:nvPr/>
          </p:nvCxnSpPr>
          <p:spPr bwMode="auto">
            <a:xfrm flipH="1">
              <a:off x="4852942" y="3069252"/>
              <a:ext cx="1659747" cy="75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9" name="Line 11"/>
            <p:cNvCxnSpPr>
              <a:cxnSpLocks noChangeShapeType="1"/>
            </p:cNvCxnSpPr>
            <p:nvPr/>
          </p:nvCxnSpPr>
          <p:spPr bwMode="auto">
            <a:xfrm>
              <a:off x="3199576" y="3069252"/>
              <a:ext cx="709" cy="306499"/>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0" name="Line 12"/>
            <p:cNvCxnSpPr>
              <a:cxnSpLocks noChangeShapeType="1"/>
            </p:cNvCxnSpPr>
            <p:nvPr/>
          </p:nvCxnSpPr>
          <p:spPr bwMode="auto">
            <a:xfrm>
              <a:off x="6518361" y="3069252"/>
              <a:ext cx="709" cy="306499"/>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1" name="Line 13"/>
            <p:cNvCxnSpPr>
              <a:cxnSpLocks noChangeShapeType="1"/>
            </p:cNvCxnSpPr>
            <p:nvPr/>
          </p:nvCxnSpPr>
          <p:spPr bwMode="auto">
            <a:xfrm>
              <a:off x="4852942" y="4498823"/>
              <a:ext cx="709" cy="339041"/>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2" name="Line 14"/>
            <p:cNvCxnSpPr>
              <a:cxnSpLocks noChangeShapeType="1"/>
            </p:cNvCxnSpPr>
            <p:nvPr/>
          </p:nvCxnSpPr>
          <p:spPr bwMode="auto">
            <a:xfrm flipH="1">
              <a:off x="3191777" y="4498066"/>
              <a:ext cx="1657620" cy="75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3" name="Line 15"/>
            <p:cNvCxnSpPr>
              <a:cxnSpLocks noChangeShapeType="1"/>
            </p:cNvCxnSpPr>
            <p:nvPr/>
          </p:nvCxnSpPr>
          <p:spPr bwMode="auto">
            <a:xfrm flipH="1">
              <a:off x="4864995" y="4509192"/>
              <a:ext cx="1657620" cy="15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4" name="Line 16"/>
            <p:cNvCxnSpPr>
              <a:cxnSpLocks noChangeShapeType="1"/>
            </p:cNvCxnSpPr>
            <p:nvPr/>
          </p:nvCxnSpPr>
          <p:spPr bwMode="auto">
            <a:xfrm flipH="1">
              <a:off x="3191068" y="4177188"/>
              <a:ext cx="2127" cy="31860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35" name="Line 17"/>
            <p:cNvCxnSpPr>
              <a:cxnSpLocks noChangeShapeType="1"/>
            </p:cNvCxnSpPr>
            <p:nvPr/>
          </p:nvCxnSpPr>
          <p:spPr bwMode="auto">
            <a:xfrm>
              <a:off x="6513398" y="4177188"/>
              <a:ext cx="5672" cy="31936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118885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400"/>
              <a:t>Gliederung der aktuellen Kernlehrpläne</a:t>
            </a:r>
          </a:p>
        </p:txBody>
      </p:sp>
      <p:sp>
        <p:nvSpPr>
          <p:cNvPr id="5" name="Fußzeilenplatzhalter 4"/>
          <p:cNvSpPr>
            <a:spLocks noGrp="1"/>
          </p:cNvSpPr>
          <p:nvPr>
            <p:ph type="ftr" sz="quarter" idx="11"/>
          </p:nvPr>
        </p:nvSpPr>
        <p:spPr/>
        <p:txBody>
          <a:bodyPr/>
          <a:lstStyle/>
          <a:p>
            <a:r>
              <a:rPr lang="de-DE"/>
              <a:t>Implementationsveranstaltung zur Einführung der Kernlehrpläne</a:t>
            </a:r>
          </a:p>
        </p:txBody>
      </p:sp>
      <p:graphicFrame>
        <p:nvGraphicFramePr>
          <p:cNvPr id="8" name="Group 50"/>
          <p:cNvGraphicFramePr>
            <a:graphicFrameLocks/>
          </p:cNvGraphicFramePr>
          <p:nvPr>
            <p:extLst>
              <p:ext uri="{D42A27DB-BD31-4B8C-83A1-F6EECF244321}">
                <p14:modId xmlns:p14="http://schemas.microsoft.com/office/powerpoint/2010/main" val="2311032807"/>
              </p:ext>
            </p:extLst>
          </p:nvPr>
        </p:nvGraphicFramePr>
        <p:xfrm>
          <a:off x="520700" y="1780854"/>
          <a:ext cx="8064500" cy="3393158"/>
        </p:xfrm>
        <a:graphic>
          <a:graphicData uri="http://schemas.openxmlformats.org/drawingml/2006/table">
            <a:tbl>
              <a:tblPr/>
              <a:tblGrid>
                <a:gridCol w="863600">
                  <a:extLst>
                    <a:ext uri="{9D8B030D-6E8A-4147-A177-3AD203B41FA5}">
                      <a16:colId xmlns:a16="http://schemas.microsoft.com/office/drawing/2014/main" val="20000"/>
                    </a:ext>
                  </a:extLst>
                </a:gridCol>
                <a:gridCol w="7200900">
                  <a:extLst>
                    <a:ext uri="{9D8B030D-6E8A-4147-A177-3AD203B41FA5}">
                      <a16:colId xmlns:a16="http://schemas.microsoft.com/office/drawing/2014/main" val="20001"/>
                    </a:ext>
                  </a:extLst>
                </a:gridCol>
              </a:tblGrid>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1" i="0" u="none" strike="noStrike" cap="none" normalizeH="0" baseline="0">
                          <a:ln>
                            <a:noFill/>
                          </a:ln>
                          <a:solidFill>
                            <a:schemeClr val="tx1"/>
                          </a:solidFill>
                          <a:effectLst/>
                          <a:latin typeface="Arial" charset="0"/>
                        </a:rPr>
                        <a:t>Kapitel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1" i="0" u="none" strike="noStrike" cap="none" normalizeH="0" baseline="0">
                          <a:ln>
                            <a:noFill/>
                          </a:ln>
                          <a:solidFill>
                            <a:schemeClr val="tx1"/>
                          </a:solidFill>
                          <a:effectLst/>
                          <a:latin typeface="Arial" charset="0"/>
                        </a:rPr>
                        <a:t>Gliederungspunkt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6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a:ln>
                            <a:noFill/>
                          </a:ln>
                          <a:solidFill>
                            <a:schemeClr val="tx1"/>
                          </a:solidFill>
                          <a:effectLst/>
                          <a:latin typeface="Arial" charset="0"/>
                        </a:rPr>
                        <a:t>Vorbemerkungen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a:ln>
                            <a:noFill/>
                          </a:ln>
                          <a:solidFill>
                            <a:srgbClr val="000000"/>
                          </a:solidFill>
                          <a:effectLst/>
                          <a:latin typeface="Arial" charset="0"/>
                          <a:ea typeface="ヒラギノ角ゴ Pro W3" charset="-128"/>
                        </a:rPr>
                        <a:t>Aufgaben und Ziele des Faches</a:t>
                      </a:r>
                      <a:r>
                        <a:rPr kumimoji="0" lang="de-DE" altLang="de-DE" sz="1400" b="1" i="0" u="none" strike="noStrike" cap="none" normalizeH="0" baseline="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a:ln>
                            <a:noFill/>
                          </a:ln>
                          <a:solidFill>
                            <a:srgbClr val="000000"/>
                          </a:solidFill>
                          <a:effectLst/>
                          <a:latin typeface="Arial" charset="0"/>
                          <a:ea typeface="ヒラギノ角ゴ Pro W3" charset="-128"/>
                        </a:rPr>
                        <a:t>Kompetenzbereiche und Kompetenzerwartungen</a:t>
                      </a:r>
                      <a:r>
                        <a:rPr kumimoji="0" lang="de-DE" altLang="de-DE" sz="1400" b="1" i="0" u="none" strike="noStrike" cap="none" normalizeH="0" baseline="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1138">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Arial" charset="0"/>
                        </a:rPr>
                        <a:t>2.1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1900">
                          <a:solidFill>
                            <a:schemeClr val="tx1"/>
                          </a:solidFill>
                          <a:latin typeface="Arial" charset="0"/>
                        </a:defRPr>
                      </a:lvl1pPr>
                      <a:lvl2pPr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a:ln>
                            <a:noFill/>
                          </a:ln>
                          <a:solidFill>
                            <a:srgbClr val="000000"/>
                          </a:solidFill>
                          <a:effectLst/>
                          <a:latin typeface="Arial" charset="0"/>
                          <a:ea typeface="ヒラギノ角ゴ Pro W3" charset="-128"/>
                        </a:rPr>
                        <a:t>Kompetenzbereiche und Inhaltsfelder des Faches</a:t>
                      </a:r>
                      <a:r>
                        <a:rPr kumimoji="0" lang="de-DE" altLang="de-DE" sz="1400" b="0" i="0" u="none" strike="noStrike" cap="none" normalizeH="0" baseline="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0430">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Arial" charset="0"/>
                        </a:rPr>
                        <a:t>2.2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1900">
                          <a:solidFill>
                            <a:schemeClr val="tx1"/>
                          </a:solidFill>
                          <a:latin typeface="Arial" charset="0"/>
                        </a:defRPr>
                      </a:lvl1pPr>
                      <a:lvl2pPr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a:ln>
                            <a:noFill/>
                          </a:ln>
                          <a:solidFill>
                            <a:srgbClr val="000000"/>
                          </a:solidFill>
                          <a:effectLst/>
                          <a:latin typeface="Arial" charset="0"/>
                          <a:ea typeface="ヒラギノ角ゴ Pro W3" charset="-128"/>
                        </a:rPr>
                        <a:t>Kompetenzerwartungen am Ende der Erprobungsstufe (bzw. am Ende der Doppeljahrgangsstufe 5/6)</a:t>
                      </a:r>
                      <a:endParaRPr kumimoji="0" lang="de-DE" altLang="de-DE" sz="14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0040">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Arial" charset="0"/>
                        </a:rPr>
                        <a:t>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defRPr sz="1900">
                          <a:solidFill>
                            <a:schemeClr val="tx1"/>
                          </a:solidFill>
                          <a:latin typeface="Arial" charset="0"/>
                        </a:defRPr>
                      </a:lvl1pPr>
                      <a:lvl2pPr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cap="none" normalizeH="0" baseline="0">
                          <a:ln>
                            <a:noFill/>
                          </a:ln>
                          <a:solidFill>
                            <a:srgbClr val="000000"/>
                          </a:solidFill>
                          <a:effectLst/>
                          <a:latin typeface="Arial" charset="0"/>
                          <a:ea typeface="ヒラギノ角ゴ Pro W3" charset="-128"/>
                        </a:rPr>
                        <a:t>Kompetenzerwartungen am Ende der Sekundarstufe I</a:t>
                      </a:r>
                      <a:endParaRPr kumimoji="0" lang="de-DE" altLang="de-DE" sz="1400" b="0" i="0" u="none" strike="noStrike" cap="none" normalizeH="0" baseline="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4764">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600" b="0" i="0" u="none" strike="noStrike" cap="none" normalizeH="0" baseline="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1900">
                          <a:solidFill>
                            <a:schemeClr val="tx1"/>
                          </a:solidFill>
                          <a:latin typeface="Arial" charset="0"/>
                        </a:defRPr>
                      </a:lvl1pPr>
                      <a:lvl2pPr marL="742950" indent="-285750" eaLnBrk="0" hangingPunct="0">
                        <a:spcBef>
                          <a:spcPct val="20000"/>
                        </a:spcBef>
                        <a:defRPr sz="1900">
                          <a:solidFill>
                            <a:schemeClr val="tx1"/>
                          </a:solidFill>
                          <a:latin typeface="Arial" charset="0"/>
                        </a:defRPr>
                      </a:lvl2pPr>
                      <a:lvl3pPr marL="1143000" indent="-228600" eaLnBrk="0" hangingPunct="0">
                        <a:spcBef>
                          <a:spcPct val="20000"/>
                        </a:spcBef>
                        <a:defRPr sz="1900">
                          <a:solidFill>
                            <a:schemeClr val="tx1"/>
                          </a:solidFill>
                          <a:latin typeface="Arial" charset="0"/>
                        </a:defRPr>
                      </a:lvl3pPr>
                      <a:lvl4pPr marL="1600200" indent="-228600" eaLnBrk="0" hangingPunct="0">
                        <a:spcBef>
                          <a:spcPct val="20000"/>
                        </a:spcBef>
                        <a:defRPr>
                          <a:solidFill>
                            <a:schemeClr val="tx1"/>
                          </a:solidFill>
                          <a:latin typeface="Arial" charset="0"/>
                        </a:defRPr>
                      </a:lvl4pPr>
                      <a:lvl5pPr marL="2057400" indent="-228600"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1" i="0" u="none" strike="noStrike" cap="none" normalizeH="0" baseline="0">
                          <a:ln>
                            <a:noFill/>
                          </a:ln>
                          <a:solidFill>
                            <a:srgbClr val="000000"/>
                          </a:solidFill>
                          <a:effectLst/>
                          <a:latin typeface="Arial" charset="0"/>
                          <a:ea typeface="ヒラギノ角ゴ Pro W3" charset="-128"/>
                        </a:rPr>
                        <a:t>Lernerfolgsüberprüfung und Leistungsbewertung</a:t>
                      </a:r>
                      <a:r>
                        <a:rPr kumimoji="0" lang="de-DE" altLang="de-DE" sz="1400" b="1" i="0" u="none" strike="noStrike" cap="none" normalizeH="0" baseline="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66284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477AE8-29DB-4A4A-9A4D-43F01DEA8C44}"/>
              </a:ext>
            </a:extLst>
          </p:cNvPr>
          <p:cNvSpPr>
            <a:spLocks noGrp="1"/>
          </p:cNvSpPr>
          <p:nvPr>
            <p:ph type="title"/>
          </p:nvPr>
        </p:nvSpPr>
        <p:spPr/>
        <p:txBody>
          <a:bodyPr/>
          <a:lstStyle/>
          <a:p>
            <a:r>
              <a:rPr lang="de-DE"/>
              <a:t>Neue Akzentsetzungen der Kernlehrpläne</a:t>
            </a:r>
          </a:p>
        </p:txBody>
      </p:sp>
      <p:sp>
        <p:nvSpPr>
          <p:cNvPr id="3" name="Inhaltsplatzhalter 2">
            <a:extLst>
              <a:ext uri="{FF2B5EF4-FFF2-40B4-BE49-F238E27FC236}">
                <a16:creationId xmlns:a16="http://schemas.microsoft.com/office/drawing/2014/main" id="{215B63A6-BED9-F040-ADCC-469543B18614}"/>
              </a:ext>
            </a:extLst>
          </p:cNvPr>
          <p:cNvSpPr>
            <a:spLocks noGrp="1"/>
          </p:cNvSpPr>
          <p:nvPr>
            <p:ph idx="1"/>
          </p:nvPr>
        </p:nvSpPr>
        <p:spPr>
          <a:xfrm>
            <a:off x="457200" y="1700808"/>
            <a:ext cx="8229600" cy="4320480"/>
          </a:xfrm>
        </p:spPr>
        <p:txBody>
          <a:bodyPr>
            <a:normAutofit/>
          </a:bodyPr>
          <a:lstStyle/>
          <a:p>
            <a:r>
              <a:rPr lang="de-DE"/>
              <a:t>Ausschärfung der Fachlichkeit</a:t>
            </a:r>
          </a:p>
          <a:p>
            <a:pPr lvl="1"/>
            <a:r>
              <a:rPr lang="de-DE"/>
              <a:t>Präzisere Beschreibung fachlicher Inhalte</a:t>
            </a:r>
          </a:p>
          <a:p>
            <a:pPr lvl="1"/>
            <a:r>
              <a:rPr lang="de-DE"/>
              <a:t>Präzisere Beschreibung fachlicher Prozesse</a:t>
            </a:r>
          </a:p>
          <a:p>
            <a:r>
              <a:rPr lang="de-DE"/>
              <a:t>Gestaltungsspielräume</a:t>
            </a:r>
          </a:p>
          <a:p>
            <a:pPr lvl="1"/>
            <a:r>
              <a:rPr lang="de-DE"/>
              <a:t>Zeit zum Üben, Wiederholen, Vertiefen</a:t>
            </a:r>
          </a:p>
          <a:p>
            <a:pPr lvl="1"/>
            <a:r>
              <a:rPr lang="de-DE"/>
              <a:t>Möglichkeiten zur Auseinandersetzung mit eigenen Fragestellungen</a:t>
            </a:r>
          </a:p>
          <a:p>
            <a:r>
              <a:rPr lang="de-DE"/>
              <a:t>Bezug auf fachübergreifende Zielsetzungen</a:t>
            </a:r>
          </a:p>
          <a:p>
            <a:pPr lvl="1"/>
            <a:r>
              <a:rPr lang="de-DE"/>
              <a:t>Bildung in der digitalen Welt / Medienkompetenzrahmen </a:t>
            </a:r>
          </a:p>
          <a:p>
            <a:pPr lvl="1"/>
            <a:r>
              <a:rPr lang="de-DE"/>
              <a:t>Verbraucherbildung / Bildung für nachhaltige Entwicklung</a:t>
            </a:r>
          </a:p>
          <a:p>
            <a:pPr lvl="1"/>
            <a:r>
              <a:rPr lang="de-DE"/>
              <a:t>Berufsorientierung</a:t>
            </a:r>
          </a:p>
          <a:p>
            <a:endParaRPr lang="de-DE"/>
          </a:p>
          <a:p>
            <a:endParaRPr lang="de-DE"/>
          </a:p>
          <a:p>
            <a:endParaRPr lang="de-DE"/>
          </a:p>
        </p:txBody>
      </p:sp>
      <p:sp>
        <p:nvSpPr>
          <p:cNvPr id="5" name="Fußzeilenplatzhalter 4">
            <a:extLst>
              <a:ext uri="{FF2B5EF4-FFF2-40B4-BE49-F238E27FC236}">
                <a16:creationId xmlns:a16="http://schemas.microsoft.com/office/drawing/2014/main" id="{2D6160F9-ABFF-6348-A579-E0AF5CB63A73}"/>
              </a:ext>
            </a:extLst>
          </p:cNvPr>
          <p:cNvSpPr>
            <a:spLocks noGrp="1"/>
          </p:cNvSpPr>
          <p:nvPr>
            <p:ph type="ftr" sz="quarter" idx="11"/>
          </p:nvPr>
        </p:nvSpPr>
        <p:spPr/>
        <p:txBody>
          <a:bodyPr/>
          <a:lstStyle/>
          <a:p>
            <a:r>
              <a:rPr lang="de-DE"/>
              <a:t>Implementationsveranstaltung zur Einführung der Kernlehrpläne</a:t>
            </a:r>
          </a:p>
        </p:txBody>
      </p:sp>
    </p:spTree>
    <p:extLst>
      <p:ext uri="{BB962C8B-B14F-4D97-AF65-F5344CB8AC3E}">
        <p14:creationId xmlns:p14="http://schemas.microsoft.com/office/powerpoint/2010/main" val="3510823185"/>
      </p:ext>
    </p:extLst>
  </p:cSld>
  <p:clrMapOvr>
    <a:masterClrMapping/>
  </p:clrMapOvr>
</p:sld>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1987</Words>
  <PresentationFormat>Bildschirmpräsentation (4:3)</PresentationFormat>
  <Paragraphs>369</Paragraphs>
  <Slides>37</Slides>
  <Notes>12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37</vt:i4>
      </vt:variant>
    </vt:vector>
  </HeadingPairs>
  <TitlesOfParts>
    <vt:vector size="43" baseType="lpstr">
      <vt:lpstr>Arial</vt:lpstr>
      <vt:lpstr>Calibri</vt:lpstr>
      <vt:lpstr>Times New Roman</vt:lpstr>
      <vt:lpstr>Wingdings</vt:lpstr>
      <vt:lpstr>ヒラギノ角ゴ Pro W3</vt:lpstr>
      <vt:lpstr>QUA-LiS_Vorlage_weiss</vt:lpstr>
      <vt:lpstr>PowerPoint-Präsentation</vt:lpstr>
      <vt:lpstr>Gliederung</vt:lpstr>
      <vt:lpstr> 1. Merkmale der neuen Kernlehrpläne  </vt:lpstr>
      <vt:lpstr>Ausgangslage</vt:lpstr>
      <vt:lpstr>Zielsetzungen u.a. </vt:lpstr>
      <vt:lpstr>Bewährte Merkmale</vt:lpstr>
      <vt:lpstr>Grundkonstrukt und zentrale Begriffe</vt:lpstr>
      <vt:lpstr>Gliederung der aktuellen Kernlehrpläne</vt:lpstr>
      <vt:lpstr>Neue Akzentsetzungen der Kernlehrpläne</vt:lpstr>
      <vt:lpstr>2. Übergreifende Aufgaben</vt:lpstr>
      <vt:lpstr>Fokussierte Querschnittsaufgaben für alle Fächer</vt:lpstr>
      <vt:lpstr>Fachliche Einbindung des Medienkompetenzrahmens</vt:lpstr>
      <vt:lpstr>Einbindung des Medienkompetenzrahmens</vt:lpstr>
      <vt:lpstr>Rahmenvorgabe Verbraucherbildung</vt:lpstr>
      <vt:lpstr>Fachliche Einbindung Berufliche Orientierung</vt:lpstr>
      <vt:lpstr>   3. Schulinterne Lehrpläne  </vt:lpstr>
      <vt:lpstr>Schulinterne Lehrpläne - rechtlicher Rahmen</vt:lpstr>
      <vt:lpstr>Schulinterne Lehrpläne - rechtlicher Rahmen</vt:lpstr>
      <vt:lpstr>Curriculumentwicklung</vt:lpstr>
      <vt:lpstr>Funktionen von schulinternen Lehrplänen</vt:lpstr>
      <vt:lpstr>Gliederung für einen schulinternen Lehrplan</vt:lpstr>
      <vt:lpstr>Materialien im Lehrplannavigator</vt:lpstr>
      <vt:lpstr>   4. Der Kernlehrplan Geschichte im Detail  </vt:lpstr>
      <vt:lpstr>Gliederung</vt:lpstr>
      <vt:lpstr>1. Kontinuitäten</vt:lpstr>
      <vt:lpstr>2. Modifikationen</vt:lpstr>
      <vt:lpstr>Weiterentwicklung der Kompetenzbereiche</vt:lpstr>
      <vt:lpstr>    Inhaltliche Akzentuierungen   </vt:lpstr>
      <vt:lpstr>3. Neuerungen</vt:lpstr>
      <vt:lpstr>Neuerungen: Geschichte des 20. Jahrhunderts </vt:lpstr>
      <vt:lpstr> </vt:lpstr>
      <vt:lpstr>PowerPoint-Präsentation</vt:lpstr>
      <vt:lpstr>PowerPoint-Präsentation</vt:lpstr>
      <vt:lpstr>PowerPoint-Präsentation</vt:lpstr>
      <vt:lpstr>PowerPoint-Präsentation</vt:lpstr>
      <vt:lpstr>5. Schulinterner Lehrplan (SILP)</vt:lpstr>
      <vt:lpstr>6. Konkretisierte Unterrichtsvorhaben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2020-02-25T14:44:52Z</cp:lastPrinted>
  <dcterms:created xsi:type="dcterms:W3CDTF">2018-01-17T08:49:04Z</dcterms:created>
  <dcterms:modified xsi:type="dcterms:W3CDTF">2020-07-01T15:16:58Z</dcterms:modified>
</cp:coreProperties>
</file>