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  <p:cmAuthor id="3" name="Vogelsang, Dorothee" initials="VD" lastIdx="2" clrIdx="2">
    <p:extLst>
      <p:ext uri="{19B8F6BF-5375-455C-9EA6-DF929625EA0E}">
        <p15:presenceInfo xmlns:p15="http://schemas.microsoft.com/office/powerpoint/2012/main" userId="Vogelsang, Doroth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4"/>
    <p:restoredTop sz="93933" autoAdjust="0"/>
  </p:normalViewPr>
  <p:slideViewPr>
    <p:cSldViewPr showGuides="1">
      <p:cViewPr varScale="1">
        <p:scale>
          <a:sx n="110" d="100"/>
          <a:sy n="110" d="100"/>
        </p:scale>
        <p:origin x="98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sprachliche 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Realschule</a:t>
            </a:r>
            <a:br>
              <a:rPr lang="de-DE" sz="3600" dirty="0"/>
            </a:br>
            <a:r>
              <a:rPr lang="de-DE" sz="2400" dirty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Niederländisch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Medienkompetenzrahmens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/>
              <a:t>Text- und Medienkompetenz</a:t>
            </a:r>
            <a:br>
              <a:rPr lang="de-DE" b="1" dirty="0"/>
            </a:br>
            <a:r>
              <a:rPr lang="de-DE" dirty="0"/>
              <a:t>Die Schülerinnen und Schüler können digitale Werkzeuge zur Informationsrecherche, zur Kommunikation und zur Produktion von Texten und audiovisuellen Medienprodukten in der Regel reflektiert und zielgerichtet einsetzen. [KLP Niederländisch GE/RS]</a:t>
            </a:r>
          </a:p>
          <a:p>
            <a:r>
              <a:rPr lang="de-DE" dirty="0"/>
              <a:t>Der MKR bleibt verbindlicher Orientierungsrahmen für die Weiterentwicklung des schulischen Medienkonzepts.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Rahmenvorgabe Verbraucherbildung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der RV Verbraucherbildung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Beispiel Rahmenvorgabe Verbraucherbildung D Z1, Z2: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 marL="57150" indent="0">
              <a:buNone/>
            </a:pPr>
            <a:r>
              <a:rPr lang="de-DE" sz="2000" dirty="0"/>
              <a:t>Einblicke in die Lebenswirklichkeit von Jugendlichen im niederländischen Sprachraum im Vergleich zur eigenen Lebenswelt:</a:t>
            </a:r>
          </a:p>
          <a:p>
            <a:pPr marL="57150" indent="0">
              <a:buNone/>
            </a:pPr>
            <a:endParaRPr lang="de-DE" sz="2000" dirty="0"/>
          </a:p>
          <a:p>
            <a:pPr lvl="0"/>
            <a:r>
              <a:rPr lang="de-DE" sz="2000" dirty="0"/>
              <a:t>Alltagsleben, Familie, Freundschaften, Tagesabläufe, Freizeitgestaltung</a:t>
            </a:r>
          </a:p>
          <a:p>
            <a:pPr lvl="0"/>
            <a:r>
              <a:rPr lang="de-DE" sz="2000" dirty="0"/>
              <a:t>Umwelt- und Naturschutz</a:t>
            </a:r>
          </a:p>
          <a:p>
            <a:r>
              <a:rPr lang="de-DE" sz="2000" dirty="0"/>
              <a:t>Konsumverhalten, Mobilität </a:t>
            </a:r>
          </a:p>
          <a:p>
            <a:pPr marL="57150" indent="0">
              <a:buNone/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[KLP Niederländisch GE/RS]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Berufliche Orientierung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Bewerbungssituation in einer Fremdsprache</a:t>
            </a:r>
            <a:br>
              <a:rPr lang="de-DE" dirty="0"/>
            </a:br>
            <a:r>
              <a:rPr lang="de-DE" dirty="0"/>
              <a:t>(Lebenslauf, Bewerbungsgespräch)</a:t>
            </a:r>
          </a:p>
          <a:p>
            <a:r>
              <a:rPr lang="de-DE" dirty="0"/>
              <a:t>interkulturelle kommunikative Kompetenzen als berufliches Qualifizierungsmerkmal </a:t>
            </a:r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des Kernlehrplans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202868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Niederländisch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Niederländisch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Jahrgangsstufe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bis zum Ende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interkulturelle 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Fokus auf Spracherwerbsphase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am Ende der Sek I:</a:t>
            </a:r>
            <a:br>
              <a:rPr lang="de-DE" dirty="0"/>
            </a:br>
            <a:r>
              <a:rPr lang="de-DE" dirty="0"/>
              <a:t>Niederländisch ab Jahrgangsstufe 7: B1</a:t>
            </a:r>
            <a:br>
              <a:rPr lang="de-DE" dirty="0"/>
            </a:br>
            <a:r>
              <a:rPr lang="de-DE" dirty="0"/>
              <a:t>Niederländisch ab Jahrgangsstufe 9: A2 mit Anteilen von 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Kompetenzmodell ist Grundlage der (Kern-)</a:t>
            </a:r>
            <a:br>
              <a:rPr lang="de-DE" sz="2400" dirty="0"/>
            </a:br>
            <a:r>
              <a:rPr lang="de-DE" sz="2400" dirty="0"/>
              <a:t>Lehrpläne aller modernen Fremdsprachen in allen allgemeinbildenden Schulformen </a:t>
            </a:r>
            <a:r>
              <a:rPr lang="de-DE" sz="2400" strike="sngStrike" dirty="0"/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von Text- und Medienkompetenz, Sprachlernkompetenz und 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umfasst die Fähigkeit, Texte selbstständig, zielbezogen sowie in ihren historischen, sozialen und kulturellen Dimensionen in den jeweiligen medialen Darstellungsformen zu verstehen und zu deuten […]. Dies schließt auch die Fähigkeit ein, die gewonnenen Erkenntnisse im Hinblick auf Textgestaltung, Textsortenmerkmale und Techniken der Texterstellung für die eigene Produktion von Texten zu nutzen. 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Sprachenlernen.</a:t>
            </a: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Orthografie</a:t>
            </a:r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Ausschärfung</a:t>
            </a: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Strukturelement „Fachliche Konkretisierungen“ zu den Kompetenzerwartungen: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der Kompetenzerwartungen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0311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Darstellung der Kompetenzerwartungen – Beispiel: Grammatik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00479"/>
              </p:ext>
            </p:extLst>
          </p:nvPr>
        </p:nvGraphicFramePr>
        <p:xfrm>
          <a:off x="467360" y="1844675"/>
          <a:ext cx="8065135" cy="7886700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</a:t>
                      </a:r>
                      <a:r>
                        <a:rPr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 erweitertes Repertoire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häufig 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 Vorgänge und Äußerungen zeitlich positionieren,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Annahmen, Hypothesen und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Be-dingungen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formulieren,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Tempusformen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regelmäßiger und wichtiger unregelmäßiger Voll-, Hilfs- und Modalverben in Aktivsätzen,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einfache Passivsätze, […] 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progressief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aspect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(Verlaufsform) mit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aan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het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infinitief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reale und irreale Konditionalsätze mit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zullen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bzw.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zouden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226081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Teilweise: Verzicht 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kommunikative 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Überfrachtungen</a:t>
            </a: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Ausgangstexte: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umfangreichere, </a:t>
            </a:r>
            <a:r>
              <a:rPr lang="de-DE" sz="1600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didaktisierte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, adaptierte sowie klar strukturierte authentische Texte, Lesetexte, Hör-/ Hörsehtexte, mehrfach kodierte Texte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sz="1600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Sach</a:t>
            </a:r>
            <a:r>
              <a:rPr lang="en-US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- und </a:t>
            </a:r>
            <a:r>
              <a:rPr lang="en-US" sz="1600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Gebrauchstexte</a:t>
            </a:r>
            <a:r>
              <a:rPr lang="en-US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:</a:t>
            </a: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Wetterbericht, Zeitungsartikel, […]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Zieltexte: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Steckbrief, Plakat,     Präsentation</a:t>
            </a:r>
            <a:r>
              <a:rPr dirty="0"/>
              <a:t> […]</a:t>
            </a:r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Verortung von Strategien in den fachlichen Konkretisierungen</a:t>
            </a:r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mindestens einmal pro Schuljahr im Rahmen einer Klassenarbeit obligatorisch zu überprüfen</a:t>
            </a: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 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(1)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(2)</a:t>
            </a:r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schulinterner 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/>
              <a:t>fachdidaktischen und 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/>
              <a:t>Unterstützungsmaterial im Lehrplannavigator: </a:t>
            </a:r>
            <a:r>
              <a:rPr lang="de-DE" sz="2600" dirty="0">
                <a:hlinkClick r:id="rId3"/>
              </a:rPr>
              <a:t>https://www.schulentwicklung.nrw.de/lehrplaene/lehrplannavigator-s-i/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Unterstützungsmaterial im Lehrplannavigator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Kernlehrplan</a:t>
            </a:r>
          </a:p>
          <a:p>
            <a:r>
              <a:rPr lang="de-DE" sz="2400" dirty="0"/>
              <a:t>Beispiel für einen </a:t>
            </a:r>
            <a:r>
              <a:rPr lang="de-DE" sz="2400"/>
              <a:t>schulinternen </a:t>
            </a:r>
            <a:r>
              <a:rPr lang="de-DE" sz="2400" smtClean="0"/>
              <a:t>Lehrplan</a:t>
            </a:r>
            <a:endParaRPr lang="de-DE" sz="2400" dirty="0"/>
          </a:p>
          <a:p>
            <a:r>
              <a:rPr lang="de-DE" sz="2400" dirty="0"/>
              <a:t>Konkretisierte Unterrichtsvorhaben zum schulinternen Lehrplan</a:t>
            </a:r>
          </a:p>
          <a:p>
            <a:r>
              <a:rPr lang="de-DE" sz="2400" dirty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>
                <a:hlinkClick r:id="rId3"/>
              </a:rPr>
              <a:t>https://www.schulentwicklung.nrw.de/lehrplaene/lehrplannavigator-s-i/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94787"/>
              </p:ext>
            </p:extLst>
          </p:nvPr>
        </p:nvGraphicFramePr>
        <p:xfrm>
          <a:off x="457200" y="1628800"/>
          <a:ext cx="8003232" cy="44897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003232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322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UV 7.1-2 “</a:t>
                      </a:r>
                      <a:r>
                        <a:rPr lang="nl-NL" sz="1200" i="1" dirty="0">
                          <a:solidFill>
                            <a:schemeClr val="tx1"/>
                          </a:solidFill>
                          <a:effectLst/>
                        </a:rPr>
                        <a:t>Dat hoort bij mij” – mijn huisdieren en hobbyˋs voorstellen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(ca. 20 U-Std.)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289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1293322"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mündlichen Kommunikation im Unterricht folgen; klar artikulierten auditiv und audiovisuell vermittelten Texten [die Gesamtaussage, Hauptaussage und] wichtige Einzelinformationen entnehmen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Leseverstehen: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klar strukturierten Sachtexten [und Gebrauchstexten sowie einfacheren literarischen Texten die Gesamtaussage, Hauptaussagen und] wichtige Einzelinformationen entnehmen [und diese Informationen in den Kontext der Gesamtaussage einordnen]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[alltäglichen, auch digital gestützten] Gesprächssituationen ihre Redeabsichten weitgehend verwirklichen [und angemessen reagieren]; [auch spontan] eigene Interessen benennen [und durch einfache Begründungen stützen]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persönliche Texte adressatengerecht verfassen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289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1134499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(Präsens), Singular- und Pluralformen von Substantiven, bestimmter und unbestimmter Artikel, Personal-, Possessivpronomen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Aussprache und Intonation: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grundlegende Assimilation, Abschwächung [</a:t>
                      </a:r>
                      <a:r>
                        <a:rPr lang="de-DE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 in der </a:t>
                      </a:r>
                      <a:r>
                        <a:rPr lang="de-DE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Endlung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de-DE" sz="1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lijk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grundlegende Wort- und Satzmelodie und Betonung 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</a:t>
                      </a:r>
                      <a:r>
                        <a:rPr lang="de-DE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Apostroph (</a:t>
                      </a:r>
                      <a:r>
                        <a:rPr lang="de-DE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de-DE" sz="1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baby‘s</a:t>
                      </a:r>
                      <a:r>
                        <a:rPr lang="de-DE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‘s </a:t>
                      </a:r>
                      <a:r>
                        <a:rPr lang="de-DE" sz="1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avonds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(Einblick in das) Alltagsleben und in die Freizeitgestaltung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(Steckbrief), Interview, E-Mail </a:t>
                      </a:r>
                      <a:r>
                        <a:rPr lang="de-DE" sz="1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Interview, informeller Brief, E-Mail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Sprachlernkompetenz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Strategien zur Wort- und Texterschließung, auch im Vergleich zum Englischen und Deutschen 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89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628321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Vorstellung der Hobbys mithilfe eines Plakates, Lebewesen und Tätigkeiten bezeichnen und in Ansätzen beschreiben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Verbraucherbildung: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Wohnen und Zusammenleben (Rahmenvorgabe Bereich D)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Leistungsüberprüfung: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 (informeller Brief), Hörverstehen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518448" y="2636912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Indikatoren des KLP (zitiert)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332582" y="4221088"/>
            <a:ext cx="535421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fachliche Konkretisierungen des KLP (zitiert)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17520" y="5517232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weitere Absprachen der FK zum UV</a:t>
            </a:r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Anpassung an die Wiedereinführung des neunjährigen Bildungsgangs im Gymnasium</a:t>
            </a:r>
          </a:p>
          <a:p>
            <a:pPr lvl="1"/>
            <a:r>
              <a:rPr lang="de-DE" dirty="0"/>
              <a:t>Beginn einer zweiten Fremdsprache ab Jahrgang 7</a:t>
            </a:r>
          </a:p>
          <a:p>
            <a:r>
              <a:rPr lang="de-DE" dirty="0"/>
              <a:t>Weiterentwicklung der bisherigen Kernlehrpläne</a:t>
            </a:r>
          </a:p>
          <a:p>
            <a:pPr lvl="1"/>
            <a:r>
              <a:rPr lang="de-DE" dirty="0"/>
              <a:t>Gewährleistung der Durchlässigkeit zwischen den Schulformen</a:t>
            </a:r>
          </a:p>
          <a:p>
            <a:pPr lvl="1"/>
            <a:r>
              <a:rPr lang="de-DE" dirty="0"/>
              <a:t>Anschlussfähigkeit an die KLP der gymnasialen Oberstufe</a:t>
            </a:r>
          </a:p>
          <a:p>
            <a:pPr lvl="1"/>
            <a:r>
              <a:rPr lang="de-DE" dirty="0"/>
              <a:t>inhaltliche und strukturelle Anpassung an zeitgemäße Ansprüche (fachliche und didaktische Entwicklung)</a:t>
            </a:r>
          </a:p>
          <a:p>
            <a:r>
              <a:rPr lang="de-DE" dirty="0"/>
              <a:t>Erweiterung des Fächerangebotes</a:t>
            </a:r>
          </a:p>
          <a:p>
            <a:pPr lvl="1"/>
            <a:r>
              <a:rPr lang="de-DE" dirty="0"/>
              <a:t>weitgehende Angleichung der curricular abgebildeten Fächervielfalt in Real- und Gesamt-/Sekundarschulen (z.B. Chinesisch in der Realschule)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92701"/>
              </p:ext>
            </p:extLst>
          </p:nvPr>
        </p:nvGraphicFramePr>
        <p:xfrm>
          <a:off x="457200" y="1772816"/>
          <a:ext cx="8229600" cy="427570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UV 7.1-2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nl-NL" sz="1800" i="1" dirty="0">
                          <a:solidFill>
                            <a:schemeClr val="tx1"/>
                          </a:solidFill>
                          <a:effectLst/>
                        </a:rPr>
                        <a:t>Dat hoort bij mij” – mijn huisdieren en hobbyˋs voorstellen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(ca. 20 U-Std.)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Hör-/Hörsehverstehen: 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mündlichen Kommunikation im Unterricht folgen; klar artikulierten auditiv und audiovisuell vermittelten Texten [die Gesamtaussage, Hauptaussage und] wichtige Einzelinformationen entnehmen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Leseverstehen: 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klar strukturierten Sachtexten [und Gebrauchstexten sowie einfacheren literarischen Texten die Gesamtaussage, Hauptaussagen und] wichtige Einzelinformationen entnehmen [und diese Informationen in den Kontext der Gesamtaussage einordnen]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teilnehmen: 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[alltäglichen, auch digital gestützten] Gesprächssituationen ihre Redeabsichten weitgehend verwirklichen [und angemessen reagieren]; [auch spontan] eigene Interessen benennen [und durch einfache Begründungen stützen]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Schreiben: 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persönliche Texte adressatengerecht verfassen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(3)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93046"/>
              </p:ext>
            </p:extLst>
          </p:nvPr>
        </p:nvGraphicFramePr>
        <p:xfrm>
          <a:off x="457200" y="1925415"/>
          <a:ext cx="8229600" cy="42702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(Präsens), Singular- und Pluralformen von Substantiven, bestimmter und unbestimmter Artikel, Personal-, Possessivpronomen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Aussprache und Intonation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grundlegende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Assimilation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Abschwächung [ə] in der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Endung 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2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lijk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grundlegende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Wort- und Satzmelodie und Betonung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Apostroph (</a:t>
                      </a:r>
                      <a:r>
                        <a:rPr lang="de-DE" sz="2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baby´s</a:t>
                      </a:r>
                      <a:r>
                        <a:rPr lang="de-DE" sz="2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`s </a:t>
                      </a:r>
                      <a:r>
                        <a:rPr lang="de-DE" sz="2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avonds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(Einblick in das) Alltagsleben und in die Freizeitgestaltung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(Steckbrief), Interview, E-Mail </a:t>
                      </a:r>
                      <a:r>
                        <a:rPr lang="de-DE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Interview, informeller Brief, E-Mail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Sprachlernkompetenz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Strategien zur Wort- und Texterschließung, auch im Vergleich zum Englischen und Deutschen 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(4)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8349"/>
              </p:ext>
            </p:extLst>
          </p:nvPr>
        </p:nvGraphicFramePr>
        <p:xfrm>
          <a:off x="457200" y="1925415"/>
          <a:ext cx="8229600" cy="25176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Vorstellung der Hobbys mithilfe eines Plakates, Lebewesen und Tätigkeiten bezeichnen und in Ansätzen beschreiben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Verbraucherbildung: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Wohnen und Zusammenleben (Rahmenvorgabe Bereich D)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Leistungsüberprüfung: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(informeller Brief), Hörverstehen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Konkretisierungen von Unterrichtsvorhaben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Hier fehlt noch ein Beispiel mit dem neuen Template und entsprechender </a:t>
            </a:r>
            <a:r>
              <a:rPr lang="de-DE" sz="2400" dirty="0" err="1"/>
              <a:t>erläuterung</a:t>
            </a:r>
            <a:r>
              <a:rPr lang="de-DE" sz="2400" dirty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sz="3600" dirty="0"/>
              <a:t>Vielen Dank für Ihre Aufmerksamkeit!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37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Akzentsetzungen der neuen Kernlehrpläne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Festlegung fachlicher </a:t>
            </a:r>
            <a:r>
              <a:rPr lang="de-DE" dirty="0" err="1"/>
              <a:t>Obligatorik</a:t>
            </a:r>
            <a:endParaRPr lang="de-DE" dirty="0"/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Festlegung der Kompetenzerwartungen nur für Ende Sek I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</a:t>
            </a:r>
          </a:p>
          <a:p>
            <a:pPr lvl="1"/>
            <a:r>
              <a:rPr lang="de-DE" dirty="0"/>
              <a:t>Verbraucherbildung</a:t>
            </a:r>
          </a:p>
          <a:p>
            <a:pPr lvl="1"/>
            <a:r>
              <a:rPr lang="de-DE" dirty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Fokussierte Querschnittsaufgaben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3339</Words>
  <PresentationFormat>Bildschirmpräsentation (4:3)</PresentationFormat>
  <Paragraphs>666</Paragraphs>
  <Slides>54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Realschule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2022-01-27T07:00:19Z</dcterms:modified>
</cp:coreProperties>
</file>