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93933" autoAdjust="0"/>
  </p:normalViewPr>
  <p:slideViewPr>
    <p:cSldViewPr showGuides="1">
      <p:cViewPr varScale="1">
        <p:scale>
          <a:sx n="103" d="100"/>
          <a:sy n="103" d="100"/>
        </p:scale>
        <p:origin x="103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Realschule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 Spanisch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Beispiel: Medienkompetenzrahmen 4.1, 4.4: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Schülerinnen und Schüler können Texte </a:t>
            </a:r>
            <a:r>
              <a:rPr lang="de-DE" dirty="0"/>
              <a:t>und Medienprodukte erstellen, in andere Texte und </a:t>
            </a:r>
            <a:r>
              <a:rPr lang="de-DE" dirty="0" smtClean="0"/>
              <a:t>Medienprodukte </a:t>
            </a:r>
            <a:r>
              <a:rPr lang="de-DE" dirty="0"/>
              <a:t>umwandeln sowie </a:t>
            </a:r>
            <a:r>
              <a:rPr lang="de-DE" dirty="0" smtClean="0"/>
              <a:t>exemplarisch Texte </a:t>
            </a:r>
            <a:r>
              <a:rPr lang="de-DE" dirty="0"/>
              <a:t>und Medienprodukte in einfacher Form kreativ </a:t>
            </a:r>
            <a:r>
              <a:rPr lang="de-DE" dirty="0" smtClean="0"/>
              <a:t>bearbeiten; </a:t>
            </a:r>
            <a:r>
              <a:rPr lang="de-DE" dirty="0"/>
              <a:t>bei der Erstellung von Medienprodukten die zentralen rechtlichen Grundlagen des </a:t>
            </a:r>
            <a:r>
              <a:rPr lang="de-DE" dirty="0" smtClean="0"/>
              <a:t>Persönlichkeits-, </a:t>
            </a:r>
            <a:r>
              <a:rPr lang="de-DE" dirty="0"/>
              <a:t>Urheber- und Nutzungsrechts beachten; </a:t>
            </a:r>
            <a:r>
              <a:rPr lang="de-DE" dirty="0" smtClean="0"/>
              <a:t>sozial </a:t>
            </a:r>
            <a:r>
              <a:rPr lang="de-DE" dirty="0"/>
              <a:t>verantwortungsvoll und kritisch reflektierend mit eigenen und fremden, auch digital erstellten Produkten </a:t>
            </a:r>
            <a:r>
              <a:rPr lang="de-DE" dirty="0" smtClean="0"/>
              <a:t>umgehen.</a:t>
            </a:r>
          </a:p>
          <a:p>
            <a:r>
              <a:rPr lang="de-DE" dirty="0" smtClean="0"/>
              <a:t>Der MKR bleibt verbindlicher Orientierungsrahmen für die Weiterentwicklung des schulischen Medienkonzepts.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</a:t>
            </a:r>
            <a:r>
              <a:rPr lang="de-DE" sz="2400" dirty="0" smtClean="0"/>
              <a:t>Z2, Z3, Z5:</a:t>
            </a:r>
            <a:endParaRPr lang="de-DE" sz="2400" dirty="0"/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>Einblicke in die Lebenswelt von Jugendlichen in Spanien und Lateinamerika im Vergleich zur eigenen Lebenswelt</a:t>
            </a:r>
            <a:r>
              <a:rPr lang="de-DE" sz="2000" dirty="0" smtClean="0"/>
              <a:t>: Alltagsleben, Familie, Freundschaft / Partnerschaft, Umgang mit Vielfalt, Gendersensibilität, Freizeitgestaltung und Konsumverhalten </a:t>
            </a:r>
            <a:r>
              <a:rPr lang="de-DE" sz="2000" dirty="0"/>
              <a:t>unter Berücksichtigung des Umweltschutzes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802563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Faches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Spanisch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 zum Ende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Spanisch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zum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Ende der Sekundarstufe I</a:t>
                      </a:r>
                      <a:endParaRPr lang="de-DE" sz="1400" dirty="0">
                        <a:solidFill>
                          <a:schemeClr val="tx1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Spanisch ab Jahrgangsstufe 7: B1</a:t>
            </a:r>
            <a:br>
              <a:rPr lang="de-DE" dirty="0" smtClean="0"/>
            </a:br>
            <a:r>
              <a:rPr lang="de-DE" dirty="0" smtClean="0"/>
              <a:t>Spanisch ab </a:t>
            </a:r>
            <a:r>
              <a:rPr lang="de-DE" dirty="0"/>
              <a:t>Jahrgangsstufe </a:t>
            </a:r>
            <a:r>
              <a:rPr lang="de-DE" dirty="0" smtClean="0"/>
              <a:t>9: A2 </a:t>
            </a:r>
            <a:r>
              <a:rPr lang="de-DE" dirty="0"/>
              <a:t>mit Anteilen von </a:t>
            </a:r>
            <a:r>
              <a:rPr lang="de-DE" dirty="0" smtClean="0"/>
              <a:t>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66229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</a:t>
                      </a: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 erweitertes Inventar häufig verwendeter grammatischer Formen und Strukturen für die Textrezeption und die Realisierung ihrer Sprech- und Schreibabsichten nutzen</a:t>
                      </a:r>
                      <a:r>
                        <a:rPr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600" u="sng" dirty="0">
                        <a:solidFill>
                          <a:srgbClr val="FF0000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Handlungen, Vorgänge und auch Äußerungen zeitlich positionieren,</a:t>
                      </a:r>
                      <a:endParaRPr lang="de-DE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Annahmen und Bedingungen sowie Gefühle, Meinungen, Bitten, Wünsche und Erwartungen äußern,</a:t>
                      </a:r>
                      <a:endParaRPr lang="en-US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u="none" dirty="0" smtClean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u="none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einfache Konnektoren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160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y, o, pero, primero, entonces, después, además, finalmente</a:t>
                      </a:r>
                      <a:r>
                        <a:rPr lang="es-ES" sz="16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[...]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frequente Auslöser des </a:t>
                      </a:r>
                      <a:r>
                        <a:rPr lang="es-ES" sz="160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 de subjuntivo</a:t>
                      </a: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6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6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252003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Ausgangstexte:</a:t>
            </a:r>
          </a:p>
          <a:p>
            <a:pPr>
              <a:spcBef>
                <a:spcPts val="300"/>
              </a:spcBef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auch umfangreichere adaptierte, </a:t>
            </a:r>
            <a:r>
              <a:rPr lang="de-DE" sz="1600" dirty="0" err="1">
                <a:ea typeface="Calibri" panose="020F0502020204030204" pitchFamily="34" charset="0"/>
                <a:cs typeface="Arial" panose="020B0604020202020204" pitchFamily="34" charset="0"/>
              </a:rPr>
              <a:t>didaktisierte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 sowie klar </a:t>
            </a:r>
            <a:r>
              <a:rPr lang="de-DE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struktu-rierte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authentische Texte (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Lese-texte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, Hör-/Hörsehtexte,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Hyper-texte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, mehrfach kodierte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Texte)</a:t>
            </a:r>
          </a:p>
          <a:p>
            <a:pPr>
              <a:spcBef>
                <a:spcPts val="300"/>
              </a:spcBef>
            </a:pP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Sach-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und Gebrauchstexte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(persönliche) Nachrichten und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Berichte</a:t>
            </a:r>
            <a:endParaRPr lang="de-DE" sz="1600" kern="1" dirty="0"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Werbe- und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Informations-texte […]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</a:t>
            </a:r>
            <a:r>
              <a:rPr lang="de-DE" b="1" dirty="0"/>
              <a:t>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 smtClean="0">
                <a:ea typeface="Times New Roman Baltic" pitchFamily="1" charset="-70"/>
                <a:cs typeface="Arial" panose="020B0604020202020204" pitchFamily="34" charset="0"/>
              </a:rPr>
              <a:t>Steckbriefe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cs typeface="Arial" panose="020B0604020202020204" pitchFamily="34" charset="0"/>
              </a:rPr>
              <a:t>Präsentationen </a:t>
            </a:r>
            <a:r>
              <a:rPr dirty="0" smtClean="0"/>
              <a:t>[…]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</a:t>
            </a:r>
            <a:endParaRPr lang="de-DE" sz="2400" strike="sngStrike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  <a:endParaRPr lang="de-DE" sz="24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Spanisch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</a:t>
            </a:r>
            <a:r>
              <a:rPr lang="de-DE" sz="2600" smtClean="0"/>
              <a:t>der fachdidaktischen und </a:t>
            </a:r>
            <a:r>
              <a:rPr lang="de-DE" sz="2600" dirty="0"/>
              <a:t>fachmethodischen </a:t>
            </a:r>
            <a:r>
              <a:rPr lang="de-DE" sz="2600" dirty="0" smtClean="0"/>
              <a:t>Arbeit</a:t>
            </a:r>
            <a:endParaRPr lang="de-DE" sz="2600" dirty="0"/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Spanisch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</a:t>
            </a:r>
            <a:r>
              <a:rPr lang="de-DE" sz="2400" smtClean="0"/>
              <a:t>schulinternen Lehrplan</a:t>
            </a:r>
            <a:endParaRPr lang="de-DE" sz="2400" dirty="0" smtClean="0"/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96924"/>
              </p:ext>
            </p:extLst>
          </p:nvPr>
        </p:nvGraphicFramePr>
        <p:xfrm>
          <a:off x="457200" y="1628800"/>
          <a:ext cx="8229600" cy="46756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319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</a:rPr>
                        <a:t>UV 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</a:rPr>
                        <a:t>7.2-2 </a:t>
                      </a:r>
                      <a:r>
                        <a:rPr lang="es-ES" sz="12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“¿A qué hora…?” – El día a día 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</a:rPr>
                        <a:t>(ca.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en-US" sz="1000" b="0" u="none" dirty="0">
                          <a:solidFill>
                            <a:schemeClr val="tx1"/>
                          </a:solidFill>
                          <a:effectLst/>
                        </a:rPr>
                        <a:t>U-Std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de-DE" sz="10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28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u="none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1123074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persönliche Texte adressatengerecht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Sprachmittlung</a:t>
                      </a: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Kernaussagen klar strukturierter [mündlicher wie auch] schriftlicher Informationen adressatengerecht wiedergeben [und bei Bedarf erläutern]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Grundregeln der spanischen Zeichensetzung im Wesentlichen einsetzen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die Bearbeitung von Aufgaben in der Regel selbstständig und mittels individueller sowie </a:t>
                      </a:r>
                      <a:r>
                        <a:rPr lang="de-DE" sz="10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kollaborativer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Arbeitsformen des Sprachenlernens planen, durchführen und dabei mit auftretenden Schwierigkeiten ergebnisorientiert umgehen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28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u="none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1290101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Grammatik</a:t>
                      </a: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Präsensformen von (weiteren) unregelmäßigen Verben (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venir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und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salir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 und reflexiven Verben (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levantarse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ducharse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phonetisch, syntaktisch und semantisch relevante Sonderzeichen und der Interpunktion: la </a:t>
                      </a:r>
                      <a:r>
                        <a:rPr lang="de-DE" sz="10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tilde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ñ, ¿, ¡; Groß- und Kleinschreibung; Akzentsetzung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IKK: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Alltagsleben; Kennenlernen von verschiedenen Schulsystemen (Einblicke in das spanische Schulsystem im Vergleich); Einblicke in regionale Diversität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TMK: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(persönliche) Nachrichten und Berichte, Informationstexte;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persönliche Nachrichten, (einfache Blogeinträge)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(erste) Wort- und Texterschließungsstrategien (z.B. Markierungstechniken am Text), (grundlegende) Strategien zur Organisation des Schreibprozesses (z.B. Erstellen eines Schreibplans)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8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u="none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78902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u="none" dirty="0" smtClean="0">
                          <a:solidFill>
                            <a:schemeClr val="tx1"/>
                          </a:solidFill>
                          <a:effectLst/>
                        </a:rPr>
                        <a:t>Wortschatz: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Uhrzeit, weitere Zeitangaben (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desde</a:t>
                      </a:r>
                      <a:r>
                        <a:rPr lang="de-DE" sz="10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hasta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primero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después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luego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al final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), Schulalltag und Schulfächer, weitere Verkehrsmittel, </a:t>
                      </a:r>
                      <a:r>
                        <a:rPr lang="de-DE" sz="10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números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(21-100), Ordnungszahlen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i="0" u="none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in einem Blog über den Schulalltag deutscher sowie spanischer Schülerinnen und Schüler berichten (ggf. vergleichend)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</a:t>
                      </a:r>
                      <a:r>
                        <a:rPr lang="de-DE" sz="10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Schreiben + Verfügen über sprachliche Mittel + Sprachmittlung</a:t>
                      </a:r>
                      <a:endParaRPr lang="de-DE" sz="10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580112" y="2708920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23928" y="4221088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06970" y="5693186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90284"/>
              </p:ext>
            </p:extLst>
          </p:nvPr>
        </p:nvGraphicFramePr>
        <p:xfrm>
          <a:off x="457200" y="1925415"/>
          <a:ext cx="8229600" cy="37414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UV 7.2-2 </a:t>
                      </a:r>
                      <a:r>
                        <a:rPr lang="es-ES" sz="1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“¿A qué hora…?” – El día a día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(ca. 15 U-Std.)</a:t>
                      </a:r>
                      <a:endParaRPr lang="de-DE" sz="160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u="none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persönliche Texte adressatengerecht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Sprachmittlung</a:t>
                      </a: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Kernaussagen klar strukturierter [mündlicher wie auch] schriftlicher Informationen adressatengerecht wiedergeben [und bei Bedarf erläutern]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Grundregeln der spanischen Zeichensetzung im Wesentlichen einsetzen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die Bearbeitung von Aufgaben in der Regel selbstständig und mittels individueller sowie </a:t>
                      </a:r>
                      <a:r>
                        <a:rPr lang="de-DE" sz="18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kollaborativer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Arbeitsformen des Sprachenlernens planen, durchführen und dabei mit auftretenden Schwierigkeiten ergebnisorientiert umgehen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71119"/>
              </p:ext>
            </p:extLst>
          </p:nvPr>
        </p:nvGraphicFramePr>
        <p:xfrm>
          <a:off x="457200" y="1772816"/>
          <a:ext cx="8229600" cy="42351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Grammatik</a:t>
                      </a: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Präsensformen von (weiteren) unregelmäßigen Verben (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venir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und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salir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 und reflexiven Verben (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levantarse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ducharse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phonetisch, syntaktisch und semantisch relevante Sonderzeichen und der Interpunktion: la </a:t>
                      </a:r>
                      <a:r>
                        <a:rPr lang="de-DE" sz="18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tilde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ñ, ¿, ¡; Groß- und Kleinschreibung; Akzentsetzung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IKK: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Alltagsleben; Kennenlernen von verschiedenen Schulsystemen (Einblicke in das spanische Schulsystem im Vergleich); Einblicke in regionale Diversität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TMK: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(persönliche) Nachrichten und Berichte, Informationstexte; </a:t>
                      </a:r>
                      <a:r>
                        <a:rPr lang="de-DE" sz="18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: persönliche Nachrichten, (einfache Blogeinträge)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(erste) Wort- und Texterschließungsstrategien (z.B. Markierungstechniken am Text), (grundlegende) Strategien zur Organisation des Schreibprozesses (z.B. Erstellen eines Schreibplans)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06002"/>
              </p:ext>
            </p:extLst>
          </p:nvPr>
        </p:nvGraphicFramePr>
        <p:xfrm>
          <a:off x="457200" y="1925415"/>
          <a:ext cx="8229600" cy="29733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Wortschatz: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Uhrzeit, weitere Zeitangaben (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desde</a:t>
                      </a:r>
                      <a:r>
                        <a:rPr lang="de-DE" sz="18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…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hasta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primero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después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luego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8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al final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), Schulalltag und Schulfächer, weitere Verkehrsmittel, </a:t>
                      </a:r>
                      <a:r>
                        <a:rPr lang="de-DE" sz="1800" b="0" i="1" u="none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0" i="1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números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(21-100), Ordnungszahlen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800" b="1" i="0" u="none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in einem Blog über den Schulalltag deutscher sowie spanischer Schülerinnen und Schüler berichten (ggf. vergleichend)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</a:t>
                      </a:r>
                      <a:r>
                        <a:rPr lang="de-DE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Schreiben + Verfügen über sprachliche Mittel + Sprachmittlung</a:t>
                      </a:r>
                      <a:endParaRPr lang="de-DE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 algn="ctr">
              <a:buNone/>
            </a:pPr>
            <a:r>
              <a:rPr lang="de-DE" sz="3600" dirty="0" smtClean="0"/>
              <a:t>Vielen Dank für Ihre Aufmerksamkeit!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i="1" dirty="0" err="1" smtClean="0"/>
              <a:t>Muchas</a:t>
            </a:r>
            <a:r>
              <a:rPr lang="en-US" sz="3600" i="1" dirty="0" smtClean="0"/>
              <a:t> gracias </a:t>
            </a:r>
            <a:r>
              <a:rPr lang="en-US" sz="3600" i="1" dirty="0" err="1" smtClean="0"/>
              <a:t>por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su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atención</a:t>
            </a:r>
            <a:r>
              <a:rPr lang="en-US" sz="3600" i="1" dirty="0" smtClean="0"/>
              <a:t>.</a:t>
            </a:r>
            <a:endParaRPr lang="de-DE" sz="3600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7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Spanisch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3396</Words>
  <PresentationFormat>Bildschirmpräsentation (4:3)</PresentationFormat>
  <Paragraphs>655</Paragraphs>
  <Slides>54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2022-01-28T13:36:56Z</dcterms:modified>
</cp:coreProperties>
</file>