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6"/>
  </p:notesMasterIdLst>
  <p:handoutMasterIdLst>
    <p:handoutMasterId r:id="rId57"/>
  </p:handoutMasterIdLst>
  <p:sldIdLst>
    <p:sldId id="256" r:id="rId2"/>
    <p:sldId id="328" r:id="rId3"/>
    <p:sldId id="369" r:id="rId4"/>
    <p:sldId id="517" r:id="rId5"/>
    <p:sldId id="526" r:id="rId6"/>
    <p:sldId id="381" r:id="rId7"/>
    <p:sldId id="379" r:id="rId8"/>
    <p:sldId id="311" r:id="rId9"/>
    <p:sldId id="270" r:id="rId10"/>
    <p:sldId id="516" r:id="rId11"/>
    <p:sldId id="528" r:id="rId12"/>
    <p:sldId id="515" r:id="rId13"/>
    <p:sldId id="518" r:id="rId14"/>
    <p:sldId id="520" r:id="rId15"/>
    <p:sldId id="521" r:id="rId16"/>
    <p:sldId id="519" r:id="rId17"/>
    <p:sldId id="546" r:id="rId18"/>
    <p:sldId id="303" r:id="rId19"/>
    <p:sldId id="498" r:id="rId20"/>
    <p:sldId id="499" r:id="rId21"/>
    <p:sldId id="552" r:id="rId22"/>
    <p:sldId id="553" r:id="rId23"/>
    <p:sldId id="512" r:id="rId24"/>
    <p:sldId id="495" r:id="rId25"/>
    <p:sldId id="496" r:id="rId26"/>
    <p:sldId id="547" r:id="rId27"/>
    <p:sldId id="450" r:id="rId28"/>
    <p:sldId id="451" r:id="rId29"/>
    <p:sldId id="452" r:id="rId30"/>
    <p:sldId id="453" r:id="rId31"/>
    <p:sldId id="454" r:id="rId32"/>
    <p:sldId id="548" r:id="rId33"/>
    <p:sldId id="545" r:id="rId34"/>
    <p:sldId id="509" r:id="rId35"/>
    <p:sldId id="554" r:id="rId36"/>
    <p:sldId id="525" r:id="rId37"/>
    <p:sldId id="522" r:id="rId38"/>
    <p:sldId id="456" r:id="rId39"/>
    <p:sldId id="542" r:id="rId40"/>
    <p:sldId id="531" r:id="rId41"/>
    <p:sldId id="533" r:id="rId42"/>
    <p:sldId id="534" r:id="rId43"/>
    <p:sldId id="535" r:id="rId44"/>
    <p:sldId id="536" r:id="rId45"/>
    <p:sldId id="537" r:id="rId46"/>
    <p:sldId id="538" r:id="rId47"/>
    <p:sldId id="539" r:id="rId48"/>
    <p:sldId id="540" r:id="rId49"/>
    <p:sldId id="541" r:id="rId50"/>
    <p:sldId id="550" r:id="rId51"/>
    <p:sldId id="549" r:id="rId52"/>
    <p:sldId id="257" r:id="rId53"/>
    <p:sldId id="551" r:id="rId54"/>
    <p:sldId id="524" r:id="rId55"/>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3821" autoAdjust="0"/>
  </p:normalViewPr>
  <p:slideViewPr>
    <p:cSldViewPr showGuides="1">
      <p:cViewPr varScale="1">
        <p:scale>
          <a:sx n="130" d="100"/>
          <a:sy n="130" d="100"/>
        </p:scale>
        <p:origin x="156"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3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4266"/>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4266"/>
          </a:xfrm>
          <a:prstGeom prst="rect">
            <a:avLst/>
          </a:prstGeom>
        </p:spPr>
        <p:txBody>
          <a:bodyPr vert="horz" lIns="91432" tIns="45716" rIns="91432" bIns="45716" rtlCol="0"/>
          <a:lstStyle>
            <a:lvl1pPr algn="r">
              <a:defRPr sz="1200"/>
            </a:lvl1pPr>
          </a:lstStyle>
          <a:p>
            <a:endParaRPr lang="de-DE"/>
          </a:p>
        </p:txBody>
      </p:sp>
      <p:sp>
        <p:nvSpPr>
          <p:cNvPr id="4" name="Fußzeilenplatzhalter 3"/>
          <p:cNvSpPr>
            <a:spLocks noGrp="1"/>
          </p:cNvSpPr>
          <p:nvPr>
            <p:ph type="ftr" sz="quarter" idx="2"/>
          </p:nvPr>
        </p:nvSpPr>
        <p:spPr>
          <a:xfrm>
            <a:off x="0" y="9378407"/>
            <a:ext cx="2946400" cy="494265"/>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378407"/>
            <a:ext cx="2946400" cy="494265"/>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945659" cy="493713"/>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6" y="1"/>
            <a:ext cx="2945659" cy="493713"/>
          </a:xfrm>
          <a:prstGeom prst="rect">
            <a:avLst/>
          </a:prstGeom>
        </p:spPr>
        <p:txBody>
          <a:bodyPr vert="horz" lIns="91432" tIns="45716" rIns="91432" bIns="45716" rtlCol="0"/>
          <a:lstStyle>
            <a:lvl1pPr algn="r">
              <a:defRPr sz="1200"/>
            </a:lvl1pPr>
          </a:lstStyle>
          <a:p>
            <a:endParaRPr lang="de-DE"/>
          </a:p>
        </p:txBody>
      </p:sp>
      <p:sp>
        <p:nvSpPr>
          <p:cNvPr id="4" name="Folienbildplatzhalt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690270"/>
            <a:ext cx="5438140" cy="4443412"/>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378824"/>
            <a:ext cx="2945659" cy="493713"/>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378824"/>
            <a:ext cx="2945659" cy="493713"/>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50414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15821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71342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dirty="0"/>
          </a:p>
        </p:txBody>
      </p:sp>
    </p:spTree>
    <p:extLst>
      <p:ext uri="{BB962C8B-B14F-4D97-AF65-F5344CB8AC3E}">
        <p14:creationId xmlns:p14="http://schemas.microsoft.com/office/powerpoint/2010/main" val="11894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dirty="0"/>
          </a:p>
        </p:txBody>
      </p:sp>
    </p:spTree>
    <p:extLst>
      <p:ext uri="{BB962C8B-B14F-4D97-AF65-F5344CB8AC3E}">
        <p14:creationId xmlns:p14="http://schemas.microsoft.com/office/powerpoint/2010/main" val="2776680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081677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214249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endParaRPr lang="de-DE"/>
          </a:p>
        </p:txBody>
      </p:sp>
      <p:sp>
        <p:nvSpPr>
          <p:cNvPr id="5" name="Foliennummernplatzhalter 4"/>
          <p:cNvSpPr>
            <a:spLocks noGrp="1"/>
          </p:cNvSpPr>
          <p:nvPr>
            <p:ph type="sldNum" sz="quarter" idx="11"/>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173712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36</a:t>
            </a:fld>
            <a:endParaRPr lang="de-DE"/>
          </a:p>
        </p:txBody>
      </p:sp>
    </p:spTree>
    <p:extLst>
      <p:ext uri="{BB962C8B-B14F-4D97-AF65-F5344CB8AC3E}">
        <p14:creationId xmlns:p14="http://schemas.microsoft.com/office/powerpoint/2010/main" val="299072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37</a:t>
            </a:fld>
            <a:endParaRPr lang="de-DE"/>
          </a:p>
        </p:txBody>
      </p:sp>
    </p:spTree>
    <p:extLst>
      <p:ext uri="{BB962C8B-B14F-4D97-AF65-F5344CB8AC3E}">
        <p14:creationId xmlns:p14="http://schemas.microsoft.com/office/powerpoint/2010/main" val="168919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343358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55475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3897925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43</a:t>
            </a:fld>
            <a:endParaRPr lang="de-DE"/>
          </a:p>
        </p:txBody>
      </p:sp>
    </p:spTree>
    <p:extLst>
      <p:ext uri="{BB962C8B-B14F-4D97-AF65-F5344CB8AC3E}">
        <p14:creationId xmlns:p14="http://schemas.microsoft.com/office/powerpoint/2010/main" val="2897026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44</a:t>
            </a:fld>
            <a:endParaRPr lang="de-DE"/>
          </a:p>
        </p:txBody>
      </p:sp>
    </p:spTree>
    <p:extLst>
      <p:ext uri="{BB962C8B-B14F-4D97-AF65-F5344CB8AC3E}">
        <p14:creationId xmlns:p14="http://schemas.microsoft.com/office/powerpoint/2010/main" val="294256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316006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1450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0578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172909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624793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22355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3151505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609465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15272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44477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40699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03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endParaRPr lang="de-DE"/>
          </a:p>
        </p:txBody>
      </p:sp>
      <p:sp>
        <p:nvSpPr>
          <p:cNvPr id="5" name="Foliennummernplatzhalter 4"/>
          <p:cNvSpPr>
            <a:spLocks noGrp="1"/>
          </p:cNvSpPr>
          <p:nvPr>
            <p:ph type="sldNum" sz="quarter" idx="5"/>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390975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dirty="0"/>
              <a:t>Medienkompetenzrahmen NRW 1.2, 3.1</a:t>
            </a:r>
          </a:p>
          <a:p>
            <a:r>
              <a:rPr lang="de-DE" dirty="0"/>
              <a:t>1.2.: Digitale Werkzeuge: Verschiedene digitale Werkzeuge und deren Funktionsumfang kennen, auswählen sowie diese kreativ, reflektiert und zielgerichtet einsetzen.</a:t>
            </a:r>
          </a:p>
          <a:p>
            <a:endParaRPr lang="de-DE" dirty="0"/>
          </a:p>
          <a:p>
            <a:r>
              <a:rPr lang="de-DE" dirty="0"/>
              <a:t>3.1: Kommunikations- und Kooperationsprozesse: Kommunikations- und Kooperationsprozesse mit digitalen Werkzeugen zielgerichtet gestalten sowie mediale Produktive und Informationen teilen.</a:t>
            </a:r>
          </a:p>
          <a:p>
            <a:endParaRPr lang="de-DE" dirty="0"/>
          </a:p>
          <a:p>
            <a:endParaRPr lang="de-DE" dirty="0"/>
          </a:p>
          <a:p>
            <a:r>
              <a:rPr lang="de-DE" dirty="0"/>
              <a:t>Beispiel Latein neu!</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0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90308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35496" y="6237312"/>
            <a:ext cx="2952328" cy="501650"/>
          </a:xfrm>
        </p:spPr>
        <p:txBody>
          <a:bodyPr/>
          <a:lstStyle/>
          <a:p>
            <a:r>
              <a:rPr lang="de-DE"/>
              <a:t>Kernlehrplanentwicklung Informatik S I Klassen 5 und 6 Einleitung der Verbändebeteiligung </a:t>
            </a:r>
            <a:endParaRPr lang="de-DE" dirty="0"/>
          </a:p>
        </p:txBody>
      </p:sp>
      <p:sp>
        <p:nvSpPr>
          <p:cNvPr id="5" name="Fußzeilenplatzhalter 4"/>
          <p:cNvSpPr>
            <a:spLocks noGrp="1"/>
          </p:cNvSpPr>
          <p:nvPr>
            <p:ph type="ftr" sz="quarter" idx="11"/>
          </p:nvPr>
        </p:nvSpPr>
        <p:spPr>
          <a:xfrm>
            <a:off x="3059832" y="6235478"/>
            <a:ext cx="2952328" cy="516819"/>
          </a:xfrm>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5" name="Fußzeilenplatzhalter 4"/>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5" name="Fußzeilenplatzhalter 4"/>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1124640"/>
            <a:ext cx="8229240" cy="35964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2800" b="0" strike="noStrike" spc="-1">
              <a:solidFill>
                <a:srgbClr val="000000"/>
              </a:solidFill>
              <a:latin typeface="Calibri"/>
            </a:endParaRPr>
          </a:p>
        </p:txBody>
      </p:sp>
    </p:spTree>
    <p:extLst>
      <p:ext uri="{BB962C8B-B14F-4D97-AF65-F5344CB8AC3E}">
        <p14:creationId xmlns:p14="http://schemas.microsoft.com/office/powerpoint/2010/main" val="171627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5" name="Fußzeilenplatzhalter 4"/>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5" name="Fußzeilenplatzhalter 4"/>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5" name="Fußzeilenplatzhalter 4"/>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6" name="Fußzeilenplatzhalter 5"/>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8" name="Fußzeilenplatzhalter 7"/>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4" name="Fußzeilenplatzhalter 3"/>
          <p:cNvSpPr>
            <a:spLocks noGrp="1"/>
          </p:cNvSpPr>
          <p:nvPr>
            <p:ph type="ftr" sz="quarter" idx="11"/>
          </p:nvPr>
        </p:nvSpPr>
        <p:spPr/>
        <p:txBody>
          <a:bodyPr/>
          <a:lstStyle>
            <a:lvl1pPr>
              <a:defRPr/>
            </a:lvl1pPr>
          </a:lstStyle>
          <a:p>
            <a:r>
              <a:rPr lang="de-DE"/>
              <a:t>Implementationsveranstaltung zur Einführung des Kernlehrplans Informatik für die S I, Klassen 5 und 6</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3" name="Fußzeilenplatzhalter 2"/>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Informatik S I Klassen 5 und 6 Einleitung der Verbändebeteiligung </a:t>
            </a:r>
            <a:endParaRPr lang="de-DE" dirty="0"/>
          </a:p>
        </p:txBody>
      </p:sp>
      <p:sp>
        <p:nvSpPr>
          <p:cNvPr id="6" name="Fußzeilenplatzhalter 5"/>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35312" y="6239718"/>
            <a:ext cx="2952328" cy="501650"/>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Informatik S I Klassen 5 und 6 Einleitung der Verbändebeteiligung </a:t>
            </a:r>
            <a:endParaRPr lang="de-DE" dirty="0"/>
          </a:p>
        </p:txBody>
      </p:sp>
      <p:sp>
        <p:nvSpPr>
          <p:cNvPr id="5" name="Fußzeilenplatzhalter 4"/>
          <p:cNvSpPr>
            <a:spLocks noGrp="1"/>
          </p:cNvSpPr>
          <p:nvPr>
            <p:ph type="ftr" sz="quarter" idx="3"/>
          </p:nvPr>
        </p:nvSpPr>
        <p:spPr>
          <a:xfrm>
            <a:off x="3131840" y="6235478"/>
            <a:ext cx="2952328" cy="51681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1" r:id="rId12"/>
  </p:sldLayoutIdLst>
  <p:hf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schulentwicklung.nrw.de/lehrplaene/lehrplannavigator-s-i/"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2856"/>
            <a:ext cx="7772400" cy="1470025"/>
          </a:xfrm>
        </p:spPr>
        <p:txBody>
          <a:bodyPr/>
          <a:lstStyle/>
          <a:p>
            <a:pPr algn="ctr"/>
            <a:br>
              <a:rPr lang="de-DE" sz="3600" b="1" cap="small" dirty="0"/>
            </a:br>
            <a:r>
              <a:rPr lang="de-DE" sz="3600" b="1" cap="small" dirty="0"/>
              <a:t>Herzlich willkommen</a:t>
            </a:r>
            <a:br>
              <a:rPr lang="de-DE" sz="3600" b="1" cap="small" dirty="0">
                <a:solidFill>
                  <a:srgbClr val="002060"/>
                </a:solidFill>
              </a:rPr>
            </a:br>
            <a:endParaRPr lang="de-DE" dirty="0"/>
          </a:p>
        </p:txBody>
      </p:sp>
      <p:sp>
        <p:nvSpPr>
          <p:cNvPr id="3" name="Untertitel 2"/>
          <p:cNvSpPr>
            <a:spLocks noGrp="1"/>
          </p:cNvSpPr>
          <p:nvPr>
            <p:ph type="subTitle" idx="1"/>
          </p:nvPr>
        </p:nvSpPr>
        <p:spPr>
          <a:xfrm>
            <a:off x="1371600" y="3397498"/>
            <a:ext cx="6440760" cy="1752600"/>
          </a:xfrm>
        </p:spPr>
        <p:txBody>
          <a:bodyPr>
            <a:normAutofit/>
          </a:bodyPr>
          <a:lstStyle/>
          <a:p>
            <a:endParaRPr lang="de-DE" dirty="0">
              <a:solidFill>
                <a:schemeClr val="tx1"/>
              </a:solidFill>
            </a:endParaRPr>
          </a:p>
          <a:p>
            <a:r>
              <a:rPr lang="de-DE" dirty="0">
                <a:solidFill>
                  <a:schemeClr val="tx1"/>
                </a:solidFill>
              </a:rPr>
              <a:t>Kernlehrplan für die Sekundarstufe I </a:t>
            </a:r>
            <a:br>
              <a:rPr lang="de-DE" dirty="0">
                <a:solidFill>
                  <a:schemeClr val="tx1"/>
                </a:solidFill>
              </a:rPr>
            </a:br>
            <a:r>
              <a:rPr lang="de-DE" dirty="0">
                <a:solidFill>
                  <a:schemeClr val="tx1"/>
                </a:solidFill>
              </a:rPr>
              <a:t>Informatik</a:t>
            </a: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8877C-3E6E-4393-87DE-62E3E994DDF7}"/>
              </a:ext>
            </a:extLst>
          </p:cNvPr>
          <p:cNvSpPr>
            <a:spLocks noGrp="1"/>
          </p:cNvSpPr>
          <p:nvPr>
            <p:ph type="title"/>
          </p:nvPr>
        </p:nvSpPr>
        <p:spPr/>
        <p:txBody>
          <a:bodyPr/>
          <a:lstStyle/>
          <a:p>
            <a:r>
              <a:rPr lang="de-DE" dirty="0"/>
              <a:t>Kompetenzbereich Argumentieren </a:t>
            </a:r>
          </a:p>
        </p:txBody>
      </p:sp>
      <p:sp>
        <p:nvSpPr>
          <p:cNvPr id="7" name="Fußzeilenplatzhalter 6">
            <a:extLst>
              <a:ext uri="{FF2B5EF4-FFF2-40B4-BE49-F238E27FC236}">
                <a16:creationId xmlns:a16="http://schemas.microsoft.com/office/drawing/2014/main" id="{67D07A5C-3089-49BD-B0A1-F9D9604DE659}"/>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a:extLst>
              <a:ext uri="{FF2B5EF4-FFF2-40B4-BE49-F238E27FC236}">
                <a16:creationId xmlns:a16="http://schemas.microsoft.com/office/drawing/2014/main" id="{55F7841E-4023-4C70-A0A2-08D86DD99089}"/>
              </a:ext>
            </a:extLst>
          </p:cNvPr>
          <p:cNvSpPr>
            <a:spLocks noGrp="1"/>
          </p:cNvSpPr>
          <p:nvPr>
            <p:ph type="sldNum" sz="quarter" idx="12"/>
          </p:nvPr>
        </p:nvSpPr>
        <p:spPr/>
        <p:txBody>
          <a:bodyPr/>
          <a:lstStyle/>
          <a:p>
            <a:fld id="{512A4277-7E7A-4AAF-BFC7-47646BF5CD0C}" type="slidenum">
              <a:rPr lang="de-DE" smtClean="0"/>
              <a:t>10</a:t>
            </a:fld>
            <a:endParaRPr lang="de-DE"/>
          </a:p>
        </p:txBody>
      </p:sp>
      <p:sp>
        <p:nvSpPr>
          <p:cNvPr id="3" name="Inhaltsplatzhalter 2">
            <a:extLst>
              <a:ext uri="{FF2B5EF4-FFF2-40B4-BE49-F238E27FC236}">
                <a16:creationId xmlns:a16="http://schemas.microsoft.com/office/drawing/2014/main" id="{1E592B1D-C6CB-40E0-8273-DCEFE188A3C1}"/>
              </a:ext>
            </a:extLst>
          </p:cNvPr>
          <p:cNvSpPr>
            <a:spLocks noGrp="1"/>
          </p:cNvSpPr>
          <p:nvPr>
            <p:ph idx="4294967295"/>
          </p:nvPr>
        </p:nvSpPr>
        <p:spPr>
          <a:xfrm>
            <a:off x="457200" y="1697052"/>
            <a:ext cx="8229600" cy="4205287"/>
          </a:xfrm>
          <a:noFill/>
        </p:spPr>
        <p:txBody>
          <a:bodyPr/>
          <a:lstStyle/>
          <a:p>
            <a:pPr marL="0" lvl="1" indent="0">
              <a:buNone/>
            </a:pPr>
            <a:r>
              <a:rPr lang="de-DE" sz="2800" dirty="0"/>
              <a:t>Übergeordnete Kompetenzerwartungen:</a:t>
            </a:r>
            <a:endParaRPr lang="de-DE" sz="2000" dirty="0"/>
          </a:p>
          <a:p>
            <a:r>
              <a:rPr lang="de-DE" sz="2400" dirty="0"/>
              <a:t>formulieren Fragen zu einfachen informatischen Sachverhalten, </a:t>
            </a:r>
          </a:p>
          <a:p>
            <a:r>
              <a:rPr lang="de-DE" sz="2400" dirty="0"/>
              <a:t>äußern Vermutungen zu informatischen Sachverhalten auf der Basis von Alltagsvorstellungen oder Vorwissen, </a:t>
            </a:r>
          </a:p>
          <a:p>
            <a:r>
              <a:rPr lang="de-DE" sz="2400" dirty="0"/>
              <a:t>erläutern mögliche Auswirkungen des Einsatzes von Informatiksystemen,</a:t>
            </a:r>
          </a:p>
          <a:p>
            <a:r>
              <a:rPr lang="de-DE" sz="2400" dirty="0"/>
              <a:t>begründen die Auswahl eines Informatiksystems, </a:t>
            </a:r>
          </a:p>
          <a:p>
            <a:r>
              <a:rPr lang="de-DE" sz="2400" i="1" dirty="0"/>
              <a:t>bewerten ein Ergebnis einer informatischen Modellierung</a:t>
            </a:r>
          </a:p>
        </p:txBody>
      </p:sp>
    </p:spTree>
    <p:extLst>
      <p:ext uri="{BB962C8B-B14F-4D97-AF65-F5344CB8AC3E}">
        <p14:creationId xmlns:p14="http://schemas.microsoft.com/office/powerpoint/2010/main" val="147477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6CE9F-5DE2-4A4E-A273-D9C739CECD34}"/>
              </a:ext>
            </a:extLst>
          </p:cNvPr>
          <p:cNvSpPr>
            <a:spLocks noGrp="1"/>
          </p:cNvSpPr>
          <p:nvPr>
            <p:ph type="title"/>
          </p:nvPr>
        </p:nvSpPr>
        <p:spPr/>
        <p:txBody>
          <a:bodyPr/>
          <a:lstStyle/>
          <a:p>
            <a:r>
              <a:rPr lang="de-DE" dirty="0"/>
              <a:t>Inhaltsfelder und Inhaltliche Schwerpunkte</a:t>
            </a:r>
          </a:p>
        </p:txBody>
      </p:sp>
      <p:sp>
        <p:nvSpPr>
          <p:cNvPr id="7" name="Fußzeilenplatzhalter 6">
            <a:extLst>
              <a:ext uri="{FF2B5EF4-FFF2-40B4-BE49-F238E27FC236}">
                <a16:creationId xmlns:a16="http://schemas.microsoft.com/office/drawing/2014/main" id="{C145FC97-3C0B-45F5-BCB3-04850A8EF2D9}"/>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a:extLst>
              <a:ext uri="{FF2B5EF4-FFF2-40B4-BE49-F238E27FC236}">
                <a16:creationId xmlns:a16="http://schemas.microsoft.com/office/drawing/2014/main" id="{D1CF312D-2B7F-4750-8D26-E20030C5D45D}"/>
              </a:ext>
            </a:extLst>
          </p:cNvPr>
          <p:cNvSpPr>
            <a:spLocks noGrp="1"/>
          </p:cNvSpPr>
          <p:nvPr>
            <p:ph type="sldNum" sz="quarter" idx="12"/>
          </p:nvPr>
        </p:nvSpPr>
        <p:spPr/>
        <p:txBody>
          <a:bodyPr/>
          <a:lstStyle/>
          <a:p>
            <a:fld id="{512A4277-7E7A-4AAF-BFC7-47646BF5CD0C}" type="slidenum">
              <a:rPr lang="de-DE" smtClean="0"/>
              <a:t>11</a:t>
            </a:fld>
            <a:endParaRPr lang="de-DE"/>
          </a:p>
        </p:txBody>
      </p:sp>
      <p:sp>
        <p:nvSpPr>
          <p:cNvPr id="3" name="Inhaltsplatzhalter 2">
            <a:extLst>
              <a:ext uri="{FF2B5EF4-FFF2-40B4-BE49-F238E27FC236}">
                <a16:creationId xmlns:a16="http://schemas.microsoft.com/office/drawing/2014/main" id="{C5DAEDAD-E3FF-4D08-94C0-1A58800AA16A}"/>
              </a:ext>
            </a:extLst>
          </p:cNvPr>
          <p:cNvSpPr>
            <a:spLocks noGrp="1"/>
          </p:cNvSpPr>
          <p:nvPr>
            <p:ph idx="4294967295"/>
          </p:nvPr>
        </p:nvSpPr>
        <p:spPr>
          <a:xfrm>
            <a:off x="467544" y="1700213"/>
            <a:ext cx="8229600" cy="4205287"/>
          </a:xfrm>
          <a:noFill/>
        </p:spPr>
        <p:txBody>
          <a:bodyPr>
            <a:normAutofit fontScale="92500"/>
          </a:bodyPr>
          <a:lstStyle/>
          <a:p>
            <a:r>
              <a:rPr lang="de-DE" dirty="0"/>
              <a:t>5 Inhaltsfelder (IF): umfassen fachliche Wissenselemente zu Phänomenen, Sachverhalten, Konzepten usw.</a:t>
            </a:r>
          </a:p>
          <a:p>
            <a:r>
              <a:rPr lang="de-DE" dirty="0"/>
              <a:t>stellen </a:t>
            </a:r>
            <a:r>
              <a:rPr lang="de-DE" u="sng" dirty="0"/>
              <a:t>keine</a:t>
            </a:r>
            <a:r>
              <a:rPr lang="de-DE" dirty="0"/>
              <a:t> Unterrichtsvorhaben dar</a:t>
            </a:r>
          </a:p>
          <a:p>
            <a:r>
              <a:rPr lang="de-DE" dirty="0"/>
              <a:t>werden in der Regel bei der Umsetzung in Unterrichtsvorhaben miteinander verknüpft</a:t>
            </a:r>
          </a:p>
          <a:p>
            <a:r>
              <a:rPr lang="de-DE" dirty="0"/>
              <a:t>differenzieren sich in </a:t>
            </a:r>
            <a:r>
              <a:rPr lang="de-DE" i="1" dirty="0"/>
              <a:t>inhaltlichen Schwerpunkten</a:t>
            </a:r>
            <a:r>
              <a:rPr lang="de-DE" dirty="0"/>
              <a:t>, die die fachlichen Kerne eines Inhaltsfelds darstellen</a:t>
            </a:r>
          </a:p>
          <a:p>
            <a:r>
              <a:rPr lang="de-DE" dirty="0"/>
              <a:t>bestimmen die inhaltliche Ausrichtung des Lehrens und Lernens</a:t>
            </a:r>
          </a:p>
          <a:p>
            <a:endParaRPr lang="de-DE" dirty="0"/>
          </a:p>
        </p:txBody>
      </p:sp>
    </p:spTree>
    <p:extLst>
      <p:ext uri="{BB962C8B-B14F-4D97-AF65-F5344CB8AC3E}">
        <p14:creationId xmlns:p14="http://schemas.microsoft.com/office/powerpoint/2010/main" val="344460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D4ABE-9C83-4F90-AB24-9619C19964FE}"/>
              </a:ext>
            </a:extLst>
          </p:cNvPr>
          <p:cNvSpPr>
            <a:spLocks noGrp="1"/>
          </p:cNvSpPr>
          <p:nvPr>
            <p:ph type="title"/>
          </p:nvPr>
        </p:nvSpPr>
        <p:spPr/>
        <p:txBody>
          <a:bodyPr/>
          <a:lstStyle/>
          <a:p>
            <a:r>
              <a:rPr lang="de-DE" dirty="0"/>
              <a:t>Inhaltsfelder und Inhaltliche Schwerpunkte</a:t>
            </a:r>
          </a:p>
        </p:txBody>
      </p:sp>
      <p:sp>
        <p:nvSpPr>
          <p:cNvPr id="7" name="Fußzeilenplatzhalter 6">
            <a:extLst>
              <a:ext uri="{FF2B5EF4-FFF2-40B4-BE49-F238E27FC236}">
                <a16:creationId xmlns:a16="http://schemas.microsoft.com/office/drawing/2014/main" id="{91945683-1748-4F87-99F0-3CBACDBA43F7}"/>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a:extLst>
              <a:ext uri="{FF2B5EF4-FFF2-40B4-BE49-F238E27FC236}">
                <a16:creationId xmlns:a16="http://schemas.microsoft.com/office/drawing/2014/main" id="{9E9D977F-A694-4CA7-82D6-AAD5076215A6}"/>
              </a:ext>
            </a:extLst>
          </p:cNvPr>
          <p:cNvSpPr>
            <a:spLocks noGrp="1"/>
          </p:cNvSpPr>
          <p:nvPr>
            <p:ph type="sldNum" sz="quarter" idx="12"/>
          </p:nvPr>
        </p:nvSpPr>
        <p:spPr/>
        <p:txBody>
          <a:bodyPr/>
          <a:lstStyle/>
          <a:p>
            <a:fld id="{512A4277-7E7A-4AAF-BFC7-47646BF5CD0C}" type="slidenum">
              <a:rPr lang="de-DE" smtClean="0"/>
              <a:t>12</a:t>
            </a:fld>
            <a:endParaRPr lang="de-DE"/>
          </a:p>
        </p:txBody>
      </p:sp>
      <p:sp>
        <p:nvSpPr>
          <p:cNvPr id="3" name="Inhaltsplatzhalter 2">
            <a:extLst>
              <a:ext uri="{FF2B5EF4-FFF2-40B4-BE49-F238E27FC236}">
                <a16:creationId xmlns:a16="http://schemas.microsoft.com/office/drawing/2014/main" id="{AFCF8FF4-C180-4242-BA54-D2DFBA801D83}"/>
              </a:ext>
            </a:extLst>
          </p:cNvPr>
          <p:cNvSpPr>
            <a:spLocks noGrp="1"/>
          </p:cNvSpPr>
          <p:nvPr>
            <p:ph idx="4294967295"/>
          </p:nvPr>
        </p:nvSpPr>
        <p:spPr>
          <a:xfrm>
            <a:off x="446856" y="1700213"/>
            <a:ext cx="8229600" cy="4205287"/>
          </a:xfrm>
          <a:noFill/>
        </p:spPr>
        <p:txBody>
          <a:bodyPr>
            <a:normAutofit/>
          </a:bodyPr>
          <a:lstStyle/>
          <a:p>
            <a:r>
              <a:rPr lang="de-DE" dirty="0"/>
              <a:t>Information und Daten</a:t>
            </a:r>
          </a:p>
          <a:p>
            <a:pPr lvl="1">
              <a:buFont typeface="Symbol" panose="05050102010706020507" pitchFamily="18" charset="2"/>
              <a:buChar char="-"/>
            </a:pPr>
            <a:r>
              <a:rPr lang="de-DE" dirty="0"/>
              <a:t>Daten und ihre Codierung </a:t>
            </a:r>
          </a:p>
          <a:p>
            <a:pPr lvl="1">
              <a:buFont typeface="Symbol" panose="05050102010706020507" pitchFamily="18" charset="2"/>
              <a:buChar char="-"/>
            </a:pPr>
            <a:r>
              <a:rPr lang="de-DE" dirty="0"/>
              <a:t>Informationsgehalt von Daten </a:t>
            </a:r>
          </a:p>
          <a:p>
            <a:pPr lvl="1">
              <a:buFont typeface="Symbol" panose="05050102010706020507" pitchFamily="18" charset="2"/>
              <a:buChar char="-"/>
            </a:pPr>
            <a:r>
              <a:rPr lang="de-DE" dirty="0"/>
              <a:t>Verschlüsselungsverfahren</a:t>
            </a:r>
          </a:p>
          <a:p>
            <a:r>
              <a:rPr lang="de-DE" dirty="0"/>
              <a:t>Algorithmen</a:t>
            </a:r>
          </a:p>
          <a:p>
            <a:pPr lvl="1">
              <a:buFont typeface="Symbol" panose="05050102010706020507" pitchFamily="18" charset="2"/>
              <a:buChar char="-"/>
            </a:pPr>
            <a:r>
              <a:rPr lang="de-DE" sz="2100" dirty="0"/>
              <a:t>Algorithmen und algorithmische Grundkonzepte</a:t>
            </a:r>
          </a:p>
          <a:p>
            <a:pPr lvl="1">
              <a:buFont typeface="Symbol" panose="05050102010706020507" pitchFamily="18" charset="2"/>
              <a:buChar char="-"/>
            </a:pPr>
            <a:r>
              <a:rPr lang="de-DE" sz="2100" dirty="0"/>
              <a:t>Implementation von Algorithmen</a:t>
            </a:r>
          </a:p>
        </p:txBody>
      </p:sp>
    </p:spTree>
    <p:extLst>
      <p:ext uri="{BB962C8B-B14F-4D97-AF65-F5344CB8AC3E}">
        <p14:creationId xmlns:p14="http://schemas.microsoft.com/office/powerpoint/2010/main" val="335633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D9FD3-4EF1-4987-8129-332FA53715AF}"/>
              </a:ext>
            </a:extLst>
          </p:cNvPr>
          <p:cNvSpPr>
            <a:spLocks noGrp="1"/>
          </p:cNvSpPr>
          <p:nvPr>
            <p:ph type="title"/>
          </p:nvPr>
        </p:nvSpPr>
        <p:spPr/>
        <p:txBody>
          <a:bodyPr/>
          <a:lstStyle/>
          <a:p>
            <a:r>
              <a:rPr lang="de-DE" dirty="0"/>
              <a:t>Inhaltsfelder und Inhaltliche Schwerpunkte</a:t>
            </a:r>
          </a:p>
        </p:txBody>
      </p:sp>
      <p:sp>
        <p:nvSpPr>
          <p:cNvPr id="7" name="Fußzeilenplatzhalter 6">
            <a:extLst>
              <a:ext uri="{FF2B5EF4-FFF2-40B4-BE49-F238E27FC236}">
                <a16:creationId xmlns:a16="http://schemas.microsoft.com/office/drawing/2014/main" id="{4E3F2FB4-67F9-4555-AA19-D1A79F1AFAD1}"/>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a:extLst>
              <a:ext uri="{FF2B5EF4-FFF2-40B4-BE49-F238E27FC236}">
                <a16:creationId xmlns:a16="http://schemas.microsoft.com/office/drawing/2014/main" id="{B6F7D0A8-F35A-4830-AA9D-8693A353D006}"/>
              </a:ext>
            </a:extLst>
          </p:cNvPr>
          <p:cNvSpPr>
            <a:spLocks noGrp="1"/>
          </p:cNvSpPr>
          <p:nvPr>
            <p:ph type="sldNum" sz="quarter" idx="12"/>
          </p:nvPr>
        </p:nvSpPr>
        <p:spPr/>
        <p:txBody>
          <a:bodyPr/>
          <a:lstStyle/>
          <a:p>
            <a:fld id="{512A4277-7E7A-4AAF-BFC7-47646BF5CD0C}" type="slidenum">
              <a:rPr lang="de-DE" smtClean="0"/>
              <a:t>13</a:t>
            </a:fld>
            <a:endParaRPr lang="de-DE"/>
          </a:p>
        </p:txBody>
      </p:sp>
      <p:sp>
        <p:nvSpPr>
          <p:cNvPr id="3" name="Inhaltsplatzhalter 2">
            <a:extLst>
              <a:ext uri="{FF2B5EF4-FFF2-40B4-BE49-F238E27FC236}">
                <a16:creationId xmlns:a16="http://schemas.microsoft.com/office/drawing/2014/main" id="{F623CD61-2580-4B33-BC8F-7870FDD4F1DF}"/>
              </a:ext>
            </a:extLst>
          </p:cNvPr>
          <p:cNvSpPr>
            <a:spLocks noGrp="1"/>
          </p:cNvSpPr>
          <p:nvPr>
            <p:ph idx="4294967295"/>
          </p:nvPr>
        </p:nvSpPr>
        <p:spPr>
          <a:xfrm>
            <a:off x="467544" y="1700808"/>
            <a:ext cx="8229600" cy="4205287"/>
          </a:xfrm>
          <a:noFill/>
        </p:spPr>
        <p:txBody>
          <a:bodyPr>
            <a:normAutofit lnSpcReduction="10000"/>
          </a:bodyPr>
          <a:lstStyle/>
          <a:p>
            <a:r>
              <a:rPr lang="de-DE" dirty="0"/>
              <a:t>Automaten und künstliche Intelligenz</a:t>
            </a:r>
          </a:p>
          <a:p>
            <a:pPr lvl="1">
              <a:buFont typeface="Symbol" panose="05050102010706020507" pitchFamily="18" charset="2"/>
              <a:buChar char="-"/>
            </a:pPr>
            <a:r>
              <a:rPr lang="de-DE" dirty="0"/>
              <a:t>Aufbau und Wirkungsweise einfacher Automaten </a:t>
            </a:r>
          </a:p>
          <a:p>
            <a:pPr lvl="1">
              <a:buFont typeface="Symbol" panose="05050102010706020507" pitchFamily="18" charset="2"/>
              <a:buChar char="-"/>
            </a:pPr>
            <a:r>
              <a:rPr lang="de-DE" dirty="0"/>
              <a:t>Maschinelles Lernen mit Entscheidungsbäumen</a:t>
            </a:r>
          </a:p>
          <a:p>
            <a:pPr lvl="1">
              <a:buFont typeface="Symbol" panose="05050102010706020507" pitchFamily="18" charset="2"/>
              <a:buChar char="-"/>
            </a:pPr>
            <a:r>
              <a:rPr lang="de-DE" i="1" dirty="0"/>
              <a:t>Maschinelles Lernen mit neuronalen Netzen</a:t>
            </a:r>
          </a:p>
          <a:p>
            <a:r>
              <a:rPr lang="de-DE" dirty="0"/>
              <a:t>Informatiksysteme</a:t>
            </a:r>
          </a:p>
          <a:p>
            <a:pPr lvl="1">
              <a:buFont typeface="Symbol" panose="05050102010706020507" pitchFamily="18" charset="2"/>
              <a:buChar char="-"/>
            </a:pPr>
            <a:r>
              <a:rPr lang="de-DE" dirty="0"/>
              <a:t>Aufbau und Funktionsweise von Informatiksystemen </a:t>
            </a:r>
          </a:p>
          <a:p>
            <a:pPr lvl="1">
              <a:buFont typeface="Symbol" panose="05050102010706020507" pitchFamily="18" charset="2"/>
              <a:buChar char="-"/>
            </a:pPr>
            <a:r>
              <a:rPr lang="de-DE" dirty="0"/>
              <a:t>Anwendung von Informatiksystemen </a:t>
            </a:r>
          </a:p>
          <a:p>
            <a:r>
              <a:rPr lang="de-DE" dirty="0"/>
              <a:t>Informatik, Mensch und Gesellschaft</a:t>
            </a:r>
          </a:p>
          <a:p>
            <a:pPr lvl="1">
              <a:buFont typeface="Symbol" panose="05050102010706020507" pitchFamily="18" charset="2"/>
              <a:buChar char="-"/>
            </a:pPr>
            <a:r>
              <a:rPr lang="de-DE" dirty="0"/>
              <a:t>Informatiksysteme in der Lebens- und Arbeitswelt</a:t>
            </a:r>
          </a:p>
          <a:p>
            <a:pPr lvl="1">
              <a:buFont typeface="Symbol" panose="05050102010706020507" pitchFamily="18" charset="2"/>
              <a:buChar char="-"/>
            </a:pPr>
            <a:r>
              <a:rPr lang="de-DE" dirty="0"/>
              <a:t>Datenbewusstsein</a:t>
            </a:r>
          </a:p>
          <a:p>
            <a:pPr lvl="1">
              <a:buFont typeface="Symbol" panose="05050102010706020507" pitchFamily="18" charset="2"/>
              <a:buChar char="-"/>
            </a:pPr>
            <a:r>
              <a:rPr lang="de-DE" dirty="0"/>
              <a:t>Datensicherheit und Sicherheitsregeln</a:t>
            </a:r>
          </a:p>
        </p:txBody>
      </p:sp>
    </p:spTree>
    <p:extLst>
      <p:ext uri="{BB962C8B-B14F-4D97-AF65-F5344CB8AC3E}">
        <p14:creationId xmlns:p14="http://schemas.microsoft.com/office/powerpoint/2010/main" val="99751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DAA07-A2F7-4B71-B849-0BFEFE61379D}"/>
              </a:ext>
            </a:extLst>
          </p:cNvPr>
          <p:cNvSpPr>
            <a:spLocks noGrp="1"/>
          </p:cNvSpPr>
          <p:nvPr>
            <p:ph type="title"/>
          </p:nvPr>
        </p:nvSpPr>
        <p:spPr/>
        <p:txBody>
          <a:bodyPr/>
          <a:lstStyle/>
          <a:p>
            <a:r>
              <a:rPr lang="de-DE" sz="2800" dirty="0"/>
              <a:t>Beispiel – Konkretisierte Kompetenzerwartungen</a:t>
            </a:r>
          </a:p>
        </p:txBody>
      </p:sp>
      <p:sp>
        <p:nvSpPr>
          <p:cNvPr id="7" name="Fußzeilenplatzhalter 6">
            <a:extLst>
              <a:ext uri="{FF2B5EF4-FFF2-40B4-BE49-F238E27FC236}">
                <a16:creationId xmlns:a16="http://schemas.microsoft.com/office/drawing/2014/main" id="{45F2AF6D-648E-4A01-A07C-AABE61311729}"/>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a:extLst>
              <a:ext uri="{FF2B5EF4-FFF2-40B4-BE49-F238E27FC236}">
                <a16:creationId xmlns:a16="http://schemas.microsoft.com/office/drawing/2014/main" id="{F511260D-19AA-479A-AA15-F30B18EC32AA}"/>
              </a:ext>
            </a:extLst>
          </p:cNvPr>
          <p:cNvSpPr>
            <a:spLocks noGrp="1"/>
          </p:cNvSpPr>
          <p:nvPr>
            <p:ph type="sldNum" sz="quarter" idx="12"/>
          </p:nvPr>
        </p:nvSpPr>
        <p:spPr/>
        <p:txBody>
          <a:bodyPr/>
          <a:lstStyle/>
          <a:p>
            <a:fld id="{512A4277-7E7A-4AAF-BFC7-47646BF5CD0C}" type="slidenum">
              <a:rPr lang="de-DE" smtClean="0"/>
              <a:t>14</a:t>
            </a:fld>
            <a:endParaRPr lang="de-DE"/>
          </a:p>
        </p:txBody>
      </p:sp>
      <p:sp>
        <p:nvSpPr>
          <p:cNvPr id="3" name="Inhaltsplatzhalter 2">
            <a:extLst>
              <a:ext uri="{FF2B5EF4-FFF2-40B4-BE49-F238E27FC236}">
                <a16:creationId xmlns:a16="http://schemas.microsoft.com/office/drawing/2014/main" id="{C0C1016D-C16A-4B88-B0D0-CE0FDDF0E6E0}"/>
              </a:ext>
            </a:extLst>
          </p:cNvPr>
          <p:cNvSpPr>
            <a:spLocks noGrp="1"/>
          </p:cNvSpPr>
          <p:nvPr>
            <p:ph idx="4294967295"/>
          </p:nvPr>
        </p:nvSpPr>
        <p:spPr>
          <a:xfrm>
            <a:off x="467544" y="1700213"/>
            <a:ext cx="8229600" cy="4205287"/>
          </a:xfrm>
          <a:noFill/>
        </p:spPr>
        <p:txBody>
          <a:bodyPr>
            <a:normAutofit fontScale="92500" lnSpcReduction="20000"/>
          </a:bodyPr>
          <a:lstStyle/>
          <a:p>
            <a:pPr marL="0" indent="0">
              <a:buNone/>
            </a:pPr>
            <a:r>
              <a:rPr lang="de-DE" dirty="0"/>
              <a:t>Algorithmen</a:t>
            </a:r>
          </a:p>
          <a:p>
            <a:pPr lvl="1">
              <a:buFont typeface="Symbol" panose="05050102010706020507" pitchFamily="18" charset="2"/>
              <a:buChar char="-"/>
            </a:pPr>
            <a:r>
              <a:rPr lang="de-DE" sz="2100" dirty="0"/>
              <a:t>Algorithmen und algorithmische Grundkonzepte</a:t>
            </a:r>
          </a:p>
          <a:p>
            <a:pPr lvl="1">
              <a:buFont typeface="Symbol" panose="05050102010706020507" pitchFamily="18" charset="2"/>
              <a:buChar char="-"/>
            </a:pPr>
            <a:r>
              <a:rPr lang="de-DE" sz="2100" dirty="0"/>
              <a:t>Implementation von Algorithmen </a:t>
            </a:r>
          </a:p>
          <a:p>
            <a:r>
              <a:rPr lang="de-DE" dirty="0"/>
              <a:t>formulieren zu Abläufen aus dem Alltag eindeutige Handlungsvorschriften (DI),</a:t>
            </a:r>
          </a:p>
          <a:p>
            <a:r>
              <a:rPr lang="de-DE" i="1" dirty="0"/>
              <a:t>überführen Handlungsvorschriften in einen Programmablaufplan (PAP) oder ein Struktogramm (MI), </a:t>
            </a:r>
          </a:p>
          <a:p>
            <a:r>
              <a:rPr lang="de-DE" dirty="0"/>
              <a:t>führen Handlungsvorschriften schrittweise aus (MI), </a:t>
            </a:r>
          </a:p>
          <a:p>
            <a:r>
              <a:rPr lang="de-DE" dirty="0"/>
              <a:t>identifizieren in Handlungsvorschriften Anweisungen und die algorithmischen Grundstrukturen Sequenz, Verzweigung und Schleife (MI), </a:t>
            </a:r>
          </a:p>
        </p:txBody>
      </p:sp>
    </p:spTree>
    <p:extLst>
      <p:ext uri="{BB962C8B-B14F-4D97-AF65-F5344CB8AC3E}">
        <p14:creationId xmlns:p14="http://schemas.microsoft.com/office/powerpoint/2010/main" val="389201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505D8-F18D-4710-9054-0A2136587AC8}"/>
              </a:ext>
            </a:extLst>
          </p:cNvPr>
          <p:cNvSpPr>
            <a:spLocks noGrp="1"/>
          </p:cNvSpPr>
          <p:nvPr>
            <p:ph type="title"/>
          </p:nvPr>
        </p:nvSpPr>
        <p:spPr/>
        <p:txBody>
          <a:bodyPr/>
          <a:lstStyle/>
          <a:p>
            <a:r>
              <a:rPr lang="de-DE" sz="2800" dirty="0"/>
              <a:t>Beispiel – Konkretisierte Kompetenzerwartungen</a:t>
            </a:r>
          </a:p>
        </p:txBody>
      </p:sp>
      <p:sp>
        <p:nvSpPr>
          <p:cNvPr id="7" name="Fußzeilenplatzhalter 6">
            <a:extLst>
              <a:ext uri="{FF2B5EF4-FFF2-40B4-BE49-F238E27FC236}">
                <a16:creationId xmlns:a16="http://schemas.microsoft.com/office/drawing/2014/main" id="{DC210445-753D-4ADB-B162-4AB277F7600C}"/>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a:extLst>
              <a:ext uri="{FF2B5EF4-FFF2-40B4-BE49-F238E27FC236}">
                <a16:creationId xmlns:a16="http://schemas.microsoft.com/office/drawing/2014/main" id="{F0CC28B7-1542-488F-8390-6D7A706B8686}"/>
              </a:ext>
            </a:extLst>
          </p:cNvPr>
          <p:cNvSpPr>
            <a:spLocks noGrp="1"/>
          </p:cNvSpPr>
          <p:nvPr>
            <p:ph type="sldNum" sz="quarter" idx="12"/>
          </p:nvPr>
        </p:nvSpPr>
        <p:spPr/>
        <p:txBody>
          <a:bodyPr/>
          <a:lstStyle/>
          <a:p>
            <a:fld id="{512A4277-7E7A-4AAF-BFC7-47646BF5CD0C}" type="slidenum">
              <a:rPr lang="de-DE" smtClean="0"/>
              <a:pPr/>
              <a:t>15</a:t>
            </a:fld>
            <a:endParaRPr lang="de-DE"/>
          </a:p>
        </p:txBody>
      </p:sp>
      <p:sp>
        <p:nvSpPr>
          <p:cNvPr id="3" name="Inhaltsplatzhalter 2">
            <a:extLst>
              <a:ext uri="{FF2B5EF4-FFF2-40B4-BE49-F238E27FC236}">
                <a16:creationId xmlns:a16="http://schemas.microsoft.com/office/drawing/2014/main" id="{636D938B-07C4-43A2-96FD-D03A75ED7D55}"/>
              </a:ext>
            </a:extLst>
          </p:cNvPr>
          <p:cNvSpPr>
            <a:spLocks noGrp="1"/>
          </p:cNvSpPr>
          <p:nvPr>
            <p:ph idx="4294967295"/>
          </p:nvPr>
        </p:nvSpPr>
        <p:spPr>
          <a:xfrm>
            <a:off x="446856" y="1700213"/>
            <a:ext cx="8229600" cy="4205287"/>
          </a:xfrm>
          <a:noFill/>
        </p:spPr>
        <p:txBody>
          <a:bodyPr>
            <a:normAutofit fontScale="92500" lnSpcReduction="20000"/>
          </a:bodyPr>
          <a:lstStyle/>
          <a:p>
            <a:r>
              <a:rPr lang="de-DE" dirty="0"/>
              <a:t>implementieren Algorithmen in einer visuellen Programmiersprache (MI), </a:t>
            </a:r>
          </a:p>
          <a:p>
            <a:r>
              <a:rPr lang="de-DE" dirty="0"/>
              <a:t>implementieren Algorithmen unter Berücksichtigung des Prinzips der Modularisierung (MI), </a:t>
            </a:r>
          </a:p>
          <a:p>
            <a:r>
              <a:rPr lang="de-DE" dirty="0"/>
              <a:t>überprüfen die Wirkungsweise eines Algorithmus durch zielgerichtetes Testen (MI), </a:t>
            </a:r>
          </a:p>
          <a:p>
            <a:r>
              <a:rPr lang="de-DE" i="1" dirty="0"/>
              <a:t>ermitteln durch die Analyse eines Algorithmus dessen Ergebnis (DI), </a:t>
            </a:r>
          </a:p>
          <a:p>
            <a:r>
              <a:rPr lang="de-DE" dirty="0"/>
              <a:t>bewerten einen als Quelltext, Programmablaufplan (PAP) oder Struktogramm dargestellten Algorithmus hinsichtlich seiner Funktionalität (A).</a:t>
            </a:r>
          </a:p>
        </p:txBody>
      </p:sp>
    </p:spTree>
    <p:extLst>
      <p:ext uri="{BB962C8B-B14F-4D97-AF65-F5344CB8AC3E}">
        <p14:creationId xmlns:p14="http://schemas.microsoft.com/office/powerpoint/2010/main" val="21336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A2652-29E2-4A5B-8B9F-0DFD04D1189A}"/>
              </a:ext>
            </a:extLst>
          </p:cNvPr>
          <p:cNvSpPr>
            <a:spLocks noGrp="1"/>
          </p:cNvSpPr>
          <p:nvPr>
            <p:ph type="title"/>
          </p:nvPr>
        </p:nvSpPr>
        <p:spPr/>
        <p:txBody>
          <a:bodyPr/>
          <a:lstStyle/>
          <a:p>
            <a:r>
              <a:rPr lang="de-DE" dirty="0"/>
              <a:t>Darstellung im Kernlehrplan  </a:t>
            </a:r>
          </a:p>
        </p:txBody>
      </p:sp>
      <p:sp>
        <p:nvSpPr>
          <p:cNvPr id="6" name="Foliennummernplatzhalter 5">
            <a:extLst>
              <a:ext uri="{FF2B5EF4-FFF2-40B4-BE49-F238E27FC236}">
                <a16:creationId xmlns:a16="http://schemas.microsoft.com/office/drawing/2014/main" id="{0EFFEFFB-DB9F-41BB-AA98-5B95238E9BD0}"/>
              </a:ext>
            </a:extLst>
          </p:cNvPr>
          <p:cNvSpPr>
            <a:spLocks noGrp="1"/>
          </p:cNvSpPr>
          <p:nvPr>
            <p:ph type="sldNum" sz="quarter" idx="12"/>
          </p:nvPr>
        </p:nvSpPr>
        <p:spPr/>
        <p:txBody>
          <a:bodyPr/>
          <a:lstStyle/>
          <a:p>
            <a:fld id="{512A4277-7E7A-4AAF-BFC7-47646BF5CD0C}" type="slidenum">
              <a:rPr lang="de-DE" smtClean="0"/>
              <a:t>16</a:t>
            </a:fld>
            <a:endParaRPr lang="de-DE"/>
          </a:p>
        </p:txBody>
      </p:sp>
      <p:cxnSp>
        <p:nvCxnSpPr>
          <p:cNvPr id="10" name="Gerade Verbindung mit Pfeil 9">
            <a:extLst>
              <a:ext uri="{FF2B5EF4-FFF2-40B4-BE49-F238E27FC236}">
                <a16:creationId xmlns:a16="http://schemas.microsoft.com/office/drawing/2014/main" id="{785F011A-6F22-45E4-A054-BD560DAD01EE}"/>
              </a:ext>
            </a:extLst>
          </p:cNvPr>
          <p:cNvCxnSpPr>
            <a:cxnSpLocks/>
          </p:cNvCxnSpPr>
          <p:nvPr/>
        </p:nvCxnSpPr>
        <p:spPr>
          <a:xfrm flipH="1">
            <a:off x="5004694" y="1983972"/>
            <a:ext cx="1432140" cy="48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0AFAE043-F01B-43CC-BCB6-166276417ECB}"/>
              </a:ext>
            </a:extLst>
          </p:cNvPr>
          <p:cNvCxnSpPr>
            <a:cxnSpLocks/>
          </p:cNvCxnSpPr>
          <p:nvPr/>
        </p:nvCxnSpPr>
        <p:spPr>
          <a:xfrm flipH="1">
            <a:off x="5003867" y="2420888"/>
            <a:ext cx="1432321" cy="49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Textfeld 13">
            <a:extLst>
              <a:ext uri="{FF2B5EF4-FFF2-40B4-BE49-F238E27FC236}">
                <a16:creationId xmlns:a16="http://schemas.microsoft.com/office/drawing/2014/main" id="{5A66C22F-E6C1-4D86-A4C3-1C0E223AB320}"/>
              </a:ext>
            </a:extLst>
          </p:cNvPr>
          <p:cNvSpPr txBox="1"/>
          <p:nvPr/>
        </p:nvSpPr>
        <p:spPr>
          <a:xfrm>
            <a:off x="6436188" y="2243578"/>
            <a:ext cx="2240268" cy="646331"/>
          </a:xfrm>
          <a:prstGeom prst="rect">
            <a:avLst/>
          </a:prstGeom>
          <a:noFill/>
          <a:ln>
            <a:solidFill>
              <a:schemeClr val="dk1">
                <a:shade val="95000"/>
                <a:satMod val="105000"/>
              </a:schemeClr>
            </a:solidFill>
          </a:ln>
        </p:spPr>
        <p:txBody>
          <a:bodyPr wrap="square" rtlCol="0">
            <a:spAutoFit/>
          </a:bodyPr>
          <a:lstStyle/>
          <a:p>
            <a:r>
              <a:rPr lang="de-DE" dirty="0"/>
              <a:t>Inhaltliche Schwerpunkte</a:t>
            </a:r>
          </a:p>
        </p:txBody>
      </p:sp>
      <p:sp>
        <p:nvSpPr>
          <p:cNvPr id="15" name="Textfeld 14">
            <a:extLst>
              <a:ext uri="{FF2B5EF4-FFF2-40B4-BE49-F238E27FC236}">
                <a16:creationId xmlns:a16="http://schemas.microsoft.com/office/drawing/2014/main" id="{680F5130-465B-4C94-8C41-9ACFEFC1782E}"/>
              </a:ext>
            </a:extLst>
          </p:cNvPr>
          <p:cNvSpPr txBox="1"/>
          <p:nvPr/>
        </p:nvSpPr>
        <p:spPr>
          <a:xfrm>
            <a:off x="6444026" y="4244280"/>
            <a:ext cx="2232430" cy="584775"/>
          </a:xfrm>
          <a:prstGeom prst="rect">
            <a:avLst/>
          </a:prstGeom>
          <a:noFill/>
          <a:ln>
            <a:solidFill>
              <a:schemeClr val="dk1">
                <a:shade val="95000"/>
                <a:satMod val="105000"/>
              </a:schemeClr>
            </a:solidFill>
          </a:ln>
        </p:spPr>
        <p:txBody>
          <a:bodyPr wrap="square" rtlCol="0">
            <a:spAutoFit/>
          </a:bodyPr>
          <a:lstStyle/>
          <a:p>
            <a:r>
              <a:rPr lang="de-DE" sz="1600" dirty="0"/>
              <a:t>Konkretisierte Kompetenzerwartungen</a:t>
            </a:r>
          </a:p>
        </p:txBody>
      </p:sp>
      <p:sp>
        <p:nvSpPr>
          <p:cNvPr id="18" name="Textfeld 17">
            <a:extLst>
              <a:ext uri="{FF2B5EF4-FFF2-40B4-BE49-F238E27FC236}">
                <a16:creationId xmlns:a16="http://schemas.microsoft.com/office/drawing/2014/main" id="{94037A27-4B44-431F-88F9-A7D3DE828B01}"/>
              </a:ext>
            </a:extLst>
          </p:cNvPr>
          <p:cNvSpPr txBox="1"/>
          <p:nvPr/>
        </p:nvSpPr>
        <p:spPr>
          <a:xfrm>
            <a:off x="6449805" y="5033396"/>
            <a:ext cx="2226651" cy="369332"/>
          </a:xfrm>
          <a:prstGeom prst="rect">
            <a:avLst/>
          </a:prstGeom>
          <a:noFill/>
          <a:ln>
            <a:solidFill>
              <a:schemeClr val="dk1">
                <a:shade val="95000"/>
                <a:satMod val="105000"/>
              </a:schemeClr>
            </a:solidFill>
          </a:ln>
        </p:spPr>
        <p:txBody>
          <a:bodyPr wrap="square" rtlCol="0">
            <a:spAutoFit/>
          </a:bodyPr>
          <a:lstStyle/>
          <a:p>
            <a:r>
              <a:rPr lang="de-DE" dirty="0"/>
              <a:t>Kompetenzbereiche</a:t>
            </a:r>
          </a:p>
        </p:txBody>
      </p:sp>
      <p:sp>
        <p:nvSpPr>
          <p:cNvPr id="3" name="Fußzeilenplatzhalter 2">
            <a:extLst>
              <a:ext uri="{FF2B5EF4-FFF2-40B4-BE49-F238E27FC236}">
                <a16:creationId xmlns:a16="http://schemas.microsoft.com/office/drawing/2014/main" id="{7A703383-6312-4AC9-8092-397B9A3A96A9}"/>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16" name="Textfeld 15">
            <a:extLst>
              <a:ext uri="{FF2B5EF4-FFF2-40B4-BE49-F238E27FC236}">
                <a16:creationId xmlns:a16="http://schemas.microsoft.com/office/drawing/2014/main" id="{13278351-1FA8-4789-8CA1-3129CFD9FE49}"/>
              </a:ext>
            </a:extLst>
          </p:cNvPr>
          <p:cNvSpPr txBox="1"/>
          <p:nvPr/>
        </p:nvSpPr>
        <p:spPr>
          <a:xfrm>
            <a:off x="6435825" y="3140968"/>
            <a:ext cx="2240631" cy="646331"/>
          </a:xfrm>
          <a:prstGeom prst="rect">
            <a:avLst/>
          </a:prstGeom>
          <a:noFill/>
          <a:ln>
            <a:solidFill>
              <a:schemeClr val="dk1">
                <a:shade val="95000"/>
                <a:satMod val="105000"/>
              </a:schemeClr>
            </a:solidFill>
          </a:ln>
        </p:spPr>
        <p:txBody>
          <a:bodyPr wrap="square" rtlCol="0">
            <a:spAutoFit/>
          </a:bodyPr>
          <a:lstStyle/>
          <a:p>
            <a:r>
              <a:rPr lang="de-DE" dirty="0"/>
              <a:t>Differenzierungs-möglichkeiten (kursiv)</a:t>
            </a:r>
          </a:p>
        </p:txBody>
      </p:sp>
      <p:sp>
        <p:nvSpPr>
          <p:cNvPr id="11" name="Textfeld 10">
            <a:extLst>
              <a:ext uri="{FF2B5EF4-FFF2-40B4-BE49-F238E27FC236}">
                <a16:creationId xmlns:a16="http://schemas.microsoft.com/office/drawing/2014/main" id="{BF37E5A1-D0D4-415D-9D05-A1E78654B556}"/>
              </a:ext>
            </a:extLst>
          </p:cNvPr>
          <p:cNvSpPr txBox="1"/>
          <p:nvPr/>
        </p:nvSpPr>
        <p:spPr>
          <a:xfrm>
            <a:off x="6436188" y="1727298"/>
            <a:ext cx="2240268" cy="369332"/>
          </a:xfrm>
          <a:prstGeom prst="rect">
            <a:avLst/>
          </a:prstGeom>
          <a:noFill/>
          <a:ln>
            <a:solidFill>
              <a:schemeClr val="dk1">
                <a:shade val="95000"/>
                <a:satMod val="105000"/>
              </a:schemeClr>
            </a:solidFill>
          </a:ln>
        </p:spPr>
        <p:txBody>
          <a:bodyPr wrap="square" rtlCol="0">
            <a:spAutoFit/>
          </a:bodyPr>
          <a:lstStyle/>
          <a:p>
            <a:r>
              <a:rPr lang="de-DE" dirty="0"/>
              <a:t>Inhaltsfeld</a:t>
            </a:r>
          </a:p>
        </p:txBody>
      </p:sp>
      <p:cxnSp>
        <p:nvCxnSpPr>
          <p:cNvPr id="17" name="Gerade Verbindung mit Pfeil 16">
            <a:extLst>
              <a:ext uri="{FF2B5EF4-FFF2-40B4-BE49-F238E27FC236}">
                <a16:creationId xmlns:a16="http://schemas.microsoft.com/office/drawing/2014/main" id="{5D54970B-ECC5-4374-A9D9-7211F61F66B6}"/>
              </a:ext>
            </a:extLst>
          </p:cNvPr>
          <p:cNvCxnSpPr>
            <a:cxnSpLocks/>
          </p:cNvCxnSpPr>
          <p:nvPr/>
        </p:nvCxnSpPr>
        <p:spPr>
          <a:xfrm flipH="1">
            <a:off x="5004048" y="3429000"/>
            <a:ext cx="142941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99AC6B62-958B-4635-9B42-5794348D93E8}"/>
              </a:ext>
            </a:extLst>
          </p:cNvPr>
          <p:cNvPicPr/>
          <p:nvPr/>
        </p:nvPicPr>
        <p:blipFill rotWithShape="1">
          <a:blip r:embed="rId3"/>
          <a:srcRect l="27396" t="21491" r="55949" b="31678"/>
          <a:stretch/>
        </p:blipFill>
        <p:spPr bwMode="auto">
          <a:xfrm>
            <a:off x="472598" y="1819510"/>
            <a:ext cx="4531450" cy="4017540"/>
          </a:xfrm>
          <a:prstGeom prst="rect">
            <a:avLst/>
          </a:prstGeom>
          <a:ln>
            <a:solidFill>
              <a:schemeClr val="dk1">
                <a:shade val="95000"/>
                <a:satMod val="105000"/>
              </a:schemeClr>
            </a:solidFill>
          </a:ln>
          <a:extLst>
            <a:ext uri="{53640926-AAD7-44D8-BBD7-CCE9431645EC}">
              <a14:shadowObscured xmlns:a14="http://schemas.microsoft.com/office/drawing/2010/main"/>
            </a:ext>
          </a:extLst>
        </p:spPr>
      </p:pic>
      <p:sp>
        <p:nvSpPr>
          <p:cNvPr id="12" name="Geschweifte Klammer rechts 11">
            <a:extLst>
              <a:ext uri="{FF2B5EF4-FFF2-40B4-BE49-F238E27FC236}">
                <a16:creationId xmlns:a16="http://schemas.microsoft.com/office/drawing/2014/main" id="{D39B944C-F7D3-4E34-BB37-842A9C37C3F2}"/>
              </a:ext>
            </a:extLst>
          </p:cNvPr>
          <p:cNvSpPr/>
          <p:nvPr/>
        </p:nvSpPr>
        <p:spPr>
          <a:xfrm>
            <a:off x="4870295" y="3212976"/>
            <a:ext cx="1573913" cy="2554227"/>
          </a:xfrm>
          <a:prstGeom prst="rightBrace">
            <a:avLst>
              <a:gd name="adj1" fmla="val 8333"/>
              <a:gd name="adj2" fmla="val 52198"/>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cxnSp>
        <p:nvCxnSpPr>
          <p:cNvPr id="19" name="Gerade Verbindung mit Pfeil 18">
            <a:extLst>
              <a:ext uri="{FF2B5EF4-FFF2-40B4-BE49-F238E27FC236}">
                <a16:creationId xmlns:a16="http://schemas.microsoft.com/office/drawing/2014/main" id="{310F2E5A-C195-4E8E-A4BC-E90369317BD6}"/>
              </a:ext>
            </a:extLst>
          </p:cNvPr>
          <p:cNvCxnSpPr>
            <a:cxnSpLocks/>
            <a:stCxn id="18" idx="1"/>
          </p:cNvCxnSpPr>
          <p:nvPr/>
        </p:nvCxnSpPr>
        <p:spPr>
          <a:xfrm flipH="1" flipV="1">
            <a:off x="4483655" y="4428534"/>
            <a:ext cx="1966150" cy="7895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B76FFF69-1A53-4BB0-846E-691D0DCBF857}"/>
              </a:ext>
            </a:extLst>
          </p:cNvPr>
          <p:cNvCxnSpPr>
            <a:cxnSpLocks/>
            <a:stCxn id="18" idx="1"/>
          </p:cNvCxnSpPr>
          <p:nvPr/>
        </p:nvCxnSpPr>
        <p:spPr>
          <a:xfrm flipH="1">
            <a:off x="4273707" y="5218062"/>
            <a:ext cx="2176098" cy="1034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297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9" name="Inhaltsplatzhalter 2"/>
          <p:cNvSpPr>
            <a:spLocks noGrp="1"/>
          </p:cNvSpPr>
          <p:nvPr>
            <p:ph idx="1"/>
          </p:nvPr>
        </p:nvSpPr>
        <p:spPr/>
        <p:txBody>
          <a:bodyPr>
            <a:normAutofit/>
          </a:bodyPr>
          <a:lstStyle/>
          <a:p>
            <a:pPr marL="514350" indent="-514350">
              <a:spcBef>
                <a:spcPts val="1200"/>
              </a:spcBef>
              <a:buFont typeface="+mj-lt"/>
              <a:buAutoNum type="arabicPeriod"/>
            </a:pPr>
            <a:r>
              <a:rPr lang="de-DE" dirty="0">
                <a:solidFill>
                  <a:schemeClr val="bg1">
                    <a:lumMod val="75000"/>
                  </a:schemeClr>
                </a:solidFill>
              </a:rPr>
              <a:t>Grundlagen und Struktur </a:t>
            </a:r>
            <a:r>
              <a:rPr lang="de-DE" sz="2800" b="0" dirty="0">
                <a:solidFill>
                  <a:schemeClr val="bg1">
                    <a:lumMod val="75000"/>
                  </a:schemeClr>
                </a:solidFill>
                <a:effectLst/>
              </a:rPr>
              <a:t>des Kernlehrplans Informatik Sekundarstufe I für die Klassen 5 und 6</a:t>
            </a:r>
          </a:p>
          <a:p>
            <a:pPr marL="514350" indent="-514350">
              <a:spcBef>
                <a:spcPts val="1200"/>
              </a:spcBef>
              <a:buFont typeface="+mj-lt"/>
              <a:buAutoNum type="arabicPeriod"/>
            </a:pPr>
            <a:r>
              <a:rPr lang="de-DE" dirty="0"/>
              <a:t>Querschnittsthemen</a:t>
            </a:r>
          </a:p>
          <a:p>
            <a:pPr marL="514350" indent="-514350">
              <a:spcBef>
                <a:spcPts val="1200"/>
              </a:spcBef>
              <a:buFont typeface="+mj-lt"/>
              <a:buAutoNum type="arabicPeriod"/>
            </a:pPr>
            <a:r>
              <a:rPr lang="de-DE" dirty="0">
                <a:solidFill>
                  <a:schemeClr val="bg1">
                    <a:lumMod val="75000"/>
                  </a:schemeClr>
                </a:solidFill>
              </a:rPr>
              <a:t>Schulinterne Lehrpläne</a:t>
            </a:r>
          </a:p>
          <a:p>
            <a:pPr marL="514350" indent="-514350">
              <a:spcBef>
                <a:spcPts val="1200"/>
              </a:spcBef>
              <a:buFont typeface="+mj-lt"/>
              <a:buAutoNum type="arabicPeriod"/>
            </a:pPr>
            <a:r>
              <a:rPr lang="de-DE" dirty="0">
                <a:solidFill>
                  <a:schemeClr val="bg1">
                    <a:lumMod val="75000"/>
                  </a:schemeClr>
                </a:solidFill>
              </a:rPr>
              <a:t>Unterstützungsmaterialien</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17</a:t>
            </a:fld>
            <a:endParaRPr lang="de-DE"/>
          </a:p>
        </p:txBody>
      </p:sp>
      <p:sp>
        <p:nvSpPr>
          <p:cNvPr id="6" name="Fußzeilenplatzhalter 5">
            <a:extLst>
              <a:ext uri="{FF2B5EF4-FFF2-40B4-BE49-F238E27FC236}">
                <a16:creationId xmlns:a16="http://schemas.microsoft.com/office/drawing/2014/main" id="{E9093117-618F-40CD-89C2-0041FEB37437}"/>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58544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Fokussierte Querschnittaufgaben</a:t>
            </a:r>
          </a:p>
        </p:txBody>
      </p:sp>
      <p:sp>
        <p:nvSpPr>
          <p:cNvPr id="3" name="Inhaltsplatzhalter 2"/>
          <p:cNvSpPr>
            <a:spLocks noGrp="1"/>
          </p:cNvSpPr>
          <p:nvPr>
            <p:ph idx="1"/>
          </p:nvPr>
        </p:nvSpPr>
        <p:spPr/>
        <p:txBody>
          <a:bodyPr>
            <a:normAutofit/>
          </a:bodyPr>
          <a:lstStyle/>
          <a:p>
            <a:r>
              <a:rPr lang="de-DE" dirty="0"/>
              <a:t>Bildung in der digitalen Welt </a:t>
            </a:r>
          </a:p>
          <a:p>
            <a:r>
              <a:rPr lang="de-DE" dirty="0"/>
              <a:t>Verbraucherbildung </a:t>
            </a:r>
          </a:p>
          <a:p>
            <a:pPr marL="0" indent="0">
              <a:buNone/>
            </a:pPr>
            <a:endParaRPr lang="de-DE" b="1" dirty="0"/>
          </a:p>
          <a:p>
            <a:pPr marL="0" indent="0">
              <a:buNone/>
            </a:pPr>
            <a:r>
              <a:rPr lang="de-DE" b="1" dirty="0"/>
              <a:t>Einbindung in die Kernlehrpläne</a:t>
            </a:r>
          </a:p>
          <a:p>
            <a:pPr>
              <a:spcBef>
                <a:spcPts val="1200"/>
              </a:spcBef>
            </a:pPr>
            <a:r>
              <a:rPr lang="de-DE" dirty="0"/>
              <a:t>fachspezifische Anbindung und Konkretisierung</a:t>
            </a:r>
          </a:p>
          <a:p>
            <a:pPr>
              <a:spcBef>
                <a:spcPts val="1200"/>
              </a:spcBef>
            </a:pPr>
            <a:r>
              <a:rPr lang="de-DE" dirty="0"/>
              <a:t>Erreichen der Vorgaben arbeitsteilig im Zusammenspiel aller Fächer und im Verlauf des gesamten Bildungsgangs </a:t>
            </a:r>
          </a:p>
          <a:p>
            <a:pPr marL="0" indent="0">
              <a:buNone/>
            </a:pPr>
            <a:endParaRPr lang="de-DE" dirty="0"/>
          </a:p>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
        <p:nvSpPr>
          <p:cNvPr id="7" name="Fußzeilenplatzhalter 6">
            <a:extLst>
              <a:ext uri="{FF2B5EF4-FFF2-40B4-BE49-F238E27FC236}">
                <a16:creationId xmlns:a16="http://schemas.microsoft.com/office/drawing/2014/main" id="{CCB8B8AD-9F0C-4BD8-98A0-82E387DEBE2F}"/>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473071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Aspekte der digitalen Bildung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Rechteck 6"/>
          <p:cNvSpPr/>
          <p:nvPr/>
        </p:nvSpPr>
        <p:spPr>
          <a:xfrm>
            <a:off x="308968" y="1772816"/>
            <a:ext cx="2390824" cy="1754326"/>
          </a:xfrm>
          <a:prstGeom prst="rect">
            <a:avLst/>
          </a:prstGeom>
        </p:spPr>
        <p:txBody>
          <a:bodyPr wrap="square">
            <a:spAutoFit/>
          </a:bodyPr>
          <a:lstStyle/>
          <a:p>
            <a:r>
              <a:rPr lang="de-DE" dirty="0"/>
              <a:t>Der </a:t>
            </a:r>
            <a:r>
              <a:rPr lang="de-DE" b="1" dirty="0"/>
              <a:t>Medienkompetenz-rahmen NRW </a:t>
            </a:r>
            <a:r>
              <a:rPr lang="de-DE" dirty="0"/>
              <a:t>weist </a:t>
            </a:r>
          </a:p>
          <a:p>
            <a:r>
              <a:rPr lang="de-DE" dirty="0"/>
              <a:t>sechs übergeordnete Kompetenzbereiche aus.</a:t>
            </a:r>
          </a:p>
        </p:txBody>
      </p:sp>
      <p:pic>
        <p:nvPicPr>
          <p:cNvPr id="8" name="Grafik 7"/>
          <p:cNvPicPr>
            <a:picLocks noChangeAspect="1"/>
          </p:cNvPicPr>
          <p:nvPr/>
        </p:nvPicPr>
        <p:blipFill>
          <a:blip r:embed="rId2"/>
          <a:stretch>
            <a:fillRect/>
          </a:stretch>
        </p:blipFill>
        <p:spPr>
          <a:xfrm>
            <a:off x="2785616" y="1678673"/>
            <a:ext cx="5901184" cy="4361082"/>
          </a:xfrm>
          <a:prstGeom prst="rect">
            <a:avLst/>
          </a:prstGeom>
        </p:spPr>
      </p:pic>
      <p:sp>
        <p:nvSpPr>
          <p:cNvPr id="3" name="Fußzeilenplatzhalter 2">
            <a:extLst>
              <a:ext uri="{FF2B5EF4-FFF2-40B4-BE49-F238E27FC236}">
                <a16:creationId xmlns:a16="http://schemas.microsoft.com/office/drawing/2014/main" id="{43E51558-BB11-4CBF-AD3F-163E7BC64E31}"/>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414146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9" name="Inhaltsplatzhalter 2"/>
          <p:cNvSpPr>
            <a:spLocks noGrp="1"/>
          </p:cNvSpPr>
          <p:nvPr>
            <p:ph idx="1"/>
          </p:nvPr>
        </p:nvSpPr>
        <p:spPr/>
        <p:txBody>
          <a:bodyPr>
            <a:normAutofit/>
          </a:bodyPr>
          <a:lstStyle/>
          <a:p>
            <a:pPr marL="514350" indent="-514350">
              <a:spcBef>
                <a:spcPts val="1200"/>
              </a:spcBef>
              <a:buFont typeface="+mj-lt"/>
              <a:buAutoNum type="arabicPeriod"/>
            </a:pPr>
            <a:r>
              <a:rPr lang="de-DE" dirty="0"/>
              <a:t>Grundlagen und Struktur </a:t>
            </a:r>
            <a:r>
              <a:rPr lang="de-DE" sz="2800" dirty="0">
                <a:effectLst/>
              </a:rPr>
              <a:t>des Kernlehrplans Informatik Sekundarstufe I für die Klassen 5 und 6</a:t>
            </a:r>
          </a:p>
          <a:p>
            <a:pPr marL="514350" indent="-514350">
              <a:spcBef>
                <a:spcPts val="1200"/>
              </a:spcBef>
              <a:buFont typeface="+mj-lt"/>
              <a:buAutoNum type="arabicPeriod"/>
            </a:pPr>
            <a:r>
              <a:rPr lang="de-DE" dirty="0"/>
              <a:t>Querschnittsthemen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t>Unterstützungsmaterialien</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a:t>
            </a:fld>
            <a:endParaRPr lang="de-DE"/>
          </a:p>
        </p:txBody>
      </p:sp>
      <p:sp>
        <p:nvSpPr>
          <p:cNvPr id="6" name="Fußzeilenplatzhalter 5">
            <a:extLst>
              <a:ext uri="{FF2B5EF4-FFF2-40B4-BE49-F238E27FC236}">
                <a16:creationId xmlns:a16="http://schemas.microsoft.com/office/drawing/2014/main" id="{E9093117-618F-40CD-89C2-0041FEB37437}"/>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82884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9">
                                            <p:txEl>
                                              <p:pRg st="1" end="1"/>
                                            </p:txEl>
                                          </p:spTgt>
                                        </p:tgtEl>
                                        <p:attrNameLst>
                                          <p:attrName>style.color</p:attrName>
                                        </p:attrNameLst>
                                      </p:cBhvr>
                                      <p:to>
                                        <a:srgbClr val="BFBFBF"/>
                                      </p:to>
                                    </p:animClr>
                                  </p:childTnLst>
                                </p:cTn>
                              </p:par>
                              <p:par>
                                <p:cTn id="7" presetID="3" presetClass="emph" presetSubtype="2" fill="hold" nodeType="withEffect">
                                  <p:stCondLst>
                                    <p:cond delay="0"/>
                                  </p:stCondLst>
                                  <p:childTnLst>
                                    <p:animClr clrSpc="rgb" dir="cw">
                                      <p:cBhvr override="childStyle">
                                        <p:cTn id="8" dur="10" fill="hold"/>
                                        <p:tgtEl>
                                          <p:spTgt spid="9">
                                            <p:txEl>
                                              <p:pRg st="2" end="2"/>
                                            </p:txEl>
                                          </p:spTgt>
                                        </p:tgtEl>
                                        <p:attrNameLst>
                                          <p:attrName>style.color</p:attrName>
                                        </p:attrNameLst>
                                      </p:cBhvr>
                                      <p:to>
                                        <a:srgbClr val="BFBFBF"/>
                                      </p:to>
                                    </p:animClr>
                                  </p:childTnLst>
                                </p:cTn>
                              </p:par>
                            </p:childTnLst>
                          </p:cTn>
                        </p:par>
                        <p:par>
                          <p:cTn id="9" fill="hold">
                            <p:stCondLst>
                              <p:cond delay="10"/>
                            </p:stCondLst>
                            <p:childTnLst>
                              <p:par>
                                <p:cTn id="10" presetID="3" presetClass="emph" presetSubtype="2" fill="hold" nodeType="afterEffect">
                                  <p:stCondLst>
                                    <p:cond delay="0"/>
                                  </p:stCondLst>
                                  <p:childTnLst>
                                    <p:animClr clrSpc="rgb" dir="cw">
                                      <p:cBhvr override="childStyle">
                                        <p:cTn id="11" dur="10" fill="hold"/>
                                        <p:tgtEl>
                                          <p:spTgt spid="9">
                                            <p:txEl>
                                              <p:pRg st="3" end="3"/>
                                            </p:txEl>
                                          </p:spTgt>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1" name="Gruppieren 50"/>
          <p:cNvGrpSpPr/>
          <p:nvPr/>
        </p:nvGrpSpPr>
        <p:grpSpPr>
          <a:xfrm>
            <a:off x="2330527" y="5003940"/>
            <a:ext cx="2289216" cy="1246420"/>
            <a:chOff x="9593395" y="1821346"/>
            <a:chExt cx="2289216" cy="1246420"/>
          </a:xfrm>
        </p:grpSpPr>
        <p:sp>
          <p:nvSpPr>
            <p:cNvPr id="12" name="Textfeld 11"/>
            <p:cNvSpPr txBox="1"/>
            <p:nvPr/>
          </p:nvSpPr>
          <p:spPr>
            <a:xfrm>
              <a:off x="9593395" y="2144436"/>
              <a:ext cx="228921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Entwicklung fachlicher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Kompetenzen mithilfe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digitaler Medien</a:t>
              </a:r>
            </a:p>
          </p:txBody>
        </p:sp>
        <p:grpSp>
          <p:nvGrpSpPr>
            <p:cNvPr id="20" name="Gruppieren 19">
              <a:extLst>
                <a:ext uri="{FF2B5EF4-FFF2-40B4-BE49-F238E27FC236}">
                  <a16:creationId xmlns:a16="http://schemas.microsoft.com/office/drawing/2014/main" id="{1E4900B7-0389-2142-A503-C7E94BF0E330}"/>
                </a:ext>
              </a:extLst>
            </p:cNvPr>
            <p:cNvGrpSpPr/>
            <p:nvPr/>
          </p:nvGrpSpPr>
          <p:grpSpPr>
            <a:xfrm>
              <a:off x="9593396" y="1821346"/>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2</a:t>
                </a:r>
              </a:p>
            </p:txBody>
          </p:sp>
        </p:grpSp>
      </p:grpSp>
      <p:grpSp>
        <p:nvGrpSpPr>
          <p:cNvPr id="53" name="Gruppieren 52"/>
          <p:cNvGrpSpPr/>
          <p:nvPr/>
        </p:nvGrpSpPr>
        <p:grpSpPr>
          <a:xfrm>
            <a:off x="4903215" y="5050799"/>
            <a:ext cx="1973041" cy="1034532"/>
            <a:chOff x="9593396" y="3091070"/>
            <a:chExt cx="1973041" cy="1034532"/>
          </a:xfrm>
        </p:grpSpPr>
        <p:sp>
          <p:nvSpPr>
            <p:cNvPr id="8" name="Textfeld 7"/>
            <p:cNvSpPr txBox="1"/>
            <p:nvPr/>
          </p:nvSpPr>
          <p:spPr>
            <a:xfrm>
              <a:off x="9593396" y="3479271"/>
              <a:ext cx="197304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Thematisierung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fachlichen Inhalten</a:t>
              </a:r>
            </a:p>
          </p:txBody>
        </p:sp>
        <p:grpSp>
          <p:nvGrpSpPr>
            <p:cNvPr id="23" name="Gruppieren 22">
              <a:extLst>
                <a:ext uri="{FF2B5EF4-FFF2-40B4-BE49-F238E27FC236}">
                  <a16:creationId xmlns:a16="http://schemas.microsoft.com/office/drawing/2014/main" id="{F002D604-5919-CB44-9E40-4E6144FBAAFB}"/>
                </a:ext>
              </a:extLst>
            </p:cNvPr>
            <p:cNvGrpSpPr/>
            <p:nvPr/>
          </p:nvGrpSpPr>
          <p:grpSpPr>
            <a:xfrm>
              <a:off x="9593396" y="3091070"/>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3</a:t>
                </a:r>
              </a:p>
            </p:txBody>
          </p:sp>
        </p:grpSp>
      </p:grpSp>
      <p:grpSp>
        <p:nvGrpSpPr>
          <p:cNvPr id="50" name="Gruppieren 49"/>
          <p:cNvGrpSpPr/>
          <p:nvPr/>
        </p:nvGrpSpPr>
        <p:grpSpPr>
          <a:xfrm>
            <a:off x="313166" y="5013176"/>
            <a:ext cx="1917961" cy="1052068"/>
            <a:chOff x="9593396" y="741226"/>
            <a:chExt cx="1917961" cy="1052068"/>
          </a:xfrm>
        </p:grpSpPr>
        <p:sp>
          <p:nvSpPr>
            <p:cNvPr id="7" name="Textfeld 6"/>
            <p:cNvSpPr txBox="1"/>
            <p:nvPr/>
          </p:nvSpPr>
          <p:spPr>
            <a:xfrm>
              <a:off x="9593396" y="1146963"/>
              <a:ext cx="19179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Gebrauch digitaler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Basiswerkzeuge</a:t>
              </a:r>
            </a:p>
          </p:txBody>
        </p:sp>
        <p:grpSp>
          <p:nvGrpSpPr>
            <p:cNvPr id="26" name="Gruppieren 25">
              <a:extLst>
                <a:ext uri="{FF2B5EF4-FFF2-40B4-BE49-F238E27FC236}">
                  <a16:creationId xmlns:a16="http://schemas.microsoft.com/office/drawing/2014/main" id="{B8BFBAE7-DB75-DE4B-A11A-271D67C34016}"/>
                </a:ext>
              </a:extLst>
            </p:cNvPr>
            <p:cNvGrpSpPr/>
            <p:nvPr/>
          </p:nvGrpSpPr>
          <p:grpSpPr>
            <a:xfrm>
              <a:off x="9593396" y="741226"/>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1</a:t>
                </a:r>
              </a:p>
            </p:txBody>
          </p:sp>
        </p:grpSp>
      </p:grpSp>
      <p:grpSp>
        <p:nvGrpSpPr>
          <p:cNvPr id="52" name="Gruppieren 51"/>
          <p:cNvGrpSpPr/>
          <p:nvPr/>
        </p:nvGrpSpPr>
        <p:grpSpPr>
          <a:xfrm>
            <a:off x="7334798" y="5060032"/>
            <a:ext cx="1531188" cy="1006371"/>
            <a:chOff x="9593396" y="4125602"/>
            <a:chExt cx="1531188" cy="1006371"/>
          </a:xfrm>
        </p:grpSpPr>
        <p:sp>
          <p:nvSpPr>
            <p:cNvPr id="35" name="Textfeld 34"/>
            <p:cNvSpPr txBox="1"/>
            <p:nvPr/>
          </p:nvSpPr>
          <p:spPr>
            <a:xfrm>
              <a:off x="9593396" y="4485642"/>
              <a:ext cx="15311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Informatische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9593396" y="4125602"/>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4</a:t>
                </a:r>
              </a:p>
            </p:txBody>
          </p:sp>
        </p:grpSp>
      </p:grpSp>
      <p:grpSp>
        <p:nvGrpSpPr>
          <p:cNvPr id="46" name="Gruppieren 45"/>
          <p:cNvGrpSpPr/>
          <p:nvPr/>
        </p:nvGrpSpPr>
        <p:grpSpPr>
          <a:xfrm>
            <a:off x="241176" y="332656"/>
            <a:ext cx="8651304" cy="4624746"/>
            <a:chOff x="-4715181" y="1475432"/>
            <a:chExt cx="7571608" cy="4248646"/>
          </a:xfrm>
        </p:grpSpPr>
        <p:pic>
          <p:nvPicPr>
            <p:cNvPr id="43" name="Grafik 42"/>
            <p:cNvPicPr>
              <a:picLocks noChangeAspect="1"/>
            </p:cNvPicPr>
            <p:nvPr/>
          </p:nvPicPr>
          <p:blipFill>
            <a:blip r:embed="rId3"/>
            <a:stretch>
              <a:fillRect/>
            </a:stretch>
          </p:blipFill>
          <p:spPr>
            <a:xfrm>
              <a:off x="-4715181" y="1475432"/>
              <a:ext cx="7571608" cy="4248646"/>
            </a:xfrm>
            <a:prstGeom prst="rect">
              <a:avLst/>
            </a:prstGeom>
          </p:spPr>
        </p:pic>
        <p:sp>
          <p:nvSpPr>
            <p:cNvPr id="9" name="Rechteck 8"/>
            <p:cNvSpPr/>
            <p:nvPr/>
          </p:nvSpPr>
          <p:spPr>
            <a:xfrm>
              <a:off x="-4688690" y="4590784"/>
              <a:ext cx="7545115" cy="11332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p:cNvSpPr/>
            <p:nvPr/>
          </p:nvSpPr>
          <p:spPr>
            <a:xfrm>
              <a:off x="-4682630" y="1824619"/>
              <a:ext cx="1247865" cy="27661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hteck 10"/>
            <p:cNvSpPr/>
            <p:nvPr/>
          </p:nvSpPr>
          <p:spPr>
            <a:xfrm>
              <a:off x="-3423199" y="1815413"/>
              <a:ext cx="4999206" cy="277278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4301365" y="3207210"/>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1</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1109399" y="3286671"/>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2</a:t>
                </a:r>
              </a:p>
            </p:txBody>
          </p:sp>
        </p:grpSp>
        <p:sp>
          <p:nvSpPr>
            <p:cNvPr id="39" name="Rechteck 38"/>
            <p:cNvSpPr/>
            <p:nvPr/>
          </p:nvSpPr>
          <p:spPr>
            <a:xfrm>
              <a:off x="1576007" y="1824619"/>
              <a:ext cx="1280418" cy="27577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2216216" y="323042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4</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1109399" y="4971474"/>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3</a:t>
                </a:r>
              </a:p>
            </p:txBody>
          </p:sp>
        </p:grpSp>
      </p:grpSp>
      <p:sp>
        <p:nvSpPr>
          <p:cNvPr id="4" name="Fußzeilenplatzhalter 3">
            <a:extLst>
              <a:ext uri="{FF2B5EF4-FFF2-40B4-BE49-F238E27FC236}">
                <a16:creationId xmlns:a16="http://schemas.microsoft.com/office/drawing/2014/main" id="{C17601A7-03CE-4588-BD03-FB39A2BD0CAB}"/>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766055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B5029-2127-4E10-B59F-DAFFFEFA336F}"/>
              </a:ext>
            </a:extLst>
          </p:cNvPr>
          <p:cNvSpPr>
            <a:spLocks noGrp="1"/>
          </p:cNvSpPr>
          <p:nvPr>
            <p:ph type="title"/>
          </p:nvPr>
        </p:nvSpPr>
        <p:spPr/>
        <p:txBody>
          <a:bodyPr/>
          <a:lstStyle/>
          <a:p>
            <a:r>
              <a:rPr lang="de-DE" dirty="0"/>
              <a:t>Aspekte der digitalen Bildung</a:t>
            </a:r>
          </a:p>
        </p:txBody>
      </p:sp>
      <p:sp>
        <p:nvSpPr>
          <p:cNvPr id="3" name="Fußzeilenplatzhalter 2">
            <a:extLst>
              <a:ext uri="{FF2B5EF4-FFF2-40B4-BE49-F238E27FC236}">
                <a16:creationId xmlns:a16="http://schemas.microsoft.com/office/drawing/2014/main" id="{AC1FC6DD-AD2A-4815-A35A-B7F2B06B9959}"/>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4" name="Foliennummernplatzhalter 3">
            <a:extLst>
              <a:ext uri="{FF2B5EF4-FFF2-40B4-BE49-F238E27FC236}">
                <a16:creationId xmlns:a16="http://schemas.microsoft.com/office/drawing/2014/main" id="{D594082B-135E-4AAA-BFBF-124F4D58F249}"/>
              </a:ext>
            </a:extLst>
          </p:cNvPr>
          <p:cNvSpPr>
            <a:spLocks noGrp="1"/>
          </p:cNvSpPr>
          <p:nvPr>
            <p:ph type="sldNum" sz="quarter" idx="12"/>
          </p:nvPr>
        </p:nvSpPr>
        <p:spPr/>
        <p:txBody>
          <a:bodyPr/>
          <a:lstStyle/>
          <a:p>
            <a:fld id="{512A4277-7E7A-4AAF-BFC7-47646BF5CD0C}" type="slidenum">
              <a:rPr lang="de-DE" smtClean="0"/>
              <a:t>21</a:t>
            </a:fld>
            <a:endParaRPr lang="de-DE"/>
          </a:p>
        </p:txBody>
      </p:sp>
      <p:sp>
        <p:nvSpPr>
          <p:cNvPr id="8" name="Textfeld 7">
            <a:extLst>
              <a:ext uri="{FF2B5EF4-FFF2-40B4-BE49-F238E27FC236}">
                <a16:creationId xmlns:a16="http://schemas.microsoft.com/office/drawing/2014/main" id="{8340DB73-1648-4DF7-A46E-E41EA2099205}"/>
              </a:ext>
            </a:extLst>
          </p:cNvPr>
          <p:cNvSpPr txBox="1"/>
          <p:nvPr/>
        </p:nvSpPr>
        <p:spPr>
          <a:xfrm>
            <a:off x="457200" y="1628800"/>
            <a:ext cx="8435280" cy="4339650"/>
          </a:xfrm>
          <a:prstGeom prst="rect">
            <a:avLst/>
          </a:prstGeom>
          <a:noFill/>
        </p:spPr>
        <p:txBody>
          <a:bodyPr wrap="square">
            <a:spAutoFit/>
          </a:bodyPr>
          <a:lstStyle/>
          <a:p>
            <a:pPr>
              <a:spcBef>
                <a:spcPct val="20000"/>
              </a:spcBef>
            </a:pPr>
            <a:r>
              <a:rPr lang="de-DE" sz="2400" b="1" dirty="0"/>
              <a:t>Medienkompetenzrahmen NRW (MKR NRW)</a:t>
            </a:r>
            <a:endParaRPr lang="de-DE" sz="2400" dirty="0"/>
          </a:p>
          <a:p>
            <a:pPr marL="342900" indent="-342900">
              <a:spcBef>
                <a:spcPts val="1200"/>
              </a:spcBef>
              <a:buFont typeface="Arial" panose="020B0604020202020204" pitchFamily="34" charset="0"/>
              <a:buChar char="•"/>
            </a:pPr>
            <a:r>
              <a:rPr lang="de-DE" sz="2400" dirty="0"/>
              <a:t>MKR NRW als schulisches Instrument zur systematischen Medienbildung</a:t>
            </a:r>
          </a:p>
          <a:p>
            <a:pPr marL="342900" indent="-342900">
              <a:spcBef>
                <a:spcPts val="1200"/>
              </a:spcBef>
              <a:buFont typeface="Arial" panose="020B0604020202020204" pitchFamily="34" charset="0"/>
              <a:buChar char="•"/>
            </a:pPr>
            <a:r>
              <a:rPr lang="de-DE" sz="2400" dirty="0"/>
              <a:t>Vermittlung von Medienkompetenzen ist auf Grundlage des MKR NRW Aufgabe aller Unterrichtsfächer </a:t>
            </a:r>
          </a:p>
          <a:p>
            <a:pPr marL="342900" indent="-342900">
              <a:spcBef>
                <a:spcPts val="1200"/>
              </a:spcBef>
              <a:buFont typeface="Arial" panose="020B0604020202020204" pitchFamily="34" charset="0"/>
              <a:buChar char="•"/>
            </a:pPr>
            <a:r>
              <a:rPr lang="de-DE" sz="2400" dirty="0"/>
              <a:t>hierzu zählen auch Einsatz und Bedienung digitaler Werkzeuge, wie z. B. </a:t>
            </a:r>
            <a:r>
              <a:rPr lang="de-DE" altLang="de-DE" sz="2400" dirty="0"/>
              <a:t>Textverarbeitung, Tabellenkalkulation</a:t>
            </a:r>
          </a:p>
          <a:p>
            <a:pPr marL="342900" indent="-342900">
              <a:spcBef>
                <a:spcPts val="1200"/>
              </a:spcBef>
              <a:buFont typeface="Arial" panose="020B0604020202020204" pitchFamily="34" charset="0"/>
              <a:buChar char="•"/>
            </a:pPr>
            <a:r>
              <a:rPr lang="de-DE" sz="2400" dirty="0"/>
              <a:t>schulinternes Medienkonzept stellt die Vermittlung dieser Kompetenzen sicher</a:t>
            </a:r>
          </a:p>
          <a:p>
            <a:endParaRPr lang="de-DE" sz="2000" dirty="0"/>
          </a:p>
        </p:txBody>
      </p:sp>
    </p:spTree>
    <p:extLst>
      <p:ext uri="{BB962C8B-B14F-4D97-AF65-F5344CB8AC3E}">
        <p14:creationId xmlns:p14="http://schemas.microsoft.com/office/powerpoint/2010/main" val="2091624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Aspekte der digitalen Bildung</a:t>
            </a:r>
          </a:p>
        </p:txBody>
      </p:sp>
      <p:sp>
        <p:nvSpPr>
          <p:cNvPr id="3" name="Inhaltsplatzhalter 2"/>
          <p:cNvSpPr>
            <a:spLocks noGrp="1"/>
          </p:cNvSpPr>
          <p:nvPr>
            <p:ph idx="1"/>
          </p:nvPr>
        </p:nvSpPr>
        <p:spPr/>
        <p:txBody>
          <a:bodyPr>
            <a:normAutofit/>
          </a:bodyPr>
          <a:lstStyle/>
          <a:p>
            <a:pPr marL="0" indent="0">
              <a:buNone/>
            </a:pPr>
            <a:r>
              <a:rPr lang="de-DE" sz="2400" b="1" dirty="0"/>
              <a:t>Pflichtfach Informatik S I, Klassen 5 und 6 </a:t>
            </a:r>
          </a:p>
          <a:p>
            <a:pPr>
              <a:spcBef>
                <a:spcPts val="1200"/>
              </a:spcBef>
            </a:pPr>
            <a:r>
              <a:rPr lang="de-DE" sz="2600" dirty="0"/>
              <a:t>Beitrag zur Umsetzung des MKR NRW mit einem Fokus auf den Bereich Problemlösen und Modellieren, „Spalte 6“</a:t>
            </a:r>
          </a:p>
          <a:p>
            <a:pPr>
              <a:spcBef>
                <a:spcPts val="1200"/>
              </a:spcBef>
            </a:pPr>
            <a:r>
              <a:rPr lang="de-DE" altLang="de-DE" sz="2600" dirty="0"/>
              <a:t>Vermittlung informatischer Grundbildung gemäß KLP:</a:t>
            </a:r>
          </a:p>
          <a:p>
            <a:pPr marL="625475" lvl="1" indent="-266700">
              <a:spcBef>
                <a:spcPts val="1200"/>
              </a:spcBef>
              <a:buFont typeface="Symbol" panose="05050102010706020507" pitchFamily="18" charset="2"/>
              <a:buChar char="-"/>
            </a:pPr>
            <a:r>
              <a:rPr lang="de-DE" altLang="de-DE" sz="2400" dirty="0"/>
              <a:t>Verständnis informatischer Konzepte und Prozesse</a:t>
            </a:r>
          </a:p>
          <a:p>
            <a:pPr marL="625475" lvl="1" indent="-266700">
              <a:spcBef>
                <a:spcPts val="1200"/>
              </a:spcBef>
              <a:buFont typeface="Symbol" panose="05050102010706020507" pitchFamily="18" charset="2"/>
              <a:buChar char="-"/>
            </a:pPr>
            <a:r>
              <a:rPr lang="de-DE" altLang="de-DE" sz="2400" dirty="0"/>
              <a:t>Nutzung und Wirkungsweise von Informatiksystemen erklären und bewerten</a:t>
            </a:r>
          </a:p>
        </p:txBody>
      </p:sp>
      <p:sp>
        <p:nvSpPr>
          <p:cNvPr id="6" name="Foliennummernplatzhalter 5"/>
          <p:cNvSpPr>
            <a:spLocks noGrp="1"/>
          </p:cNvSpPr>
          <p:nvPr>
            <p:ph type="sldNum" sz="quarter" idx="12"/>
          </p:nvPr>
        </p:nvSpPr>
        <p:spPr/>
        <p:txBody>
          <a:bodyPr/>
          <a:lstStyle/>
          <a:p>
            <a:fld id="{512A4277-7E7A-4AAF-BFC7-47646BF5CD0C}" type="slidenum">
              <a:rPr lang="de-DE" smtClean="0"/>
              <a:t>22</a:t>
            </a:fld>
            <a:endParaRPr lang="de-DE"/>
          </a:p>
        </p:txBody>
      </p:sp>
      <p:sp>
        <p:nvSpPr>
          <p:cNvPr id="7" name="Fußzeilenplatzhalter 6">
            <a:extLst>
              <a:ext uri="{FF2B5EF4-FFF2-40B4-BE49-F238E27FC236}">
                <a16:creationId xmlns:a16="http://schemas.microsoft.com/office/drawing/2014/main" id="{CCB8B8AD-9F0C-4BD8-98A0-82E387DEBE2F}"/>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4212990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400" dirty="0"/>
              <a:t>Beispiel: Integration digitaler Aspekte</a:t>
            </a:r>
          </a:p>
        </p:txBody>
      </p:sp>
      <p:sp>
        <p:nvSpPr>
          <p:cNvPr id="5" name="Fußzeilenplatzhalter 4">
            <a:extLst>
              <a:ext uri="{FF2B5EF4-FFF2-40B4-BE49-F238E27FC236}">
                <a16:creationId xmlns:a16="http://schemas.microsoft.com/office/drawing/2014/main" id="{10177807-14A8-4AF9-8D74-B41A7745A7ED}"/>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Textfeld 10"/>
          <p:cNvSpPr txBox="1"/>
          <p:nvPr/>
        </p:nvSpPr>
        <p:spPr>
          <a:xfrm>
            <a:off x="489970" y="1628800"/>
            <a:ext cx="8196830" cy="1754326"/>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Schülerinnen und Schüler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Calibri" panose="020F0502020204030204" pitchFamily="34" charset="0"/>
              </a:rPr>
              <a:t>beschreiben Maßnahmen zum Schutz von Daten mithilfe von Informatiksystemen</a:t>
            </a:r>
            <a:endParaRPr lang="de-D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cs typeface="Arial" panose="020B0604020202020204" pitchFamily="34" charset="0"/>
            </a:endParaRPr>
          </a:p>
          <a:p>
            <a:pPr>
              <a:defRPr/>
            </a:pPr>
            <a:r>
              <a:rPr lang="de-DE" sz="1800" dirty="0">
                <a:effectLst/>
                <a:latin typeface="Arial" panose="020B0604020202020204" pitchFamily="34" charset="0"/>
                <a:ea typeface="Calibri" panose="020F0502020204030204" pitchFamily="34" charset="0"/>
                <a:cs typeface="Arial" panose="020B0604020202020204" pitchFamily="34" charset="0"/>
              </a:rPr>
              <a:t>implementieren Algorithmen in einer visuellen Programmiersprache </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feld 2"/>
          <p:cNvSpPr txBox="1"/>
          <p:nvPr/>
        </p:nvSpPr>
        <p:spPr>
          <a:xfrm>
            <a:off x="498511" y="3458161"/>
            <a:ext cx="3281402" cy="954107"/>
          </a:xfrm>
          <a:prstGeom prst="rect">
            <a:avLst/>
          </a:prstGeom>
          <a:solidFill>
            <a:srgbClr val="C7F1D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Medienkompetenzrahmen NRW</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prstClr val="black"/>
                </a:solidFill>
                <a:latin typeface="Arial" panose="020B0604020202020204" pitchFamily="34" charset="0"/>
                <a:cs typeface="Arial" panose="020B0604020202020204" pitchFamily="34" charset="0"/>
              </a:rPr>
              <a:t>Bedienen und Anwenden</a:t>
            </a:r>
            <a:r>
              <a:rPr kumimoji="0" lang="de-D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 Datenschutz und Informationssicherheit</a:t>
            </a:r>
          </a:p>
        </p:txBody>
      </p:sp>
      <p:sp>
        <p:nvSpPr>
          <p:cNvPr id="9" name="Textfeld 8"/>
          <p:cNvSpPr txBox="1"/>
          <p:nvPr/>
        </p:nvSpPr>
        <p:spPr>
          <a:xfrm>
            <a:off x="3851920" y="3445349"/>
            <a:ext cx="4834880" cy="2523768"/>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Medienkompetenzrahmen NRW</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prstClr val="black"/>
                </a:solidFill>
                <a:latin typeface="Arial" panose="020B0604020202020204" pitchFamily="34" charset="0"/>
                <a:cs typeface="Arial" panose="020B0604020202020204" pitchFamily="34" charset="0"/>
              </a:rPr>
              <a:t>Problemlösen und Modellieren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6</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Grundlegende Prinzipien</a:t>
            </a:r>
            <a:r>
              <a:rPr kumimoji="0" lang="de-DE" sz="1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und Funktionsweisen der digitalen Welt identifizieren, kennen, verstehen und</a:t>
            </a:r>
            <a:r>
              <a:rPr lang="de-DE" sz="1400" dirty="0">
                <a:solidFill>
                  <a:prstClr val="black"/>
                </a:solidFill>
                <a:latin typeface="Arial" panose="020B0604020202020204" pitchFamily="34" charset="0"/>
                <a:cs typeface="Arial" panose="020B0604020202020204" pitchFamily="34" charset="0"/>
              </a:rPr>
              <a:t> bewusst nutzen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6.3 Problem formalisiert beschreiben, Problemlösungsstrategien entwickeln und dazu eine strukturierte, algorithmische Sequenz planen; diese auch durch Programmieren umsetzen und die gefundene Lösungsstrategie beurteilen</a:t>
            </a:r>
          </a:p>
        </p:txBody>
      </p:sp>
    </p:spTree>
    <p:extLst>
      <p:ext uri="{BB962C8B-B14F-4D97-AF65-F5344CB8AC3E}">
        <p14:creationId xmlns:p14="http://schemas.microsoft.com/office/powerpoint/2010/main" val="76411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24</a:t>
            </a:fld>
            <a:endParaRPr lang="de-DE"/>
          </a:p>
        </p:txBody>
      </p:sp>
      <p:sp>
        <p:nvSpPr>
          <p:cNvPr id="4" name="Titel 3"/>
          <p:cNvSpPr>
            <a:spLocks noGrp="1"/>
          </p:cNvSpPr>
          <p:nvPr>
            <p:ph type="title"/>
          </p:nvPr>
        </p:nvSpPr>
        <p:spPr/>
        <p:txBody>
          <a:bodyPr/>
          <a:lstStyle/>
          <a:p>
            <a:r>
              <a:rPr lang="de-DE" dirty="0"/>
              <a:t>Rahmenvorgabe Verbraucherbildung</a:t>
            </a:r>
          </a:p>
        </p:txBody>
      </p:sp>
      <p:pic>
        <p:nvPicPr>
          <p:cNvPr id="16" name="Inhaltsplatzhalter 15"/>
          <p:cNvPicPr>
            <a:picLocks noGrp="1" noChangeAspect="1"/>
          </p:cNvPicPr>
          <p:nvPr>
            <p:ph idx="1"/>
          </p:nvPr>
        </p:nvPicPr>
        <p:blipFill>
          <a:blip r:embed="rId3"/>
          <a:stretch>
            <a:fillRect/>
          </a:stretch>
        </p:blipFill>
        <p:spPr>
          <a:xfrm>
            <a:off x="543902" y="1700213"/>
            <a:ext cx="8056196" cy="4205287"/>
          </a:xfrm>
          <a:prstGeom prst="rect">
            <a:avLst/>
          </a:prstGeom>
        </p:spPr>
      </p:pic>
      <p:sp>
        <p:nvSpPr>
          <p:cNvPr id="3" name="Fußzeilenplatzhalter 2">
            <a:extLst>
              <a:ext uri="{FF2B5EF4-FFF2-40B4-BE49-F238E27FC236}">
                <a16:creationId xmlns:a16="http://schemas.microsoft.com/office/drawing/2014/main" id="{47EA2ED1-69F1-4F42-A0BC-F49E925D5144}"/>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74517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der RV Verbraucherbildung </a:t>
            </a:r>
          </a:p>
        </p:txBody>
      </p:sp>
      <p:sp>
        <p:nvSpPr>
          <p:cNvPr id="5" name="Fußzeilenplatzhalter 4">
            <a:extLst>
              <a:ext uri="{FF2B5EF4-FFF2-40B4-BE49-F238E27FC236}">
                <a16:creationId xmlns:a16="http://schemas.microsoft.com/office/drawing/2014/main" id="{18516B77-8C0B-4CBE-8933-0DA3D6000E02}"/>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25</a:t>
            </a:fld>
            <a:endParaRPr lang="de-DE"/>
          </a:p>
        </p:txBody>
      </p:sp>
      <p:sp>
        <p:nvSpPr>
          <p:cNvPr id="3" name="Inhaltsplatzhalter 2"/>
          <p:cNvSpPr>
            <a:spLocks noGrp="1"/>
          </p:cNvSpPr>
          <p:nvPr>
            <p:ph idx="4294967295"/>
          </p:nvPr>
        </p:nvSpPr>
        <p:spPr>
          <a:xfrm>
            <a:off x="467544" y="1700213"/>
            <a:ext cx="8229600" cy="4205287"/>
          </a:xfrm>
          <a:noFill/>
        </p:spPr>
        <p:txBody>
          <a:bodyPr>
            <a:normAutofit/>
          </a:bodyPr>
          <a:lstStyle/>
          <a:p>
            <a:pPr marL="0" indent="0">
              <a:buNone/>
            </a:pPr>
            <a:r>
              <a:rPr lang="de-DE" dirty="0"/>
              <a:t>Beispiel Rahmenvorgabe Verbraucherbildung C Z5</a:t>
            </a:r>
          </a:p>
          <a:p>
            <a:pPr marL="0" indent="0">
              <a:buNone/>
            </a:pPr>
            <a:r>
              <a:rPr lang="de-DE" sz="2400" dirty="0"/>
              <a:t>C:   Medien und Informationen in der digitalen Welt</a:t>
            </a:r>
          </a:p>
          <a:p>
            <a:pPr marL="0" indent="0">
              <a:buNone/>
            </a:pPr>
            <a:r>
              <a:rPr lang="de-DE" sz="2400" dirty="0"/>
              <a:t>Z5: Kriterien für Konsumentscheidungen</a:t>
            </a:r>
          </a:p>
          <a:p>
            <a:pPr marL="57150" indent="0">
              <a:buNone/>
            </a:pPr>
            <a:endParaRPr lang="de-DE" sz="2400" b="1" dirty="0"/>
          </a:p>
          <a:p>
            <a:pPr marL="57150" indent="0">
              <a:buNone/>
            </a:pPr>
            <a:r>
              <a:rPr lang="de-DE" sz="2400" b="1" dirty="0"/>
              <a:t>Informatik, Mensch und Gesellschaft</a:t>
            </a:r>
          </a:p>
          <a:p>
            <a:pPr marL="400050"/>
            <a:r>
              <a:rPr lang="de-DE" sz="2400" dirty="0">
                <a:effectLst/>
                <a:latin typeface="Arial" panose="020B0604020202020204" pitchFamily="34" charset="0"/>
                <a:ea typeface="Calibri" panose="020F0502020204030204" pitchFamily="34" charset="0"/>
                <a:cs typeface="Arial" panose="020B0604020202020204" pitchFamily="34" charset="0"/>
              </a:rPr>
              <a:t>beschreiben anhand von ausgewählten Beispielen die Verarbeitung und Nutzung personenbezogener Daten </a:t>
            </a:r>
            <a:endParaRPr lang="de-DE" sz="2400" dirty="0"/>
          </a:p>
        </p:txBody>
      </p:sp>
    </p:spTree>
    <p:extLst>
      <p:ext uri="{BB962C8B-B14F-4D97-AF65-F5344CB8AC3E}">
        <p14:creationId xmlns:p14="http://schemas.microsoft.com/office/powerpoint/2010/main" val="119902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9" name="Inhaltsplatzhalter 2"/>
          <p:cNvSpPr>
            <a:spLocks noGrp="1"/>
          </p:cNvSpPr>
          <p:nvPr>
            <p:ph idx="1"/>
          </p:nvPr>
        </p:nvSpPr>
        <p:spPr/>
        <p:txBody>
          <a:bodyPr>
            <a:normAutofit/>
          </a:bodyPr>
          <a:lstStyle/>
          <a:p>
            <a:pPr marL="514350" indent="-514350">
              <a:spcBef>
                <a:spcPts val="1200"/>
              </a:spcBef>
              <a:buFont typeface="+mj-lt"/>
              <a:buAutoNum type="arabicPeriod"/>
            </a:pPr>
            <a:r>
              <a:rPr lang="de-DE" dirty="0">
                <a:solidFill>
                  <a:schemeClr val="bg1">
                    <a:lumMod val="75000"/>
                  </a:schemeClr>
                </a:solidFill>
              </a:rPr>
              <a:t>Grundlagen und Struktur </a:t>
            </a:r>
            <a:r>
              <a:rPr lang="de-DE" sz="2800" b="0" dirty="0">
                <a:solidFill>
                  <a:schemeClr val="bg1">
                    <a:lumMod val="75000"/>
                  </a:schemeClr>
                </a:solidFill>
                <a:effectLst/>
              </a:rPr>
              <a:t>des Kernlehrplans Informatik Sekundarstufe I für die Klassen 5 und 6</a:t>
            </a:r>
          </a:p>
          <a:p>
            <a:pPr marL="514350" indent="-514350">
              <a:spcBef>
                <a:spcPts val="1200"/>
              </a:spcBef>
              <a:buFont typeface="+mj-lt"/>
              <a:buAutoNum type="arabicPeriod"/>
            </a:pPr>
            <a:r>
              <a:rPr lang="de-DE" dirty="0">
                <a:solidFill>
                  <a:schemeClr val="bg1">
                    <a:lumMod val="75000"/>
                  </a:schemeClr>
                </a:solidFill>
              </a:rPr>
              <a:t>Querschnittsthemen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solidFill>
                  <a:schemeClr val="bg1">
                    <a:lumMod val="75000"/>
                  </a:schemeClr>
                </a:solidFill>
              </a:rPr>
              <a:t>Unterstützungsmaterialien</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26</a:t>
            </a:fld>
            <a:endParaRPr lang="de-DE"/>
          </a:p>
        </p:txBody>
      </p:sp>
      <p:sp>
        <p:nvSpPr>
          <p:cNvPr id="6" name="Fußzeilenplatzhalter 5">
            <a:extLst>
              <a:ext uri="{FF2B5EF4-FFF2-40B4-BE49-F238E27FC236}">
                <a16:creationId xmlns:a16="http://schemas.microsoft.com/office/drawing/2014/main" id="{E9093117-618F-40CD-89C2-0041FEB37437}"/>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27751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D722C7B3-9DD0-4756-9D02-0E40A90AD100}"/>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5" name="Foliennummernplatzhalter 4">
            <a:extLst>
              <a:ext uri="{FF2B5EF4-FFF2-40B4-BE49-F238E27FC236}">
                <a16:creationId xmlns:a16="http://schemas.microsoft.com/office/drawing/2014/main" id="{08FDADF7-BCEC-40B9-A70A-10D3596F37C5}"/>
              </a:ext>
            </a:extLst>
          </p:cNvPr>
          <p:cNvSpPr>
            <a:spLocks noGrp="1"/>
          </p:cNvSpPr>
          <p:nvPr>
            <p:ph type="sldNum" sz="quarter" idx="12"/>
          </p:nvPr>
        </p:nvSpPr>
        <p:spPr/>
        <p:txBody>
          <a:bodyPr/>
          <a:lstStyle/>
          <a:p>
            <a:fld id="{512A4277-7E7A-4AAF-BFC7-47646BF5CD0C}" type="slidenum">
              <a:rPr lang="de-DE" smtClean="0"/>
              <a:t>27</a:t>
            </a:fld>
            <a:endParaRPr lang="de-DE"/>
          </a:p>
        </p:txBody>
      </p:sp>
      <p:sp>
        <p:nvSpPr>
          <p:cNvPr id="2" name="Titel 1">
            <a:extLst>
              <a:ext uri="{FF2B5EF4-FFF2-40B4-BE49-F238E27FC236}">
                <a16:creationId xmlns:a16="http://schemas.microsoft.com/office/drawing/2014/main" id="{CBDFD080-5DB2-3C4C-A53C-84E13122630A}"/>
              </a:ext>
            </a:extLst>
          </p:cNvPr>
          <p:cNvSpPr>
            <a:spLocks noGrp="1"/>
          </p:cNvSpPr>
          <p:nvPr>
            <p:ph type="title" idx="4294967295"/>
          </p:nvPr>
        </p:nvSpPr>
        <p:spPr>
          <a:xfrm>
            <a:off x="518864" y="1125538"/>
            <a:ext cx="8229600" cy="358775"/>
          </a:xfrm>
        </p:spPr>
        <p:txBody>
          <a:bodyPr/>
          <a:lstStyle/>
          <a:p>
            <a:r>
              <a:rPr lang="de-DE" dirty="0"/>
              <a:t>Schulinterne Lehrpläne - rechtlicher Rahmen</a:t>
            </a:r>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800" b="1" dirty="0"/>
              <a:t>§ 29 </a:t>
            </a:r>
            <a:r>
              <a:rPr lang="de-DE" altLang="de-DE" sz="1800" b="1" dirty="0" err="1"/>
              <a:t>SchulG</a:t>
            </a:r>
            <a:endParaRPr lang="de-DE" altLang="de-DE" sz="1800" b="1" dirty="0"/>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171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25F9B914-97C7-4589-BD0E-0ADEB018B0E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5" name="Foliennummernplatzhalter 4">
            <a:extLst>
              <a:ext uri="{FF2B5EF4-FFF2-40B4-BE49-F238E27FC236}">
                <a16:creationId xmlns:a16="http://schemas.microsoft.com/office/drawing/2014/main" id="{F0EC88E5-24F2-4AE0-A9D1-7EB4AF3E7815}"/>
              </a:ext>
            </a:extLst>
          </p:cNvPr>
          <p:cNvSpPr>
            <a:spLocks noGrp="1"/>
          </p:cNvSpPr>
          <p:nvPr>
            <p:ph type="sldNum" sz="quarter" idx="12"/>
          </p:nvPr>
        </p:nvSpPr>
        <p:spPr/>
        <p:txBody>
          <a:bodyPr/>
          <a:lstStyle/>
          <a:p>
            <a:fld id="{512A4277-7E7A-4AAF-BFC7-47646BF5CD0C}" type="slidenum">
              <a:rPr lang="de-DE" smtClean="0"/>
              <a:t>28</a:t>
            </a:fld>
            <a:endParaRPr lang="de-DE"/>
          </a:p>
        </p:txBody>
      </p:sp>
      <p:sp>
        <p:nvSpPr>
          <p:cNvPr id="2" name="Titel 1">
            <a:extLst>
              <a:ext uri="{FF2B5EF4-FFF2-40B4-BE49-F238E27FC236}">
                <a16:creationId xmlns:a16="http://schemas.microsoft.com/office/drawing/2014/main" id="{CBDFD080-5DB2-3C4C-A53C-84E13122630A}"/>
              </a:ext>
            </a:extLst>
          </p:cNvPr>
          <p:cNvSpPr>
            <a:spLocks noGrp="1"/>
          </p:cNvSpPr>
          <p:nvPr>
            <p:ph type="title" idx="4294967295"/>
          </p:nvPr>
        </p:nvSpPr>
        <p:spPr>
          <a:xfrm>
            <a:off x="518864" y="1125538"/>
            <a:ext cx="8229600" cy="358775"/>
          </a:xfrm>
        </p:spPr>
        <p:txBody>
          <a:bodyPr/>
          <a:lstStyle/>
          <a:p>
            <a:r>
              <a:rPr lang="de-DE" dirty="0"/>
              <a:t>Schulinterne Lehrpläne - rechtlicher Rahmen</a:t>
            </a:r>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600" b="1" dirty="0"/>
              <a:t>§ 70 </a:t>
            </a:r>
            <a:r>
              <a:rPr lang="de-DE" altLang="de-DE" sz="1600" b="1" dirty="0" err="1"/>
              <a:t>SchulG</a:t>
            </a:r>
            <a:endParaRPr lang="de-DE" altLang="de-DE" sz="1600" b="1" dirty="0"/>
          </a:p>
          <a:p>
            <a:pPr marL="0" indent="0" algn="ctr">
              <a:spcBef>
                <a:spcPct val="50000"/>
              </a:spcBef>
              <a:buFont typeface="Arial" panose="020B0604020202020204" pitchFamily="34" charset="0"/>
              <a:buNone/>
            </a:pPr>
            <a:r>
              <a:rPr lang="de-DE" altLang="de-DE" sz="1600" b="1" dirty="0"/>
              <a:t>Fachkonferenz, Bildungsgangkonferenz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r>
              <a:rPr lang="de-DE" altLang="de-DE" sz="1600" dirty="0">
                <a:solidFill>
                  <a:srgbClr val="FF0000"/>
                </a:solidFill>
              </a:rPr>
              <a: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r>
              <a:rPr lang="de-DE" altLang="de-DE" sz="1600" dirty="0">
                <a:solidFill>
                  <a:srgbClr val="FF0000"/>
                </a:solidFill>
              </a:rPr>
              <a:t>.</a:t>
            </a: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35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a:t>Curriculumentwicklung</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oliennummernplatzhalter 6">
            <a:extLst>
              <a:ext uri="{FF2B5EF4-FFF2-40B4-BE49-F238E27FC236}">
                <a16:creationId xmlns:a16="http://schemas.microsoft.com/office/drawing/2014/main" id="{7D9BF915-6885-46AB-8271-9FA56536901C}"/>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8" name="Fußzeilenplatzhalter 7">
            <a:extLst>
              <a:ext uri="{FF2B5EF4-FFF2-40B4-BE49-F238E27FC236}">
                <a16:creationId xmlns:a16="http://schemas.microsoft.com/office/drawing/2014/main" id="{D012DDF0-45F4-49D3-833C-0794003B3A5D}"/>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109506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dirty="0"/>
              <a:t>Grundsätze</a:t>
            </a:r>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a:xfrm>
            <a:off x="457200" y="1700808"/>
            <a:ext cx="8229600" cy="4205064"/>
          </a:xfrm>
        </p:spPr>
        <p:txBody>
          <a:bodyPr>
            <a:normAutofit fontScale="92500" lnSpcReduction="20000"/>
          </a:bodyPr>
          <a:lstStyle/>
          <a:p>
            <a:r>
              <a:rPr lang="de-DE" dirty="0"/>
              <a:t>Stärkung der informatischen Grundbildung</a:t>
            </a:r>
          </a:p>
          <a:p>
            <a:pPr lvl="1">
              <a:lnSpc>
                <a:spcPct val="115000"/>
              </a:lnSpc>
              <a:buFont typeface="Courier New" panose="02070309020205020404" pitchFamily="49" charset="0"/>
              <a:buChar char="o"/>
            </a:pPr>
            <a:r>
              <a:rPr lang="de-DE" sz="1800" dirty="0">
                <a:latin typeface="Calibri" panose="020F0502020204030204" pitchFamily="34" charset="0"/>
                <a:cs typeface="Times New Roman" panose="02020603050405020304" pitchFamily="18" charset="0"/>
              </a:rPr>
              <a:t>Einführung eines Pflichtfachs Informatik in Klasse 5 und 6 aller Schulformen mit Sekundarstufe I ab dem Schuljahr 2021/22</a:t>
            </a:r>
          </a:p>
          <a:p>
            <a:pPr lvl="1">
              <a:lnSpc>
                <a:spcPct val="115000"/>
              </a:lnSpc>
              <a:buFont typeface="Courier New" panose="02070309020205020404" pitchFamily="49" charset="0"/>
              <a:buChar char="o"/>
            </a:pPr>
            <a:r>
              <a:rPr lang="de-DE" sz="1800" dirty="0">
                <a:latin typeface="Calibri" panose="020F0502020204030204" pitchFamily="34" charset="0"/>
                <a:cs typeface="Times New Roman" panose="02020603050405020304" pitchFamily="18" charset="0"/>
              </a:rPr>
              <a:t>Das verpflichtende Fach Informatik wird entweder in den Klassen 5 und 6 oder in Klasse 6 mit insgesamt zwei Jahreswochenstunden unterrichtet.</a:t>
            </a:r>
          </a:p>
          <a:p>
            <a:pPr marL="742950" lvl="1" indent="-285750">
              <a:lnSpc>
                <a:spcPct val="115000"/>
              </a:lnSpc>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Times New Roman" panose="02020603050405020304" pitchFamily="18" charset="0"/>
              </a:rPr>
              <a:t>Der Informatikunterricht in Klasse 5/6 baut auf ersten Kenntnissen auf, die künftig bereits in der Grundschule auf Grundlage der neuen Lehrpläne insbesondere im Sach- und Mathematikunterricht vermittelt werden. </a:t>
            </a:r>
          </a:p>
          <a:p>
            <a:pPr marL="742950" lvl="1" indent="-285750">
              <a:lnSpc>
                <a:spcPct val="115000"/>
              </a:lnSpc>
              <a:spcAft>
                <a:spcPts val="1000"/>
              </a:spcAft>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Times New Roman" panose="02020603050405020304" pitchFamily="18" charset="0"/>
              </a:rPr>
              <a:t>Danach folgen über den Wahlpflichtbereich in der Mittelstufe sowie in der gymnasialen Oberstufe weitere Informatikangebote zur Vertiefung bis hin zum mittleren Schulabschluss und bis zur Allgemeinen Hochschulreife.</a:t>
            </a:r>
          </a:p>
          <a:p>
            <a:pPr>
              <a:lnSpc>
                <a:spcPct val="115000"/>
              </a:lnSpc>
              <a:spcAft>
                <a:spcPts val="1000"/>
              </a:spcAft>
            </a:pPr>
            <a:r>
              <a:rPr lang="de-DE" dirty="0"/>
              <a:t>Kernlehrplan mit ausgewiesenen Differenzierungsmöglichkeiten</a:t>
            </a:r>
          </a:p>
          <a:p>
            <a:pPr marL="742950" lvl="1" indent="-285750">
              <a:lnSpc>
                <a:spcPct val="115000"/>
              </a:lnSpc>
              <a:spcAft>
                <a:spcPts val="1000"/>
              </a:spcAft>
              <a:buFont typeface="Courier New" panose="02070309020205020404" pitchFamily="49" charset="0"/>
              <a:buChar char="o"/>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2400" dirty="0"/>
          </a:p>
        </p:txBody>
      </p:sp>
      <p:sp>
        <p:nvSpPr>
          <p:cNvPr id="6" name="Foliennummernplatzhalter 5">
            <a:extLst>
              <a:ext uri="{FF2B5EF4-FFF2-40B4-BE49-F238E27FC236}">
                <a16:creationId xmlns:a16="http://schemas.microsoft.com/office/drawing/2014/main" id="{2F22C3A6-6CAE-C648-8C01-D32D14E8F061}"/>
              </a:ext>
            </a:extLst>
          </p:cNvPr>
          <p:cNvSpPr>
            <a:spLocks noGrp="1"/>
          </p:cNvSpPr>
          <p:nvPr>
            <p:ph type="sldNum" sz="quarter" idx="12"/>
          </p:nvPr>
        </p:nvSpPr>
        <p:spPr/>
        <p:txBody>
          <a:bodyPr/>
          <a:lstStyle/>
          <a:p>
            <a:fld id="{512A4277-7E7A-4AAF-BFC7-47646BF5CD0C}" type="slidenum">
              <a:rPr lang="de-DE" smtClean="0"/>
              <a:t>3</a:t>
            </a:fld>
            <a:endParaRPr lang="de-DE"/>
          </a:p>
        </p:txBody>
      </p:sp>
      <p:sp>
        <p:nvSpPr>
          <p:cNvPr id="7" name="Fußzeilenplatzhalter 6">
            <a:extLst>
              <a:ext uri="{FF2B5EF4-FFF2-40B4-BE49-F238E27FC236}">
                <a16:creationId xmlns:a16="http://schemas.microsoft.com/office/drawing/2014/main" id="{EA84CDCF-C9A0-4D6E-9D59-D215FFBEF8CF}"/>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76605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Funktionen von 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916832"/>
            <a:ext cx="8229600" cy="3989040"/>
          </a:xfrm>
        </p:spPr>
        <p:txBody>
          <a:bodyPr>
            <a:normAutofit fontScale="92500" lnSpcReduction="10000"/>
          </a:bodyPr>
          <a:lstStyle/>
          <a:p>
            <a:pPr>
              <a:spcBef>
                <a:spcPts val="1200"/>
              </a:spcBef>
            </a:pPr>
            <a:r>
              <a:rPr lang="de-DE" dirty="0"/>
              <a:t>schulbezogene Konkretisierung der Kernlehrpläne</a:t>
            </a:r>
          </a:p>
          <a:p>
            <a:pPr>
              <a:spcBef>
                <a:spcPts val="1200"/>
              </a:spcBef>
            </a:pPr>
            <a:r>
              <a:rPr lang="de-DE" dirty="0"/>
              <a:t>Instrument zur Unterrichtsentwicklung und Unterrichtsvorbereitung</a:t>
            </a:r>
          </a:p>
          <a:p>
            <a:pPr>
              <a:spcBef>
                <a:spcPts val="1200"/>
              </a:spcBef>
            </a:pPr>
            <a:r>
              <a:rPr lang="de-DE" dirty="0"/>
              <a:t>abgestimmte Konzepte zur Leistungsbewertung</a:t>
            </a:r>
          </a:p>
          <a:p>
            <a:pPr>
              <a:spcBef>
                <a:spcPts val="1200"/>
              </a:spcBef>
            </a:pPr>
            <a:r>
              <a:rPr lang="de-DE" dirty="0"/>
              <a:t>Ausgestaltung von Freiräumen </a:t>
            </a:r>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6" name="Foliennummernplatzhalter 5">
            <a:extLst>
              <a:ext uri="{FF2B5EF4-FFF2-40B4-BE49-F238E27FC236}">
                <a16:creationId xmlns:a16="http://schemas.microsoft.com/office/drawing/2014/main" id="{6FB68066-CA01-4BA7-9B51-43BA8837C976}"/>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7" name="Fußzeilenplatzhalter 6">
            <a:extLst>
              <a:ext uri="{FF2B5EF4-FFF2-40B4-BE49-F238E27FC236}">
                <a16:creationId xmlns:a16="http://schemas.microsoft.com/office/drawing/2014/main" id="{44ECDF54-E450-4746-891D-ED87177BC04B}"/>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415569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dirty="0"/>
              <a:t>Gliederung für einen schulinternen Lehrplan</a:t>
            </a:r>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323528" y="1772816"/>
            <a:ext cx="8568952" cy="4176464"/>
          </a:xfrm>
          <a:prstGeom prst="rect">
            <a:avLst/>
          </a:prstGeom>
          <a:solidFill>
            <a:schemeClr val="bg1"/>
          </a:solidFill>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400" dirty="0"/>
              <a:t>Inhalt</a:t>
            </a:r>
          </a:p>
          <a:p>
            <a:pPr marL="400050" lvl="1" indent="0" defTabSz="536575">
              <a:buNone/>
            </a:pPr>
            <a:r>
              <a:rPr lang="de-DE" sz="2100" dirty="0"/>
              <a:t>1	Rahmenbedingungen der fachlichen Arbeit</a:t>
            </a:r>
          </a:p>
          <a:p>
            <a:pPr marL="400050" lvl="1" indent="0" defTabSz="536575">
              <a:buNone/>
            </a:pPr>
            <a:r>
              <a:rPr lang="de-DE" sz="2100" dirty="0"/>
              <a:t>2	Entscheidungen zum Unterricht</a:t>
            </a:r>
          </a:p>
          <a:p>
            <a:pPr marL="800100" lvl="2" indent="0" defTabSz="536575">
              <a:buNone/>
            </a:pPr>
            <a:r>
              <a:rPr lang="de-DE" sz="1900" dirty="0"/>
              <a:t>2.1 	Unterrichtsvorhaben [tabellarische Übersicht]</a:t>
            </a:r>
          </a:p>
          <a:p>
            <a:pPr marL="800100" lvl="2" indent="0" defTabSz="536575">
              <a:buNone/>
            </a:pPr>
            <a:r>
              <a:rPr lang="de-DE" sz="1900" dirty="0"/>
              <a:t>2.2	Grundsätze der fachmethodischen und fachdidaktischen Arbeit</a:t>
            </a:r>
          </a:p>
          <a:p>
            <a:pPr marL="800100" lvl="2" indent="0" defTabSz="536575">
              <a:buNone/>
            </a:pPr>
            <a:r>
              <a:rPr lang="de-DE" sz="1900" dirty="0"/>
              <a:t>2.3	Grundsätze der Leistungsbewertung und Leistungsrückmeldung</a:t>
            </a:r>
          </a:p>
          <a:p>
            <a:pPr marL="800100" lvl="2" indent="0" defTabSz="536575">
              <a:buNone/>
            </a:pPr>
            <a:r>
              <a:rPr lang="de-DE" sz="1900" dirty="0"/>
              <a:t>2.4	Lehr- und Lernmittel</a:t>
            </a:r>
          </a:p>
          <a:p>
            <a:pPr marL="400050" lvl="1" indent="0" defTabSz="536575">
              <a:buNone/>
            </a:pPr>
            <a:r>
              <a:rPr lang="de-DE" sz="1900" dirty="0"/>
              <a:t>3	Entscheidungen zu fach- und unterrichtsübergreifenden Fragen</a:t>
            </a:r>
          </a:p>
          <a:p>
            <a:pPr marL="400050" lvl="1" indent="0" defTabSz="536575">
              <a:buNone/>
            </a:pPr>
            <a:r>
              <a:rPr lang="de-DE" sz="1900" dirty="0"/>
              <a:t>4	Qualitätssicherung und Evaluation</a:t>
            </a:r>
          </a:p>
          <a:p>
            <a:pPr marL="0" indent="0" defTabSz="536575">
              <a:buNone/>
            </a:pPr>
            <a:endParaRPr lang="de-DE" sz="2600" dirty="0"/>
          </a:p>
          <a:p>
            <a:pPr marL="0" indent="0" defTabSz="536575">
              <a:buNone/>
            </a:pPr>
            <a:r>
              <a:rPr lang="de-DE" sz="2200" dirty="0"/>
              <a:t>Unterstützungsmaterial im Lehrplannavigator: (</a:t>
            </a:r>
            <a:r>
              <a:rPr lang="de-DE" sz="2200" dirty="0">
                <a:hlinkClick r:id="rId2"/>
              </a:rPr>
              <a:t>https://www.schulentwicklung.nrw.de/lehrplaene/lehrplannavigator-s-i/</a:t>
            </a:r>
            <a:r>
              <a:rPr lang="de-DE" sz="2200" dirty="0"/>
              <a:t>)</a:t>
            </a:r>
          </a:p>
        </p:txBody>
      </p:sp>
      <p:sp>
        <p:nvSpPr>
          <p:cNvPr id="5" name="Foliennummernplatzhalter 4">
            <a:extLst>
              <a:ext uri="{FF2B5EF4-FFF2-40B4-BE49-F238E27FC236}">
                <a16:creationId xmlns:a16="http://schemas.microsoft.com/office/drawing/2014/main" id="{45F33147-969D-4086-864E-096270CCA503}"/>
              </a:ext>
            </a:extLst>
          </p:cNvPr>
          <p:cNvSpPr>
            <a:spLocks noGrp="1"/>
          </p:cNvSpPr>
          <p:nvPr>
            <p:ph type="sldNum" sz="quarter" idx="12"/>
          </p:nvPr>
        </p:nvSpPr>
        <p:spPr/>
        <p:txBody>
          <a:bodyPr/>
          <a:lstStyle/>
          <a:p>
            <a:fld id="{512A4277-7E7A-4AAF-BFC7-47646BF5CD0C}" type="slidenum">
              <a:rPr lang="de-DE" smtClean="0"/>
              <a:t>31</a:t>
            </a:fld>
            <a:endParaRPr lang="de-DE"/>
          </a:p>
        </p:txBody>
      </p:sp>
      <p:sp>
        <p:nvSpPr>
          <p:cNvPr id="6" name="Fußzeilenplatzhalter 5">
            <a:extLst>
              <a:ext uri="{FF2B5EF4-FFF2-40B4-BE49-F238E27FC236}">
                <a16:creationId xmlns:a16="http://schemas.microsoft.com/office/drawing/2014/main" id="{1A13572B-D74A-4BF9-B88D-A7EF07882B35}"/>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20944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9" name="Inhaltsplatzhalter 2"/>
          <p:cNvSpPr>
            <a:spLocks noGrp="1"/>
          </p:cNvSpPr>
          <p:nvPr>
            <p:ph idx="1"/>
          </p:nvPr>
        </p:nvSpPr>
        <p:spPr/>
        <p:txBody>
          <a:bodyPr>
            <a:normAutofit/>
          </a:bodyPr>
          <a:lstStyle/>
          <a:p>
            <a:pPr marL="514350" indent="-514350">
              <a:spcBef>
                <a:spcPts val="1200"/>
              </a:spcBef>
              <a:buFont typeface="+mj-lt"/>
              <a:buAutoNum type="arabicPeriod"/>
            </a:pPr>
            <a:r>
              <a:rPr lang="de-DE" dirty="0">
                <a:solidFill>
                  <a:schemeClr val="bg1">
                    <a:lumMod val="75000"/>
                  </a:schemeClr>
                </a:solidFill>
              </a:rPr>
              <a:t>Grundlagen und Struktur </a:t>
            </a:r>
            <a:r>
              <a:rPr lang="de-DE" sz="2800" b="0" dirty="0">
                <a:solidFill>
                  <a:schemeClr val="bg1">
                    <a:lumMod val="75000"/>
                  </a:schemeClr>
                </a:solidFill>
                <a:effectLst/>
              </a:rPr>
              <a:t>des Kernlehrplans Informatik Sekundarstufe I für die Klassen 5 und 6</a:t>
            </a:r>
          </a:p>
          <a:p>
            <a:pPr marL="514350" indent="-514350">
              <a:spcBef>
                <a:spcPts val="1200"/>
              </a:spcBef>
              <a:buFont typeface="+mj-lt"/>
              <a:buAutoNum type="arabicPeriod"/>
            </a:pPr>
            <a:r>
              <a:rPr lang="de-DE" dirty="0">
                <a:solidFill>
                  <a:schemeClr val="bg1">
                    <a:lumMod val="75000"/>
                  </a:schemeClr>
                </a:solidFill>
              </a:rPr>
              <a:t>Querschnittsthemen</a:t>
            </a:r>
          </a:p>
          <a:p>
            <a:pPr marL="514350" indent="-514350">
              <a:spcBef>
                <a:spcPts val="1200"/>
              </a:spcBef>
              <a:buFont typeface="+mj-lt"/>
              <a:buAutoNum type="arabicPeriod"/>
            </a:pPr>
            <a:r>
              <a:rPr lang="de-DE" dirty="0">
                <a:solidFill>
                  <a:schemeClr val="bg1">
                    <a:lumMod val="75000"/>
                  </a:schemeClr>
                </a:solidFill>
              </a:rPr>
              <a:t>Schulinterne Lehrpläne</a:t>
            </a:r>
          </a:p>
          <a:p>
            <a:pPr marL="514350" indent="-514350">
              <a:spcBef>
                <a:spcPts val="1200"/>
              </a:spcBef>
              <a:buFont typeface="+mj-lt"/>
              <a:buAutoNum type="arabicPeriod"/>
            </a:pPr>
            <a:r>
              <a:rPr lang="de-DE" dirty="0"/>
              <a:t>Unterstützungsmaterialien</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32</a:t>
            </a:fld>
            <a:endParaRPr lang="de-DE"/>
          </a:p>
        </p:txBody>
      </p:sp>
      <p:sp>
        <p:nvSpPr>
          <p:cNvPr id="6" name="Fußzeilenplatzhalter 5">
            <a:extLst>
              <a:ext uri="{FF2B5EF4-FFF2-40B4-BE49-F238E27FC236}">
                <a16:creationId xmlns:a16="http://schemas.microsoft.com/office/drawing/2014/main" id="{E9093117-618F-40CD-89C2-0041FEB37437}"/>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45770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Unterstützungsmaterialien</a:t>
            </a:r>
          </a:p>
        </p:txBody>
      </p:sp>
      <p:sp>
        <p:nvSpPr>
          <p:cNvPr id="3" name="Inhaltsplatzhalter 2"/>
          <p:cNvSpPr>
            <a:spLocks noGrp="1"/>
          </p:cNvSpPr>
          <p:nvPr>
            <p:ph idx="1"/>
          </p:nvPr>
        </p:nvSpPr>
        <p:spPr/>
        <p:txBody>
          <a:bodyPr/>
          <a:lstStyle/>
          <a:p>
            <a:pPr marL="0" indent="0">
              <a:buNone/>
            </a:pPr>
            <a:r>
              <a:rPr lang="de-DE" dirty="0"/>
              <a:t>werden im Lehrplannavigator zur Verfügung gestellt und sukzessive bis Januar / Februar 2022 ergänzt:</a:t>
            </a:r>
            <a:endParaRPr lang="de-DE" sz="2200" dirty="0"/>
          </a:p>
          <a:p>
            <a:r>
              <a:rPr lang="de-DE" sz="2200" dirty="0"/>
              <a:t>Beispiel eines schulinternen Lehrplanes</a:t>
            </a:r>
          </a:p>
          <a:p>
            <a:r>
              <a:rPr lang="de-DE" sz="2200" dirty="0"/>
              <a:t>Beispiele für Unterrichtsvorhaben</a:t>
            </a:r>
          </a:p>
        </p:txBody>
      </p:sp>
      <p:sp>
        <p:nvSpPr>
          <p:cNvPr id="5" name="Foliennummernplatzhalter 4"/>
          <p:cNvSpPr>
            <a:spLocks noGrp="1"/>
          </p:cNvSpPr>
          <p:nvPr>
            <p:ph type="sldNum" sz="quarter" idx="12"/>
          </p:nvPr>
        </p:nvSpPr>
        <p:spPr/>
        <p:txBody>
          <a:bodyPr/>
          <a:lstStyle/>
          <a:p>
            <a:fld id="{512A4277-7E7A-4AAF-BFC7-47646BF5CD0C}" type="slidenum">
              <a:rPr lang="de-DE" smtClean="0"/>
              <a:t>33</a:t>
            </a:fld>
            <a:endParaRPr lang="de-DE"/>
          </a:p>
        </p:txBody>
      </p:sp>
      <p:sp>
        <p:nvSpPr>
          <p:cNvPr id="7" name="Fußzeilenplatzhalter 6">
            <a:extLst>
              <a:ext uri="{FF2B5EF4-FFF2-40B4-BE49-F238E27FC236}">
                <a16:creationId xmlns:a16="http://schemas.microsoft.com/office/drawing/2014/main" id="{C75D599E-7353-4A46-ACC0-BE8BDA11C907}"/>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314669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ACFA9A4-AFA0-4422-8552-C7CC86770B30}"/>
              </a:ext>
            </a:extLst>
          </p:cNvPr>
          <p:cNvPicPr/>
          <p:nvPr/>
        </p:nvPicPr>
        <p:blipFill rotWithShape="1">
          <a:blip r:embed="rId3"/>
          <a:srcRect l="58063" t="8067" r="8783" b="31075"/>
          <a:stretch/>
        </p:blipFill>
        <p:spPr bwMode="auto">
          <a:xfrm>
            <a:off x="708740" y="1652977"/>
            <a:ext cx="7397108" cy="4312763"/>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517850" y="1065022"/>
            <a:ext cx="8158606" cy="504403"/>
          </a:xfrm>
        </p:spPr>
        <p:txBody>
          <a:bodyPr/>
          <a:lstStyle/>
          <a:p>
            <a:r>
              <a:rPr lang="de-DE" sz="3200" dirty="0"/>
              <a:t>Unterstützungsmaterialien</a:t>
            </a:r>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34</a:t>
            </a:fld>
            <a:endParaRPr lang="de-DE"/>
          </a:p>
        </p:txBody>
      </p:sp>
      <p:sp>
        <p:nvSpPr>
          <p:cNvPr id="3" name="Textfeld 2"/>
          <p:cNvSpPr txBox="1"/>
          <p:nvPr/>
        </p:nvSpPr>
        <p:spPr>
          <a:xfrm>
            <a:off x="3387063" y="2780928"/>
            <a:ext cx="2880320" cy="369332"/>
          </a:xfrm>
          <a:prstGeom prst="rect">
            <a:avLst/>
          </a:prstGeom>
          <a:solidFill>
            <a:schemeClr val="bg1"/>
          </a:solidFill>
        </p:spPr>
        <p:txBody>
          <a:bodyPr wrap="square" rtlCol="0">
            <a:spAutoFit/>
          </a:bodyPr>
          <a:lstStyle/>
          <a:p>
            <a:endParaRPr lang="de-DE" dirty="0"/>
          </a:p>
        </p:txBody>
      </p:sp>
      <p:grpSp>
        <p:nvGrpSpPr>
          <p:cNvPr id="29" name="Gruppieren 28">
            <a:extLst>
              <a:ext uri="{FF2B5EF4-FFF2-40B4-BE49-F238E27FC236}">
                <a16:creationId xmlns:a16="http://schemas.microsoft.com/office/drawing/2014/main" id="{2BDDF3DF-A00B-4A43-BC00-01311024532E}"/>
              </a:ext>
            </a:extLst>
          </p:cNvPr>
          <p:cNvGrpSpPr/>
          <p:nvPr/>
        </p:nvGrpSpPr>
        <p:grpSpPr>
          <a:xfrm>
            <a:off x="4304658" y="3297758"/>
            <a:ext cx="3651718" cy="923330"/>
            <a:chOff x="4430672" y="4490664"/>
            <a:chExt cx="3651718" cy="923330"/>
          </a:xfrm>
        </p:grpSpPr>
        <p:sp>
          <p:nvSpPr>
            <p:cNvPr id="19" name="Textfeld 18">
              <a:extLst>
                <a:ext uri="{FF2B5EF4-FFF2-40B4-BE49-F238E27FC236}">
                  <a16:creationId xmlns:a16="http://schemas.microsoft.com/office/drawing/2014/main" id="{F4F5DBAD-412D-4252-82B0-8DE5D649D090}"/>
                </a:ext>
              </a:extLst>
            </p:cNvPr>
            <p:cNvSpPr txBox="1"/>
            <p:nvPr/>
          </p:nvSpPr>
          <p:spPr>
            <a:xfrm>
              <a:off x="5346086" y="4490664"/>
              <a:ext cx="2736304" cy="923330"/>
            </a:xfrm>
            <a:prstGeom prst="rect">
              <a:avLst/>
            </a:prstGeom>
            <a:solidFill>
              <a:schemeClr val="bg1"/>
            </a:solidFill>
            <a:ln w="15875">
              <a:solidFill>
                <a:schemeClr val="accent1">
                  <a:shade val="95000"/>
                  <a:satMod val="105000"/>
                </a:schemeClr>
              </a:solidFill>
            </a:ln>
          </p:spPr>
          <p:txBody>
            <a:bodyPr wrap="square" rtlCol="0">
              <a:spAutoFit/>
            </a:bodyPr>
            <a:lstStyle/>
            <a:p>
              <a:r>
                <a:rPr lang="de-DE" dirty="0" err="1"/>
                <a:t>Aktuellmeldung</a:t>
              </a:r>
              <a:r>
                <a:rPr lang="de-DE" dirty="0"/>
                <a:t> vor den Sommerferien auf dem LPN S I unter „Aktuelles“</a:t>
              </a:r>
            </a:p>
          </p:txBody>
        </p:sp>
        <p:cxnSp>
          <p:nvCxnSpPr>
            <p:cNvPr id="20" name="Gerade Verbindung mit Pfeil 19">
              <a:extLst>
                <a:ext uri="{FF2B5EF4-FFF2-40B4-BE49-F238E27FC236}">
                  <a16:creationId xmlns:a16="http://schemas.microsoft.com/office/drawing/2014/main" id="{051500FA-1D23-4030-A80E-E70EAEDA06D3}"/>
                </a:ext>
              </a:extLst>
            </p:cNvPr>
            <p:cNvCxnSpPr>
              <a:cxnSpLocks/>
              <a:stCxn id="19" idx="1"/>
            </p:cNvCxnSpPr>
            <p:nvPr/>
          </p:nvCxnSpPr>
          <p:spPr>
            <a:xfrm flipH="1">
              <a:off x="4430672" y="4952329"/>
              <a:ext cx="915414" cy="170466"/>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 name="Fußzeilenplatzhalter 3">
            <a:extLst>
              <a:ext uri="{FF2B5EF4-FFF2-40B4-BE49-F238E27FC236}">
                <a16:creationId xmlns:a16="http://schemas.microsoft.com/office/drawing/2014/main" id="{F1671B0B-7054-4BFA-B091-624727481CE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19861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Unterstützungsmaterialien</a:t>
            </a:r>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pic>
        <p:nvPicPr>
          <p:cNvPr id="8" name="Grafik 7">
            <a:extLst>
              <a:ext uri="{FF2B5EF4-FFF2-40B4-BE49-F238E27FC236}">
                <a16:creationId xmlns:a16="http://schemas.microsoft.com/office/drawing/2014/main" id="{2D12B777-3862-445A-9770-0C4B75E7769A}"/>
              </a:ext>
            </a:extLst>
          </p:cNvPr>
          <p:cNvPicPr/>
          <p:nvPr/>
        </p:nvPicPr>
        <p:blipFill rotWithShape="1">
          <a:blip r:embed="rId3"/>
          <a:srcRect l="7606" t="15938" r="58829" b="20587"/>
          <a:stretch/>
        </p:blipFill>
        <p:spPr bwMode="auto">
          <a:xfrm>
            <a:off x="799121" y="1628800"/>
            <a:ext cx="7128792" cy="4248471"/>
          </a:xfrm>
          <a:prstGeom prst="rect">
            <a:avLst/>
          </a:prstGeom>
          <a:ln>
            <a:noFill/>
          </a:ln>
          <a:extLst>
            <a:ext uri="{53640926-AAD7-44D8-BBD7-CCE9431645EC}">
              <a14:shadowObscured xmlns:a14="http://schemas.microsoft.com/office/drawing/2010/main"/>
            </a:ext>
          </a:extLst>
        </p:spPr>
      </p:pic>
      <p:sp>
        <p:nvSpPr>
          <p:cNvPr id="3" name="Ellipse 2">
            <a:extLst>
              <a:ext uri="{FF2B5EF4-FFF2-40B4-BE49-F238E27FC236}">
                <a16:creationId xmlns:a16="http://schemas.microsoft.com/office/drawing/2014/main" id="{9E4921C2-30FE-4FB4-AACE-BC6423E7CB29}"/>
              </a:ext>
            </a:extLst>
          </p:cNvPr>
          <p:cNvSpPr/>
          <p:nvPr/>
        </p:nvSpPr>
        <p:spPr>
          <a:xfrm>
            <a:off x="2123728" y="4509120"/>
            <a:ext cx="5832648" cy="13681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A88A9362-2D2D-45B7-8C5C-61F04ACF8B6E}"/>
              </a:ext>
            </a:extLst>
          </p:cNvPr>
          <p:cNvGrpSpPr/>
          <p:nvPr/>
        </p:nvGrpSpPr>
        <p:grpSpPr>
          <a:xfrm>
            <a:off x="2123728" y="2365275"/>
            <a:ext cx="5194920" cy="1384995"/>
            <a:chOff x="2123728" y="2365275"/>
            <a:chExt cx="5194920" cy="1384995"/>
          </a:xfrm>
        </p:grpSpPr>
        <p:sp>
          <p:nvSpPr>
            <p:cNvPr id="5" name="Textfeld 4">
              <a:extLst>
                <a:ext uri="{FF2B5EF4-FFF2-40B4-BE49-F238E27FC236}">
                  <a16:creationId xmlns:a16="http://schemas.microsoft.com/office/drawing/2014/main" id="{ECF42048-055F-445F-A6C3-2E62FACB59EB}"/>
                </a:ext>
              </a:extLst>
            </p:cNvPr>
            <p:cNvSpPr txBox="1"/>
            <p:nvPr/>
          </p:nvSpPr>
          <p:spPr>
            <a:xfrm>
              <a:off x="3131840" y="2365275"/>
              <a:ext cx="4186808" cy="1384995"/>
            </a:xfrm>
            <a:prstGeom prst="rect">
              <a:avLst/>
            </a:prstGeom>
            <a:solidFill>
              <a:schemeClr val="bg1"/>
            </a:solidFill>
            <a:ln w="25400">
              <a:solidFill>
                <a:schemeClr val="accent1">
                  <a:shade val="95000"/>
                  <a:satMod val="105000"/>
                </a:schemeClr>
              </a:solidFill>
            </a:ln>
          </p:spPr>
          <p:txBody>
            <a:bodyPr wrap="square" rtlCol="0">
              <a:spAutoFit/>
            </a:bodyPr>
            <a:lstStyle/>
            <a:p>
              <a:r>
                <a:rPr lang="de-DE" sz="2800" dirty="0"/>
                <a:t>Unterstützungsmaterial ab Veröffentlichung des Kernlehrplans</a:t>
              </a:r>
            </a:p>
          </p:txBody>
        </p:sp>
        <p:sp>
          <p:nvSpPr>
            <p:cNvPr id="4" name="Geschweifte Klammer rechts 3">
              <a:extLst>
                <a:ext uri="{FF2B5EF4-FFF2-40B4-BE49-F238E27FC236}">
                  <a16:creationId xmlns:a16="http://schemas.microsoft.com/office/drawing/2014/main" id="{F735C439-BB82-432E-83CF-649E298621C7}"/>
                </a:ext>
              </a:extLst>
            </p:cNvPr>
            <p:cNvSpPr/>
            <p:nvPr/>
          </p:nvSpPr>
          <p:spPr>
            <a:xfrm>
              <a:off x="2123728" y="2672916"/>
              <a:ext cx="1008112" cy="864096"/>
            </a:xfrm>
            <a:prstGeom prst="rightBrace">
              <a:avLst>
                <a:gd name="adj1" fmla="val 8333"/>
                <a:gd name="adj2" fmla="val 4472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7" name="Fußzeilenplatzhalter 6">
            <a:extLst>
              <a:ext uri="{FF2B5EF4-FFF2-40B4-BE49-F238E27FC236}">
                <a16:creationId xmlns:a16="http://schemas.microsoft.com/office/drawing/2014/main" id="{2BCB0673-256E-418F-811B-1DC6D5CCCF13}"/>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83143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Ein Bild, das Text, Screenshot, drinnen enthält.&#10;&#10;Automatisch generierte Beschreibung">
            <a:extLst>
              <a:ext uri="{FF2B5EF4-FFF2-40B4-BE49-F238E27FC236}">
                <a16:creationId xmlns:a16="http://schemas.microsoft.com/office/drawing/2014/main" id="{FC0B0E31-8526-4F31-96B7-AE84FE52CD47}"/>
              </a:ext>
            </a:extLst>
          </p:cNvPr>
          <p:cNvPicPr/>
          <p:nvPr/>
        </p:nvPicPr>
        <p:blipFill rotWithShape="1">
          <a:blip r:embed="rId3"/>
          <a:srcRect l="64919" t="52043" r="9603" b="20444"/>
          <a:stretch/>
        </p:blipFill>
        <p:spPr bwMode="auto">
          <a:xfrm>
            <a:off x="831702" y="1782978"/>
            <a:ext cx="7268690" cy="2452894"/>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B7A3CDB5-0563-4373-B20E-62B6865EDACB}"/>
              </a:ext>
            </a:extLst>
          </p:cNvPr>
          <p:cNvSpPr>
            <a:spLocks noGrp="1"/>
          </p:cNvSpPr>
          <p:nvPr>
            <p:ph type="title"/>
          </p:nvPr>
        </p:nvSpPr>
        <p:spPr/>
        <p:txBody>
          <a:bodyPr/>
          <a:lstStyle/>
          <a:p>
            <a:r>
              <a:rPr lang="de-DE" dirty="0"/>
              <a:t>Unterstützungsmaterialien</a:t>
            </a:r>
          </a:p>
        </p:txBody>
      </p:sp>
      <p:sp>
        <p:nvSpPr>
          <p:cNvPr id="6" name="Foliennummernplatzhalter 5">
            <a:extLst>
              <a:ext uri="{FF2B5EF4-FFF2-40B4-BE49-F238E27FC236}">
                <a16:creationId xmlns:a16="http://schemas.microsoft.com/office/drawing/2014/main" id="{C96B460A-C0E9-4D96-A9FE-81DD47EA705D}"/>
              </a:ext>
            </a:extLst>
          </p:cNvPr>
          <p:cNvSpPr>
            <a:spLocks noGrp="1"/>
          </p:cNvSpPr>
          <p:nvPr>
            <p:ph type="sldNum" sz="quarter" idx="12"/>
          </p:nvPr>
        </p:nvSpPr>
        <p:spPr/>
        <p:txBody>
          <a:bodyPr/>
          <a:lstStyle/>
          <a:p>
            <a:fld id="{512A4277-7E7A-4AAF-BFC7-47646BF5CD0C}" type="slidenum">
              <a:rPr lang="de-DE" smtClean="0"/>
              <a:t>36</a:t>
            </a:fld>
            <a:endParaRPr lang="de-DE"/>
          </a:p>
        </p:txBody>
      </p:sp>
      <p:cxnSp>
        <p:nvCxnSpPr>
          <p:cNvPr id="8" name="Gerade Verbindung mit Pfeil 7">
            <a:extLst>
              <a:ext uri="{FF2B5EF4-FFF2-40B4-BE49-F238E27FC236}">
                <a16:creationId xmlns:a16="http://schemas.microsoft.com/office/drawing/2014/main" id="{C1237E0C-82B8-4EF1-8180-BDB67700FF87}"/>
              </a:ext>
            </a:extLst>
          </p:cNvPr>
          <p:cNvCxnSpPr>
            <a:cxnSpLocks/>
          </p:cNvCxnSpPr>
          <p:nvPr/>
        </p:nvCxnSpPr>
        <p:spPr>
          <a:xfrm flipV="1">
            <a:off x="1443207" y="3048287"/>
            <a:ext cx="1328593" cy="9316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47EB6119-D78F-4FDE-A790-AFED8B7AD882}"/>
              </a:ext>
            </a:extLst>
          </p:cNvPr>
          <p:cNvSpPr txBox="1"/>
          <p:nvPr/>
        </p:nvSpPr>
        <p:spPr>
          <a:xfrm>
            <a:off x="438538" y="3972488"/>
            <a:ext cx="2578374" cy="369332"/>
          </a:xfrm>
          <a:prstGeom prst="rect">
            <a:avLst/>
          </a:prstGeom>
          <a:solidFill>
            <a:schemeClr val="bg1"/>
          </a:solidFill>
          <a:ln w="15875">
            <a:solidFill>
              <a:schemeClr val="accent1">
                <a:shade val="95000"/>
                <a:satMod val="105000"/>
              </a:schemeClr>
            </a:solidFill>
          </a:ln>
        </p:spPr>
        <p:txBody>
          <a:bodyPr wrap="square" rtlCol="0">
            <a:spAutoFit/>
          </a:bodyPr>
          <a:lstStyle/>
          <a:p>
            <a:pPr algn="ctr"/>
            <a:r>
              <a:rPr lang="de-DE" dirty="0"/>
              <a:t>Kernlehrplan Informatik</a:t>
            </a:r>
          </a:p>
        </p:txBody>
      </p:sp>
      <p:sp>
        <p:nvSpPr>
          <p:cNvPr id="15" name="Textfeld 14">
            <a:extLst>
              <a:ext uri="{FF2B5EF4-FFF2-40B4-BE49-F238E27FC236}">
                <a16:creationId xmlns:a16="http://schemas.microsoft.com/office/drawing/2014/main" id="{5993B5A2-F58A-4DA7-91EB-24E7D4D316AA}"/>
              </a:ext>
            </a:extLst>
          </p:cNvPr>
          <p:cNvSpPr txBox="1"/>
          <p:nvPr/>
        </p:nvSpPr>
        <p:spPr>
          <a:xfrm>
            <a:off x="3218392" y="3859486"/>
            <a:ext cx="2664296" cy="646331"/>
          </a:xfrm>
          <a:prstGeom prst="rect">
            <a:avLst/>
          </a:prstGeom>
          <a:solidFill>
            <a:schemeClr val="bg1"/>
          </a:solidFill>
          <a:ln w="15875">
            <a:solidFill>
              <a:schemeClr val="accent1">
                <a:shade val="95000"/>
                <a:satMod val="105000"/>
              </a:schemeClr>
            </a:solidFill>
          </a:ln>
        </p:spPr>
        <p:txBody>
          <a:bodyPr wrap="square" rtlCol="0">
            <a:spAutoFit/>
          </a:bodyPr>
          <a:lstStyle/>
          <a:p>
            <a:r>
              <a:rPr lang="de-DE" dirty="0"/>
              <a:t>Beispiel für einen schulinternen Lehrplan</a:t>
            </a:r>
          </a:p>
        </p:txBody>
      </p:sp>
      <p:cxnSp>
        <p:nvCxnSpPr>
          <p:cNvPr id="16" name="Gerade Verbindung mit Pfeil 15">
            <a:extLst>
              <a:ext uri="{FF2B5EF4-FFF2-40B4-BE49-F238E27FC236}">
                <a16:creationId xmlns:a16="http://schemas.microsoft.com/office/drawing/2014/main" id="{57A2170E-AECB-4E9E-87D0-A30E47796850}"/>
              </a:ext>
            </a:extLst>
          </p:cNvPr>
          <p:cNvCxnSpPr>
            <a:cxnSpLocks/>
          </p:cNvCxnSpPr>
          <p:nvPr/>
        </p:nvCxnSpPr>
        <p:spPr>
          <a:xfrm flipH="1" flipV="1">
            <a:off x="7290770" y="3384362"/>
            <a:ext cx="605950" cy="4690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DE4EAF38-7C77-46A6-AD18-E43DF0511462}"/>
              </a:ext>
            </a:extLst>
          </p:cNvPr>
          <p:cNvCxnSpPr>
            <a:cxnSpLocks/>
          </p:cNvCxnSpPr>
          <p:nvPr/>
        </p:nvCxnSpPr>
        <p:spPr>
          <a:xfrm flipV="1">
            <a:off x="5059969" y="3048287"/>
            <a:ext cx="736167" cy="8111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C1F10B2B-57F7-4CFE-81C1-E4DA754A5DA6}"/>
              </a:ext>
            </a:extLst>
          </p:cNvPr>
          <p:cNvSpPr txBox="1"/>
          <p:nvPr/>
        </p:nvSpPr>
        <p:spPr>
          <a:xfrm>
            <a:off x="6084168" y="3853431"/>
            <a:ext cx="2664296" cy="646331"/>
          </a:xfrm>
          <a:prstGeom prst="rect">
            <a:avLst/>
          </a:prstGeom>
          <a:solidFill>
            <a:schemeClr val="bg1"/>
          </a:solidFill>
          <a:ln w="15875">
            <a:solidFill>
              <a:schemeClr val="accent1">
                <a:shade val="95000"/>
                <a:satMod val="105000"/>
              </a:schemeClr>
            </a:solidFill>
          </a:ln>
        </p:spPr>
        <p:txBody>
          <a:bodyPr wrap="square" rtlCol="0">
            <a:spAutoFit/>
          </a:bodyPr>
          <a:lstStyle/>
          <a:p>
            <a:r>
              <a:rPr lang="de-DE" dirty="0"/>
              <a:t>Hinweise und Materialien (Unterrichtsvorhaben…)</a:t>
            </a:r>
          </a:p>
        </p:txBody>
      </p:sp>
      <p:sp>
        <p:nvSpPr>
          <p:cNvPr id="24" name="Ellipse 23">
            <a:extLst>
              <a:ext uri="{FF2B5EF4-FFF2-40B4-BE49-F238E27FC236}">
                <a16:creationId xmlns:a16="http://schemas.microsoft.com/office/drawing/2014/main" id="{0E54C007-181E-4231-B789-A0B5E473C80A}"/>
              </a:ext>
            </a:extLst>
          </p:cNvPr>
          <p:cNvSpPr/>
          <p:nvPr/>
        </p:nvSpPr>
        <p:spPr>
          <a:xfrm>
            <a:off x="5786805" y="3020294"/>
            <a:ext cx="2160240" cy="3709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2B9EF9D1-7F22-4D81-BC92-60B4E08D4405}"/>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7768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E8C7532-1C4F-4FF4-8497-8FDD8FCB7A0E}"/>
              </a:ext>
            </a:extLst>
          </p:cNvPr>
          <p:cNvPicPr/>
          <p:nvPr/>
        </p:nvPicPr>
        <p:blipFill rotWithShape="1">
          <a:blip r:embed="rId3"/>
          <a:srcRect l="65526" t="32587" r="8975" b="21052"/>
          <a:stretch/>
        </p:blipFill>
        <p:spPr bwMode="auto">
          <a:xfrm>
            <a:off x="568527" y="1801930"/>
            <a:ext cx="7181416" cy="4080278"/>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B7A3CDB5-0563-4373-B20E-62B6865EDACB}"/>
              </a:ext>
            </a:extLst>
          </p:cNvPr>
          <p:cNvSpPr>
            <a:spLocks noGrp="1"/>
          </p:cNvSpPr>
          <p:nvPr>
            <p:ph type="title"/>
          </p:nvPr>
        </p:nvSpPr>
        <p:spPr/>
        <p:txBody>
          <a:bodyPr/>
          <a:lstStyle/>
          <a:p>
            <a:r>
              <a:rPr lang="de-DE" dirty="0"/>
              <a:t>Unterstützungsmaterialien</a:t>
            </a:r>
          </a:p>
        </p:txBody>
      </p:sp>
      <p:sp>
        <p:nvSpPr>
          <p:cNvPr id="6" name="Foliennummernplatzhalter 5">
            <a:extLst>
              <a:ext uri="{FF2B5EF4-FFF2-40B4-BE49-F238E27FC236}">
                <a16:creationId xmlns:a16="http://schemas.microsoft.com/office/drawing/2014/main" id="{C96B460A-C0E9-4D96-A9FE-81DD47EA705D}"/>
              </a:ext>
            </a:extLst>
          </p:cNvPr>
          <p:cNvSpPr>
            <a:spLocks noGrp="1"/>
          </p:cNvSpPr>
          <p:nvPr>
            <p:ph type="sldNum" sz="quarter" idx="12"/>
          </p:nvPr>
        </p:nvSpPr>
        <p:spPr/>
        <p:txBody>
          <a:bodyPr/>
          <a:lstStyle/>
          <a:p>
            <a:fld id="{512A4277-7E7A-4AAF-BFC7-47646BF5CD0C}" type="slidenum">
              <a:rPr lang="de-DE" smtClean="0"/>
              <a:t>37</a:t>
            </a:fld>
            <a:endParaRPr lang="de-DE"/>
          </a:p>
        </p:txBody>
      </p:sp>
      <p:cxnSp>
        <p:nvCxnSpPr>
          <p:cNvPr id="7" name="Gerade Verbindung mit Pfeil 6">
            <a:extLst>
              <a:ext uri="{FF2B5EF4-FFF2-40B4-BE49-F238E27FC236}">
                <a16:creationId xmlns:a16="http://schemas.microsoft.com/office/drawing/2014/main" id="{B8539044-676E-40C7-92DD-8D25F9E1ABAA}"/>
              </a:ext>
            </a:extLst>
          </p:cNvPr>
          <p:cNvCxnSpPr>
            <a:cxnSpLocks/>
            <a:stCxn id="10" idx="1"/>
          </p:cNvCxnSpPr>
          <p:nvPr/>
        </p:nvCxnSpPr>
        <p:spPr>
          <a:xfrm flipH="1" flipV="1">
            <a:off x="1114263" y="3717197"/>
            <a:ext cx="3709861" cy="104308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0D34C4F0-B222-4CBF-87A8-A62B1255EB67}"/>
              </a:ext>
            </a:extLst>
          </p:cNvPr>
          <p:cNvSpPr txBox="1"/>
          <p:nvPr/>
        </p:nvSpPr>
        <p:spPr>
          <a:xfrm>
            <a:off x="4824124" y="4437112"/>
            <a:ext cx="3193504" cy="646331"/>
          </a:xfrm>
          <a:prstGeom prst="rect">
            <a:avLst/>
          </a:prstGeom>
          <a:noFill/>
          <a:ln w="15875">
            <a:solidFill>
              <a:schemeClr val="accent1">
                <a:shade val="95000"/>
                <a:satMod val="105000"/>
              </a:schemeClr>
            </a:solidFill>
          </a:ln>
        </p:spPr>
        <p:txBody>
          <a:bodyPr wrap="square" rtlCol="0">
            <a:spAutoFit/>
          </a:bodyPr>
          <a:lstStyle/>
          <a:p>
            <a:r>
              <a:rPr lang="de-DE" dirty="0"/>
              <a:t>Unterstützungsmaterialien nach Klassen / Jahrgangsstufen</a:t>
            </a:r>
          </a:p>
        </p:txBody>
      </p:sp>
      <p:sp>
        <p:nvSpPr>
          <p:cNvPr id="13" name="Textfeld 12">
            <a:extLst>
              <a:ext uri="{FF2B5EF4-FFF2-40B4-BE49-F238E27FC236}">
                <a16:creationId xmlns:a16="http://schemas.microsoft.com/office/drawing/2014/main" id="{B4DF87D8-5D16-43E1-9DDE-6715BC61167E}"/>
              </a:ext>
            </a:extLst>
          </p:cNvPr>
          <p:cNvSpPr txBox="1"/>
          <p:nvPr/>
        </p:nvSpPr>
        <p:spPr>
          <a:xfrm>
            <a:off x="3250503" y="3269567"/>
            <a:ext cx="3193504" cy="369332"/>
          </a:xfrm>
          <a:prstGeom prst="rect">
            <a:avLst/>
          </a:prstGeom>
          <a:noFill/>
          <a:ln w="15875">
            <a:solidFill>
              <a:schemeClr val="accent1">
                <a:shade val="95000"/>
                <a:satMod val="105000"/>
              </a:schemeClr>
            </a:solidFill>
          </a:ln>
        </p:spPr>
        <p:txBody>
          <a:bodyPr wrap="square" rtlCol="0">
            <a:spAutoFit/>
          </a:bodyPr>
          <a:lstStyle/>
          <a:p>
            <a:r>
              <a:rPr lang="de-DE" dirty="0"/>
              <a:t>weiteres Material</a:t>
            </a:r>
          </a:p>
        </p:txBody>
      </p:sp>
      <p:cxnSp>
        <p:nvCxnSpPr>
          <p:cNvPr id="14" name="Gerade Verbindung mit Pfeil 13">
            <a:extLst>
              <a:ext uri="{FF2B5EF4-FFF2-40B4-BE49-F238E27FC236}">
                <a16:creationId xmlns:a16="http://schemas.microsoft.com/office/drawing/2014/main" id="{49666438-C3AF-4B56-9D18-6525D91F37AA}"/>
              </a:ext>
            </a:extLst>
          </p:cNvPr>
          <p:cNvCxnSpPr>
            <a:cxnSpLocks/>
          </p:cNvCxnSpPr>
          <p:nvPr/>
        </p:nvCxnSpPr>
        <p:spPr>
          <a:xfrm flipH="1">
            <a:off x="2354515" y="3511292"/>
            <a:ext cx="895988" cy="8883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 name="Fußzeilenplatzhalter 2">
            <a:extLst>
              <a:ext uri="{FF2B5EF4-FFF2-40B4-BE49-F238E27FC236}">
                <a16:creationId xmlns:a16="http://schemas.microsoft.com/office/drawing/2014/main" id="{C8EFD8AF-FF30-4ED7-A0A4-9A58BF518E0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195273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064896" cy="3096344"/>
          </a:xfrm>
        </p:spPr>
        <p:txBody>
          <a:bodyPr anchor="ctr" anchorCtr="0">
            <a:noAutofit/>
          </a:bodyPr>
          <a:lstStyle/>
          <a:p>
            <a:pPr algn="ctr"/>
            <a:br>
              <a:rPr lang="de-DE" sz="3200" b="0" dirty="0">
                <a:solidFill>
                  <a:srgbClr val="0070C0"/>
                </a:solidFill>
                <a:latin typeface="+mn-lt"/>
              </a:rPr>
            </a:br>
            <a:br>
              <a:rPr lang="de-DE" sz="3200" b="0" dirty="0">
                <a:solidFill>
                  <a:srgbClr val="0070C0"/>
                </a:solidFill>
                <a:latin typeface="+mn-lt"/>
              </a:rPr>
            </a:br>
            <a:r>
              <a:rPr lang="de-DE" sz="3600" b="0" dirty="0">
                <a:solidFill>
                  <a:srgbClr val="0070C0"/>
                </a:solidFill>
                <a:latin typeface="+mn-lt"/>
              </a:rPr>
              <a:t>Erste Beispiele</a:t>
            </a:r>
            <a:br>
              <a:rPr lang="de-DE" sz="3600" b="0" dirty="0">
                <a:solidFill>
                  <a:srgbClr val="0070C0"/>
                </a:solidFill>
                <a:latin typeface="+mn-lt"/>
              </a:rPr>
            </a:br>
            <a:br>
              <a:rPr lang="de-DE" sz="3200" b="0" dirty="0">
                <a:solidFill>
                  <a:srgbClr val="0070C0"/>
                </a:solidFill>
              </a:rPr>
            </a:br>
            <a:endParaRPr lang="de-DE" sz="3200" b="0" dirty="0">
              <a:solidFill>
                <a:srgbClr val="0070C0"/>
              </a:solidFill>
            </a:endParaRPr>
          </a:p>
        </p:txBody>
      </p:sp>
      <p:sp>
        <p:nvSpPr>
          <p:cNvPr id="4" name="Foliennummernplatzhalter 3">
            <a:extLst>
              <a:ext uri="{FF2B5EF4-FFF2-40B4-BE49-F238E27FC236}">
                <a16:creationId xmlns:a16="http://schemas.microsoft.com/office/drawing/2014/main" id="{77A9A04C-1F26-4E0C-95B3-5575B5F343F1}"/>
              </a:ext>
            </a:extLst>
          </p:cNvPr>
          <p:cNvSpPr>
            <a:spLocks noGrp="1"/>
          </p:cNvSpPr>
          <p:nvPr>
            <p:ph type="sldNum" sz="quarter" idx="12"/>
          </p:nvPr>
        </p:nvSpPr>
        <p:spPr/>
        <p:txBody>
          <a:bodyPr/>
          <a:lstStyle/>
          <a:p>
            <a:fld id="{512A4277-7E7A-4AAF-BFC7-47646BF5CD0C}" type="slidenum">
              <a:rPr lang="de-DE" smtClean="0"/>
              <a:t>38</a:t>
            </a:fld>
            <a:endParaRPr lang="de-DE"/>
          </a:p>
        </p:txBody>
      </p:sp>
      <p:sp>
        <p:nvSpPr>
          <p:cNvPr id="5" name="Fußzeilenplatzhalter 4">
            <a:extLst>
              <a:ext uri="{FF2B5EF4-FFF2-40B4-BE49-F238E27FC236}">
                <a16:creationId xmlns:a16="http://schemas.microsoft.com/office/drawing/2014/main" id="{96EF2AF9-6072-4D3D-B934-3EA71CAB4B7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59956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791CC-B80F-47CD-B949-41A1964E8CF3}"/>
              </a:ext>
            </a:extLst>
          </p:cNvPr>
          <p:cNvSpPr>
            <a:spLocks noGrp="1"/>
          </p:cNvSpPr>
          <p:nvPr>
            <p:ph type="title"/>
          </p:nvPr>
        </p:nvSpPr>
        <p:spPr/>
        <p:txBody>
          <a:bodyPr/>
          <a:lstStyle/>
          <a:p>
            <a:r>
              <a:rPr lang="de-DE" dirty="0"/>
              <a:t>Konkretisierte Unterrichtsvorhaben </a:t>
            </a:r>
          </a:p>
        </p:txBody>
      </p:sp>
      <p:sp>
        <p:nvSpPr>
          <p:cNvPr id="6" name="Foliennummernplatzhalter 5">
            <a:extLst>
              <a:ext uri="{FF2B5EF4-FFF2-40B4-BE49-F238E27FC236}">
                <a16:creationId xmlns:a16="http://schemas.microsoft.com/office/drawing/2014/main" id="{1946E067-1A4B-4718-ACDA-4422DD78DBC8}"/>
              </a:ext>
            </a:extLst>
          </p:cNvPr>
          <p:cNvSpPr>
            <a:spLocks noGrp="1"/>
          </p:cNvSpPr>
          <p:nvPr>
            <p:ph type="sldNum" sz="quarter" idx="12"/>
          </p:nvPr>
        </p:nvSpPr>
        <p:spPr/>
        <p:txBody>
          <a:bodyPr/>
          <a:lstStyle/>
          <a:p>
            <a:fld id="{512A4277-7E7A-4AAF-BFC7-47646BF5CD0C}" type="slidenum">
              <a:rPr lang="de-DE" smtClean="0"/>
              <a:t>39</a:t>
            </a:fld>
            <a:endParaRPr lang="de-DE"/>
          </a:p>
        </p:txBody>
      </p:sp>
      <p:sp>
        <p:nvSpPr>
          <p:cNvPr id="8" name="Inhaltsplatzhalter 2">
            <a:extLst>
              <a:ext uri="{FF2B5EF4-FFF2-40B4-BE49-F238E27FC236}">
                <a16:creationId xmlns:a16="http://schemas.microsoft.com/office/drawing/2014/main" id="{839B687F-C7D7-4F8C-9428-DE2FDD10F959}"/>
              </a:ext>
            </a:extLst>
          </p:cNvPr>
          <p:cNvSpPr txBox="1">
            <a:spLocks/>
          </p:cNvSpPr>
          <p:nvPr/>
        </p:nvSpPr>
        <p:spPr>
          <a:xfrm>
            <a:off x="457200" y="1700808"/>
            <a:ext cx="8229600" cy="420506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600" b="1" dirty="0">
                <a:solidFill>
                  <a:prstClr val="black"/>
                </a:solidFill>
                <a:latin typeface="Arial" panose="020B0604020202020204" pitchFamily="34" charset="0"/>
                <a:ea typeface="Times New Roman" panose="02020603050405020304" pitchFamily="18" charset="0"/>
                <a:cs typeface="Arial" panose="020B0604020202020204" pitchFamily="34" charset="0"/>
              </a:rPr>
              <a:t>Konkretisierte Unterrichtsvorhaben:</a:t>
            </a:r>
            <a:endPar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r>
              <a:rPr kumimoji="0" lang="de-DE" sz="16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Wir präsentieren uns als Avatar - Was ist ein Informatiksystem und wie kann ich es für ein projektartiges Vorhaben nutzen? (UV 5.1) [</a:t>
            </a:r>
            <a:r>
              <a:rPr kumimoji="0" lang="de-DE" sz="16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vorheriger Arbeitstitel Informatiksysteme</a:t>
            </a:r>
            <a:r>
              <a:rPr kumimoji="0" lang="de-DE" sz="16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p>
          <a:p>
            <a:pPr marL="0" indent="0">
              <a:spcAft>
                <a:spcPts val="600"/>
              </a:spcAft>
              <a:buNone/>
            </a:pPr>
            <a:endParaRPr lang="de-DE" sz="1600" b="1"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None/>
            </a:pPr>
            <a:r>
              <a:rPr lang="de-DE" sz="1600" b="1" dirty="0">
                <a:latin typeface="Arial" panose="020B0604020202020204" pitchFamily="34" charset="0"/>
                <a:ea typeface="Times New Roman" panose="02020603050405020304" pitchFamily="18" charset="0"/>
                <a:cs typeface="Arial" panose="020B0604020202020204" pitchFamily="34" charset="0"/>
              </a:rPr>
              <a:t>Arbeitstitel weiterer geplanter Unterrichtsvorhaben:</a:t>
            </a:r>
          </a:p>
          <a:p>
            <a:pPr marL="0" indent="0">
              <a:spcAft>
                <a:spcPts val="600"/>
              </a:spcAft>
              <a:buNone/>
            </a:pPr>
            <a:r>
              <a:rPr lang="de-DE" sz="1400" b="1" i="1" dirty="0">
                <a:latin typeface="Arial" panose="020B0604020202020204" pitchFamily="34" charset="0"/>
                <a:ea typeface="Times New Roman" panose="02020603050405020304" pitchFamily="18" charset="0"/>
                <a:cs typeface="Arial" panose="020B0604020202020204" pitchFamily="34" charset="0"/>
              </a:rPr>
              <a:t>f</a:t>
            </a:r>
            <a:r>
              <a:rPr kumimoji="0" lang="de-DE" sz="1400" b="1" i="1"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ür</a:t>
            </a:r>
            <a:r>
              <a:rPr kumimoji="0" lang="de-DE" sz="1400" b="1"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Jahrgangsstufe 5 in Planung:</a:t>
            </a:r>
          </a:p>
          <a:p>
            <a:r>
              <a:rPr lang="de-DE" sz="1600" dirty="0">
                <a:latin typeface="Arial" panose="020B0604020202020204" pitchFamily="34" charset="0"/>
                <a:cs typeface="Arial" panose="020B0604020202020204" pitchFamily="34" charset="0"/>
              </a:rPr>
              <a:t>Algorithmen (I) </a:t>
            </a:r>
          </a:p>
          <a:p>
            <a:r>
              <a:rPr lang="de-DE" sz="1600" dirty="0">
                <a:latin typeface="Arial" panose="020B0604020202020204" pitchFamily="34" charset="0"/>
                <a:cs typeface="Arial" panose="020B0604020202020204" pitchFamily="34" charset="0"/>
              </a:rPr>
              <a:t>Information und Daten </a:t>
            </a:r>
          </a:p>
          <a:p>
            <a:r>
              <a:rPr lang="de-DE" sz="1600" dirty="0">
                <a:latin typeface="Arial" panose="020B0604020202020204" pitchFamily="34" charset="0"/>
                <a:cs typeface="Arial" panose="020B0604020202020204" pitchFamily="34" charset="0"/>
              </a:rPr>
              <a:t>Automaten </a:t>
            </a:r>
          </a:p>
          <a:p>
            <a:pPr marL="0" indent="0">
              <a:spcAft>
                <a:spcPts val="600"/>
              </a:spcAft>
              <a:buNone/>
            </a:pPr>
            <a:endParaRPr kumimoji="0" lang="de-DE" sz="16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None/>
            </a:pPr>
            <a:r>
              <a:rPr lang="de-DE" sz="1400" b="1" i="1" dirty="0">
                <a:latin typeface="Arial" panose="020B0604020202020204" pitchFamily="34" charset="0"/>
                <a:cs typeface="Arial" panose="020B0604020202020204" pitchFamily="34" charset="0"/>
              </a:rPr>
              <a:t>für Jahrgangsstufe 6 in Planung:</a:t>
            </a:r>
          </a:p>
          <a:p>
            <a:r>
              <a:rPr lang="de-DE" sz="1600" dirty="0">
                <a:latin typeface="Arial" panose="020B0604020202020204" pitchFamily="34" charset="0"/>
                <a:cs typeface="Arial" panose="020B0604020202020204" pitchFamily="34" charset="0"/>
              </a:rPr>
              <a:t>Kryptologie</a:t>
            </a:r>
          </a:p>
          <a:p>
            <a:r>
              <a:rPr lang="de-DE" sz="1600" dirty="0">
                <a:latin typeface="Arial" panose="020B0604020202020204" pitchFamily="34" charset="0"/>
                <a:cs typeface="Arial" panose="020B0604020202020204" pitchFamily="34" charset="0"/>
              </a:rPr>
              <a:t>Algorithmen (II) </a:t>
            </a:r>
          </a:p>
          <a:p>
            <a:r>
              <a:rPr lang="de-DE" sz="1600" dirty="0">
                <a:latin typeface="Arial" panose="020B0604020202020204" pitchFamily="34" charset="0"/>
                <a:cs typeface="Arial" panose="020B0604020202020204" pitchFamily="34" charset="0"/>
              </a:rPr>
              <a:t>Künstliche Intelligenz </a:t>
            </a:r>
          </a:p>
          <a:p>
            <a:r>
              <a:rPr lang="de-DE" sz="1600" dirty="0">
                <a:latin typeface="Arial" panose="020B0604020202020204" pitchFamily="34" charset="0"/>
                <a:cs typeface="Arial" panose="020B0604020202020204" pitchFamily="34" charset="0"/>
              </a:rPr>
              <a:t>Datenbewusstsein</a:t>
            </a:r>
            <a:endParaRPr lang="de-DE" sz="1600" dirty="0"/>
          </a:p>
        </p:txBody>
      </p:sp>
      <p:sp>
        <p:nvSpPr>
          <p:cNvPr id="9" name="Fußzeilenplatzhalter 8">
            <a:extLst>
              <a:ext uri="{FF2B5EF4-FFF2-40B4-BE49-F238E27FC236}">
                <a16:creationId xmlns:a16="http://schemas.microsoft.com/office/drawing/2014/main" id="{72CD9043-9D9A-4644-BCD0-418445EBAEE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60490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99100-BE8C-4C15-B7B4-5D38C3ABDB92}"/>
              </a:ext>
            </a:extLst>
          </p:cNvPr>
          <p:cNvSpPr>
            <a:spLocks noGrp="1"/>
          </p:cNvSpPr>
          <p:nvPr>
            <p:ph type="title"/>
          </p:nvPr>
        </p:nvSpPr>
        <p:spPr/>
        <p:txBody>
          <a:bodyPr/>
          <a:lstStyle/>
          <a:p>
            <a:r>
              <a:rPr lang="de-DE" dirty="0"/>
              <a:t>Differenzierungsmöglichkeiten</a:t>
            </a:r>
          </a:p>
        </p:txBody>
      </p:sp>
      <p:sp>
        <p:nvSpPr>
          <p:cNvPr id="3" name="Inhaltsplatzhalter 2">
            <a:extLst>
              <a:ext uri="{FF2B5EF4-FFF2-40B4-BE49-F238E27FC236}">
                <a16:creationId xmlns:a16="http://schemas.microsoft.com/office/drawing/2014/main" id="{326EDF20-8374-475E-B701-C9ECBFEC4A9C}"/>
              </a:ext>
            </a:extLst>
          </p:cNvPr>
          <p:cNvSpPr>
            <a:spLocks noGrp="1"/>
          </p:cNvSpPr>
          <p:nvPr>
            <p:ph idx="1"/>
          </p:nvPr>
        </p:nvSpPr>
        <p:spPr/>
        <p:txBody>
          <a:bodyPr/>
          <a:lstStyle/>
          <a:p>
            <a:r>
              <a:rPr lang="de-DE" i="1" dirty="0"/>
              <a:t>kursiv </a:t>
            </a:r>
            <a:r>
              <a:rPr lang="de-DE" dirty="0"/>
              <a:t>ausgewiesene Kompetenzerwartungen sind verpflichtend für die Schulform </a:t>
            </a:r>
            <a:r>
              <a:rPr lang="de-DE" i="1" dirty="0"/>
              <a:t>Gymnasium</a:t>
            </a:r>
          </a:p>
          <a:p>
            <a:r>
              <a:rPr lang="de-DE" dirty="0"/>
              <a:t>bieten vertiefende und ergänzende Vertiefungs- und Differenzierungsmöglichkeiten für leistungsstarke </a:t>
            </a:r>
            <a:r>
              <a:rPr lang="de-DE" dirty="0" err="1"/>
              <a:t>SuS</a:t>
            </a:r>
            <a:r>
              <a:rPr lang="de-DE" dirty="0"/>
              <a:t> an den Schulformen </a:t>
            </a:r>
            <a:r>
              <a:rPr lang="de-DE" i="1" dirty="0"/>
              <a:t>Haupt-, Real-, Gesamt- und Sekundarschule</a:t>
            </a:r>
          </a:p>
        </p:txBody>
      </p:sp>
      <p:sp>
        <p:nvSpPr>
          <p:cNvPr id="6" name="Foliennummernplatzhalter 5">
            <a:extLst>
              <a:ext uri="{FF2B5EF4-FFF2-40B4-BE49-F238E27FC236}">
                <a16:creationId xmlns:a16="http://schemas.microsoft.com/office/drawing/2014/main" id="{3A7AF609-0CEE-4E2F-A238-F1AB80CC6C05}"/>
              </a:ext>
            </a:extLst>
          </p:cNvPr>
          <p:cNvSpPr>
            <a:spLocks noGrp="1"/>
          </p:cNvSpPr>
          <p:nvPr>
            <p:ph type="sldNum" sz="quarter" idx="12"/>
          </p:nvPr>
        </p:nvSpPr>
        <p:spPr/>
        <p:txBody>
          <a:bodyPr/>
          <a:lstStyle/>
          <a:p>
            <a:fld id="{512A4277-7E7A-4AAF-BFC7-47646BF5CD0C}" type="slidenum">
              <a:rPr lang="de-DE" smtClean="0"/>
              <a:t>4</a:t>
            </a:fld>
            <a:endParaRPr lang="de-DE"/>
          </a:p>
        </p:txBody>
      </p:sp>
      <p:sp>
        <p:nvSpPr>
          <p:cNvPr id="7" name="Fußzeilenplatzhalter 6">
            <a:extLst>
              <a:ext uri="{FF2B5EF4-FFF2-40B4-BE49-F238E27FC236}">
                <a16:creationId xmlns:a16="http://schemas.microsoft.com/office/drawing/2014/main" id="{BD829099-2CD6-4BD6-B73E-3E497C3A69DD}"/>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196307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(ca. 6 </a:t>
            </a:r>
            <a:r>
              <a:rPr kumimoji="0" lang="de-DE" sz="16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Ustd</a:t>
            </a:r>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40</a:t>
            </a:fld>
            <a:endParaRPr lang="de-DE"/>
          </a:p>
        </p:txBody>
      </p:sp>
      <p:graphicFrame>
        <p:nvGraphicFramePr>
          <p:cNvPr id="8" name="Tabelle 7">
            <a:extLst>
              <a:ext uri="{FF2B5EF4-FFF2-40B4-BE49-F238E27FC236}">
                <a16:creationId xmlns:a16="http://schemas.microsoft.com/office/drawing/2014/main" id="{6E971268-B7CE-4C4C-9853-1DC515279677}"/>
              </a:ext>
            </a:extLst>
          </p:cNvPr>
          <p:cNvGraphicFramePr>
            <a:graphicFrameLocks noGrp="1" noChangeAspect="1"/>
          </p:cNvGraphicFramePr>
          <p:nvPr>
            <p:extLst>
              <p:ext uri="{D42A27DB-BD31-4B8C-83A1-F6EECF244321}">
                <p14:modId xmlns:p14="http://schemas.microsoft.com/office/powerpoint/2010/main" val="1487391395"/>
              </p:ext>
            </p:extLst>
          </p:nvPr>
        </p:nvGraphicFramePr>
        <p:xfrm>
          <a:off x="457201" y="1628800"/>
          <a:ext cx="8229599" cy="4268915"/>
        </p:xfrm>
        <a:graphic>
          <a:graphicData uri="http://schemas.openxmlformats.org/drawingml/2006/table">
            <a:tbl>
              <a:tblPr firstRow="1" firstCol="1" bandRow="1" bandCol="1">
                <a:tableStyleId>{5C22544A-7EE6-4342-B048-85BDC9FD1C3A}</a:tableStyleId>
              </a:tblPr>
              <a:tblGrid>
                <a:gridCol w="3276183">
                  <a:extLst>
                    <a:ext uri="{9D8B030D-6E8A-4147-A177-3AD203B41FA5}">
                      <a16:colId xmlns:a16="http://schemas.microsoft.com/office/drawing/2014/main" val="1535362712"/>
                    </a:ext>
                  </a:extLst>
                </a:gridCol>
                <a:gridCol w="4953416">
                  <a:extLst>
                    <a:ext uri="{9D8B030D-6E8A-4147-A177-3AD203B41FA5}">
                      <a16:colId xmlns:a16="http://schemas.microsoft.com/office/drawing/2014/main" val="1190034272"/>
                    </a:ext>
                  </a:extLst>
                </a:gridCol>
              </a:tblGrid>
              <a:tr h="396604">
                <a:tc>
                  <a:txBody>
                    <a:bodyPr/>
                    <a:lstStyle/>
                    <a:p>
                      <a:pPr marL="62865" indent="-180340" algn="l">
                        <a:spcBef>
                          <a:spcPts val="300"/>
                        </a:spcBef>
                        <a:spcAft>
                          <a:spcPts val="300"/>
                        </a:spcAft>
                        <a:tabLst>
                          <a:tab pos="180340" algn="l"/>
                          <a:tab pos="449580" algn="l"/>
                        </a:tabLst>
                      </a:pPr>
                      <a:r>
                        <a:rPr lang="de-DE" sz="1200" dirty="0">
                          <a:solidFill>
                            <a:schemeClr val="tx1"/>
                          </a:solidFill>
                          <a:effectLst/>
                        </a:rPr>
                        <a:t>Inhaltsfeld</a:t>
                      </a:r>
                    </a:p>
                    <a:p>
                      <a:pPr marL="62865" indent="-180340" algn="l">
                        <a:spcBef>
                          <a:spcPts val="300"/>
                        </a:spcBef>
                        <a:spcAft>
                          <a:spcPts val="300"/>
                        </a:spcAft>
                        <a:tabLst>
                          <a:tab pos="180340" algn="l"/>
                          <a:tab pos="449580" algn="l"/>
                        </a:tabLst>
                      </a:pPr>
                      <a:r>
                        <a:rPr lang="de-DE" sz="1200" dirty="0">
                          <a:solidFill>
                            <a:schemeClr val="tx1"/>
                          </a:solidFill>
                          <a:effectLst/>
                        </a:rPr>
                        <a:t>Inhaltliche Schwerpunkte </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180340" indent="-180340" algn="l">
                        <a:spcBef>
                          <a:spcPts val="300"/>
                        </a:spcBef>
                        <a:spcAft>
                          <a:spcPts val="300"/>
                        </a:spcAft>
                        <a:tabLst>
                          <a:tab pos="180340" algn="l"/>
                          <a:tab pos="449580" algn="l"/>
                        </a:tabLst>
                      </a:pPr>
                      <a:r>
                        <a:rPr lang="de-DE" sz="1200">
                          <a:solidFill>
                            <a:schemeClr val="tx1"/>
                          </a:solidFill>
                          <a:effectLst/>
                        </a:rPr>
                        <a:t>Übergeordnete Kompetenzerwartungen</a:t>
                      </a:r>
                    </a:p>
                    <a:p>
                      <a:pPr algn="l">
                        <a:lnSpc>
                          <a:spcPct val="115000"/>
                        </a:lnSpc>
                        <a:spcAft>
                          <a:spcPts val="600"/>
                        </a:spcAft>
                      </a:pPr>
                      <a:r>
                        <a:rPr lang="de-DE" sz="1200">
                          <a:solidFill>
                            <a:schemeClr val="tx1"/>
                          </a:solidFill>
                          <a:effectLst/>
                        </a:rPr>
                        <a:t>Die Schülerinnen und Schüler</a:t>
                      </a:r>
                      <a:endParaRPr lang="de-DE"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5856869"/>
                  </a:ext>
                </a:extLst>
              </a:tr>
              <a:tr h="3245490">
                <a:tc>
                  <a:txBody>
                    <a:bodyPr/>
                    <a:lstStyle/>
                    <a:p>
                      <a:pPr marL="342900" lvl="0" indent="-342900" algn="l">
                        <a:lnSpc>
                          <a:spcPct val="115000"/>
                        </a:lnSpc>
                        <a:spcAft>
                          <a:spcPts val="600"/>
                        </a:spcAft>
                        <a:buFont typeface="Symbol" panose="05050102010706020507" pitchFamily="18" charset="2"/>
                        <a:buChar char=""/>
                      </a:pPr>
                      <a:r>
                        <a:rPr lang="de-DE" sz="1200" dirty="0">
                          <a:solidFill>
                            <a:schemeClr val="tx1"/>
                          </a:solidFill>
                          <a:effectLst/>
                        </a:rPr>
                        <a:t>Information und Daten:</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Informationsgehalt von Daten</a:t>
                      </a:r>
                    </a:p>
                    <a:p>
                      <a:pPr marL="342900" lvl="0" indent="-342900" algn="l">
                        <a:lnSpc>
                          <a:spcPct val="115000"/>
                        </a:lnSpc>
                        <a:spcAft>
                          <a:spcPts val="600"/>
                        </a:spcAft>
                        <a:buFont typeface="Symbol" panose="05050102010706020507" pitchFamily="18" charset="2"/>
                        <a:buChar char=""/>
                      </a:pPr>
                      <a:r>
                        <a:rPr lang="de-DE" sz="1200" dirty="0">
                          <a:solidFill>
                            <a:schemeClr val="tx1"/>
                          </a:solidFill>
                          <a:effectLst/>
                        </a:rPr>
                        <a:t>Informatiksysteme:</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Aufbau und Funktionsweise von Informatiksystemen</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Anwendung von Informatiksystemen</a:t>
                      </a:r>
                    </a:p>
                    <a:p>
                      <a:pPr marL="342900" lvl="0" indent="-342900" algn="l">
                        <a:lnSpc>
                          <a:spcPct val="115000"/>
                        </a:lnSpc>
                        <a:spcAft>
                          <a:spcPts val="600"/>
                        </a:spcAft>
                        <a:buFont typeface="Symbol" panose="05050102010706020507" pitchFamily="18" charset="2"/>
                        <a:buChar char=""/>
                      </a:pPr>
                      <a:r>
                        <a:rPr lang="de-DE" sz="1200" dirty="0">
                          <a:solidFill>
                            <a:schemeClr val="tx1"/>
                          </a:solidFill>
                          <a:effectLst/>
                        </a:rPr>
                        <a:t>Informatik, Mensch und Gesellschaft:</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Informatiksysteme in der Lebens- und Arbeitswelt</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Datenbewusstsein</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lvl="0" indent="-342900" algn="l">
                        <a:lnSpc>
                          <a:spcPct val="115000"/>
                        </a:lnSpc>
                        <a:spcAft>
                          <a:spcPts val="600"/>
                        </a:spcAft>
                        <a:buFont typeface="Symbol" panose="05050102010706020507" pitchFamily="18" charset="2"/>
                        <a:buChar char=""/>
                      </a:pPr>
                      <a:r>
                        <a:rPr lang="de-DE" sz="1200" dirty="0">
                          <a:solidFill>
                            <a:schemeClr val="tx1"/>
                          </a:solidFill>
                          <a:effectLst/>
                        </a:rPr>
                        <a:t>Argumentieren (A) </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formulieren Fragen zu einfachen informatischen Sachverhalten</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äußern Vermutungen zu informatischen Sachverhalten auf der Basis von Alltagsvorstellungen oder Vorwissen</a:t>
                      </a:r>
                    </a:p>
                    <a:p>
                      <a:pPr marL="342900" lvl="0" indent="-342900" algn="l">
                        <a:lnSpc>
                          <a:spcPct val="115000"/>
                        </a:lnSpc>
                        <a:spcAft>
                          <a:spcPts val="600"/>
                        </a:spcAft>
                        <a:buFont typeface="Symbol" panose="05050102010706020507" pitchFamily="18" charset="2"/>
                        <a:buChar char=""/>
                      </a:pPr>
                      <a:r>
                        <a:rPr lang="de-DE" sz="1200" dirty="0">
                          <a:solidFill>
                            <a:schemeClr val="tx1"/>
                          </a:solidFill>
                          <a:effectLst/>
                        </a:rPr>
                        <a:t>Modellieren und Implementieren (MI) </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erstellen informatische Modelle zu gegebenen Sachverhalten</a:t>
                      </a:r>
                    </a:p>
                    <a:p>
                      <a:pPr marL="342900" lvl="0" indent="-342900" algn="l">
                        <a:lnSpc>
                          <a:spcPct val="115000"/>
                        </a:lnSpc>
                        <a:spcAft>
                          <a:spcPts val="600"/>
                        </a:spcAft>
                        <a:buFont typeface="Symbol" panose="05050102010706020507" pitchFamily="18" charset="2"/>
                        <a:buChar char=""/>
                      </a:pPr>
                      <a:r>
                        <a:rPr lang="de-DE" sz="1200" dirty="0">
                          <a:solidFill>
                            <a:schemeClr val="tx1"/>
                          </a:solidFill>
                          <a:effectLst/>
                        </a:rPr>
                        <a:t>Darstellen und Interpretieren (DI)  </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beschreiben einfache Darstellungen von informatischen Sachverhalten</a:t>
                      </a:r>
                    </a:p>
                    <a:p>
                      <a:pPr marL="342900" lvl="0" indent="-342900" algn="l">
                        <a:lnSpc>
                          <a:spcPct val="115000"/>
                        </a:lnSpc>
                        <a:spcAft>
                          <a:spcPts val="600"/>
                        </a:spcAft>
                        <a:buFont typeface="Symbol" panose="05050102010706020507" pitchFamily="18" charset="2"/>
                        <a:buChar char=""/>
                      </a:pPr>
                      <a:r>
                        <a:rPr lang="de-DE" sz="1200" dirty="0">
                          <a:solidFill>
                            <a:schemeClr val="tx1"/>
                          </a:solidFill>
                          <a:effectLst/>
                        </a:rPr>
                        <a:t>Kommunizieren und Kooperieren (KK) </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beschreiben einfache informatische Sachverhalte unter Verwendung von Fachbegriffen sachgerecht</a:t>
                      </a:r>
                    </a:p>
                    <a:p>
                      <a:pPr marL="742950" lvl="1" indent="-285750" algn="l">
                        <a:lnSpc>
                          <a:spcPct val="115000"/>
                        </a:lnSpc>
                        <a:spcAft>
                          <a:spcPts val="600"/>
                        </a:spcAft>
                        <a:buFont typeface="Courier New" panose="02070309020205020404" pitchFamily="49" charset="0"/>
                        <a:buChar char="o"/>
                      </a:pPr>
                      <a:r>
                        <a:rPr lang="de-DE" sz="1200" dirty="0">
                          <a:solidFill>
                            <a:schemeClr val="tx1"/>
                          </a:solidFill>
                          <a:effectLst/>
                        </a:rPr>
                        <a:t>setzen bei der Bearbeitung einer informatischen Problemstellung geeignete digitale Werkzeuge zum </a:t>
                      </a:r>
                      <a:r>
                        <a:rPr lang="de-DE" sz="1200" dirty="0" err="1">
                          <a:solidFill>
                            <a:schemeClr val="tx1"/>
                          </a:solidFill>
                          <a:effectLst/>
                        </a:rPr>
                        <a:t>kollaborativen</a:t>
                      </a:r>
                      <a:r>
                        <a:rPr lang="de-DE" sz="1200" dirty="0">
                          <a:solidFill>
                            <a:schemeClr val="tx1"/>
                          </a:solidFill>
                          <a:effectLst/>
                        </a:rPr>
                        <a:t> Arbeiten ein (MKR 1.2, 3.1)</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88330794"/>
                  </a:ext>
                </a:extLst>
              </a:tr>
            </a:tbl>
          </a:graphicData>
        </a:graphic>
      </p:graphicFrame>
      <p:sp>
        <p:nvSpPr>
          <p:cNvPr id="3" name="Fußzeilenplatzhalter 2">
            <a:extLst>
              <a:ext uri="{FF2B5EF4-FFF2-40B4-BE49-F238E27FC236}">
                <a16:creationId xmlns:a16="http://schemas.microsoft.com/office/drawing/2014/main" id="{D89BE484-012D-4CA6-A1BA-AD1FE514D0CF}"/>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255473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(ca. 6 </a:t>
            </a:r>
            <a:r>
              <a:rPr kumimoji="0" lang="de-DE" sz="16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Ustd</a:t>
            </a:r>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41</a:t>
            </a:fld>
            <a:endParaRPr lang="de-DE"/>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2985862274"/>
              </p:ext>
            </p:extLst>
          </p:nvPr>
        </p:nvGraphicFramePr>
        <p:xfrm>
          <a:off x="359532" y="1704318"/>
          <a:ext cx="8424936" cy="4114800"/>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35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864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Differenzierungsoptionen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Betonung der Kompetenzerwartungen des Lehrplans Informatik für die Klassen 5 und 6</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Abgrenzung von den Inhalten aus den WP-Lehrplänen</a:t>
                      </a:r>
                    </a:p>
                    <a:p>
                      <a:endParaRPr lang="de-DE"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i="1" dirty="0">
                        <a:solidFill>
                          <a:srgbClr val="00B050"/>
                        </a:solidFill>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i="1" dirty="0">
                          <a:solidFill>
                            <a:srgbClr val="00B050"/>
                          </a:solidFill>
                          <a:ea typeface="Times New Roman" panose="02020603050405020304" pitchFamily="18" charset="0"/>
                          <a:cs typeface="Arial" panose="020B0604020202020204" pitchFamily="34" charset="0"/>
                        </a:rPr>
                        <a:t>Die Schülerinnen und Schüler präsentieren sich in diesem Alter vielleicht schon im Netz, z. B. auf Kommunikationsplattformen, in Onlinespielen, auf sozialen Plattformen. Eine gemeinsame Präsentation als Klasse kann dabei helfen, eine Klassenidentität zu entwickeln, eine Identifikation mit der Schule zu finden und das neue Lernumfeld kennenzulernen.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i="1" dirty="0">
                        <a:solidFill>
                          <a:srgbClr val="00B050"/>
                        </a:solidFil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i="1" dirty="0">
                          <a:solidFill>
                            <a:srgbClr val="00B050"/>
                          </a:solidFill>
                          <a:ea typeface="Times New Roman" panose="02020603050405020304" pitchFamily="18" charset="0"/>
                          <a:cs typeface="Arial" panose="020B0604020202020204" pitchFamily="34" charset="0"/>
                        </a:rPr>
                        <a:t>Die Motivation der Schülerinnen und Schüler wird zudem dadurch verstärkt, indem gleich zu Beginn des Informatikunterrichts die an der Schule verfügbaren Informatiksysteme genutzt werden.</a:t>
                      </a:r>
                      <a:endParaRPr lang="de-DE" sz="1600" i="1" dirty="0">
                        <a:solidFill>
                          <a:srgbClr val="00B050"/>
                        </a:solidFill>
                        <a:ea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985697493"/>
                  </a:ext>
                </a:extLst>
              </a:tr>
            </a:tbl>
          </a:graphicData>
        </a:graphic>
      </p:graphicFrame>
      <p:sp>
        <p:nvSpPr>
          <p:cNvPr id="7" name="Fußzeilenplatzhalter 6">
            <a:extLst>
              <a:ext uri="{FF2B5EF4-FFF2-40B4-BE49-F238E27FC236}">
                <a16:creationId xmlns:a16="http://schemas.microsoft.com/office/drawing/2014/main" id="{0B0DD830-24B9-4600-98A8-167857A7411B}"/>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153603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42</a:t>
            </a:fld>
            <a:endParaRPr lang="de-DE"/>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2015295621"/>
              </p:ext>
            </p:extLst>
          </p:nvPr>
        </p:nvGraphicFramePr>
        <p:xfrm>
          <a:off x="359532" y="1628800"/>
          <a:ext cx="8424936" cy="4392676"/>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36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878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Differenzierungsoptionen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Betonung der Kompetenzerwartungen des Lehrplans Informatik für die Klassen 5 und 6</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Abgrenzung von den Inhalten aus den WP-Lehrplänen</a:t>
                      </a:r>
                    </a:p>
                  </a:txBody>
                  <a:tcPr>
                    <a:noFill/>
                  </a:tcPr>
                </a:tc>
                <a:tc>
                  <a:txBody>
                    <a:bodyPr/>
                    <a:lstStyle/>
                    <a:p>
                      <a:pPr algn="l">
                        <a:lnSpc>
                          <a:spcPct val="115000"/>
                        </a:lnSpc>
                        <a:spcBef>
                          <a:spcPts val="0"/>
                        </a:spcBef>
                        <a:spcAft>
                          <a:spcPts val="0"/>
                        </a:spcAft>
                      </a:pPr>
                      <a:r>
                        <a:rPr lang="de-DE" sz="1600" i="1" dirty="0">
                          <a:solidFill>
                            <a:srgbClr val="00B050"/>
                          </a:solidFill>
                          <a:effectLst/>
                          <a:ea typeface="Times New Roman" panose="02020603050405020304" pitchFamily="18" charset="0"/>
                          <a:cs typeface="Times New Roman" panose="02020603050405020304" pitchFamily="18" charset="0"/>
                        </a:rPr>
                        <a:t>Ideensammlung zur Umsetzung des UV. Dabei sollen Schülerinnen und Schüler ihr Vorwissen aktivieren. </a:t>
                      </a:r>
                      <a:r>
                        <a:rPr lang="de-DE" sz="1400" i="1" dirty="0">
                          <a:solidFill>
                            <a:srgbClr val="00B050"/>
                          </a:solidFill>
                          <a:ea typeface="Times New Roman" panose="02020603050405020304" pitchFamily="18" charset="0"/>
                          <a:cs typeface="Times New Roman" panose="02020603050405020304" pitchFamily="18" charset="0"/>
                        </a:rPr>
                        <a:t>Mögliche </a:t>
                      </a:r>
                      <a:r>
                        <a:rPr lang="de-DE" sz="1400" i="1" dirty="0">
                          <a:solidFill>
                            <a:srgbClr val="00B050"/>
                          </a:solidFill>
                          <a:effectLst/>
                          <a:ea typeface="Times New Roman" panose="02020603050405020304" pitchFamily="18" charset="0"/>
                          <a:cs typeface="Times New Roman" panose="02020603050405020304" pitchFamily="18" charset="0"/>
                        </a:rPr>
                        <a:t>Impulsfragen:</a:t>
                      </a:r>
                    </a:p>
                    <a:p>
                      <a:pPr marL="285750" lvl="0" indent="-285750" algn="l">
                        <a:spcBef>
                          <a:spcPts val="600"/>
                        </a:spcBef>
                        <a:spcAft>
                          <a:spcPts val="0"/>
                        </a:spcAft>
                        <a:buFont typeface="Arial" panose="020B0604020202020204" pitchFamily="34" charset="0"/>
                        <a:buChar char="•"/>
                      </a:pPr>
                      <a:r>
                        <a:rPr lang="de-DE" sz="1400" i="1" dirty="0">
                          <a:solidFill>
                            <a:srgbClr val="00B050"/>
                          </a:solidFill>
                          <a:effectLst/>
                          <a:ea typeface="Times New Roman" panose="02020603050405020304" pitchFamily="18" charset="0"/>
                          <a:cs typeface="Times New Roman" panose="02020603050405020304" pitchFamily="18" charset="0"/>
                        </a:rPr>
                        <a:t>Was ist ein Avatar? </a:t>
                      </a:r>
                    </a:p>
                    <a:p>
                      <a:pPr marL="285750" lvl="0" indent="-285750" algn="l">
                        <a:spcBef>
                          <a:spcPts val="600"/>
                        </a:spcBef>
                        <a:spcAft>
                          <a:spcPts val="0"/>
                        </a:spcAft>
                        <a:buFont typeface="Arial" panose="020B0604020202020204" pitchFamily="34" charset="0"/>
                        <a:buChar char="•"/>
                      </a:pPr>
                      <a:r>
                        <a:rPr lang="de-DE" sz="1400" i="1" dirty="0">
                          <a:solidFill>
                            <a:srgbClr val="00B050"/>
                          </a:solidFill>
                          <a:effectLst/>
                          <a:ea typeface="Times New Roman" panose="02020603050405020304" pitchFamily="18" charset="0"/>
                          <a:cs typeface="Times New Roman" panose="02020603050405020304" pitchFamily="18" charset="0"/>
                        </a:rPr>
                        <a:t>Warum nehmen wir einen Avatar und kein Foto?</a:t>
                      </a:r>
                    </a:p>
                    <a:p>
                      <a:pPr marL="285750" lvl="0" indent="-285750" algn="l">
                        <a:spcBef>
                          <a:spcPts val="600"/>
                        </a:spcBef>
                        <a:spcAft>
                          <a:spcPts val="0"/>
                        </a:spcAft>
                        <a:buFont typeface="Arial" panose="020B0604020202020204" pitchFamily="34" charset="0"/>
                        <a:buChar char="•"/>
                      </a:pPr>
                      <a:r>
                        <a:rPr lang="de-DE" sz="1400" i="1" dirty="0">
                          <a:solidFill>
                            <a:srgbClr val="00B050"/>
                          </a:solidFill>
                          <a:effectLst/>
                          <a:ea typeface="Times New Roman" panose="02020603050405020304" pitchFamily="18" charset="0"/>
                          <a:cs typeface="Times New Roman" panose="02020603050405020304" pitchFamily="18" charset="0"/>
                        </a:rPr>
                        <a:t>Wie erstelle ich meinen eigenen Avatar? Wie funktioniert das? </a:t>
                      </a:r>
                    </a:p>
                    <a:p>
                      <a:pPr marL="285750" lvl="0" indent="-285750" algn="l">
                        <a:spcBef>
                          <a:spcPts val="600"/>
                        </a:spcBef>
                        <a:spcAft>
                          <a:spcPts val="0"/>
                        </a:spcAft>
                        <a:buFont typeface="Arial" panose="020B0604020202020204" pitchFamily="34" charset="0"/>
                        <a:buChar char="•"/>
                      </a:pPr>
                      <a:r>
                        <a:rPr lang="de-DE" sz="1400" i="1" dirty="0">
                          <a:solidFill>
                            <a:srgbClr val="00B050"/>
                          </a:solidFill>
                          <a:effectLst/>
                          <a:ea typeface="Times New Roman" panose="02020603050405020304" pitchFamily="18" charset="0"/>
                          <a:cs typeface="Times New Roman" panose="02020603050405020304" pitchFamily="18" charset="0"/>
                        </a:rPr>
                        <a:t>Welche Geräte kann ich nutzen, um einen Avatar zu erzeugen? </a:t>
                      </a:r>
                    </a:p>
                    <a:p>
                      <a:pPr marL="285750" lvl="0" indent="-285750" algn="l">
                        <a:spcBef>
                          <a:spcPts val="600"/>
                        </a:spcBef>
                        <a:spcAft>
                          <a:spcPts val="0"/>
                        </a:spcAft>
                        <a:buFont typeface="Arial" panose="020B0604020202020204" pitchFamily="34" charset="0"/>
                        <a:buChar char="•"/>
                      </a:pPr>
                      <a:r>
                        <a:rPr lang="de-DE" sz="1400" i="1" dirty="0">
                          <a:solidFill>
                            <a:srgbClr val="00B050"/>
                          </a:solidFill>
                          <a:effectLst/>
                          <a:ea typeface="Times New Roman" panose="02020603050405020304" pitchFamily="18" charset="0"/>
                          <a:cs typeface="Times New Roman" panose="02020603050405020304" pitchFamily="18" charset="0"/>
                        </a:rPr>
                        <a:t>Mit welchen Programmen kann man einen Avatar erzeugen? </a:t>
                      </a:r>
                    </a:p>
                    <a:p>
                      <a:pPr marL="285750" lvl="0" indent="-285750" algn="l">
                        <a:spcBef>
                          <a:spcPts val="600"/>
                        </a:spcBef>
                        <a:spcAft>
                          <a:spcPts val="0"/>
                        </a:spcAft>
                        <a:buFont typeface="Arial" panose="020B0604020202020204" pitchFamily="34" charset="0"/>
                        <a:buChar char="•"/>
                      </a:pPr>
                      <a:r>
                        <a:rPr lang="de-DE" sz="1400" i="1" dirty="0">
                          <a:solidFill>
                            <a:srgbClr val="00B050"/>
                          </a:solidFill>
                          <a:effectLst/>
                          <a:ea typeface="Times New Roman" panose="02020603050405020304" pitchFamily="18" charset="0"/>
                          <a:cs typeface="Times New Roman" panose="02020603050405020304" pitchFamily="18" charset="0"/>
                        </a:rPr>
                        <a:t>Wie können wir alle Avatare der Klasse auf unserer Präsentationsplattform sammeln? </a:t>
                      </a:r>
                    </a:p>
                    <a:p>
                      <a:pPr marL="285750" lvl="0" indent="-285750" algn="l">
                        <a:spcBef>
                          <a:spcPts val="600"/>
                        </a:spcBef>
                        <a:spcAft>
                          <a:spcPts val="0"/>
                        </a:spcAft>
                        <a:buFont typeface="Arial" panose="020B0604020202020204" pitchFamily="34" charset="0"/>
                        <a:buChar char="•"/>
                      </a:pPr>
                      <a:r>
                        <a:rPr lang="de-DE" sz="1400" i="1" dirty="0">
                          <a:solidFill>
                            <a:srgbClr val="00B050"/>
                          </a:solidFill>
                          <a:effectLst/>
                          <a:ea typeface="Times New Roman" panose="02020603050405020304" pitchFamily="18" charset="0"/>
                          <a:cs typeface="Times New Roman" panose="02020603050405020304" pitchFamily="18" charset="0"/>
                        </a:rPr>
                        <a:t>Wie können wir unsere Avatare speichern und austauschen/sammeln/gemeinsam präsentieren?</a:t>
                      </a:r>
                    </a:p>
                  </a:txBody>
                  <a:tcPr>
                    <a:noFill/>
                  </a:tcPr>
                </a:tc>
                <a:extLst>
                  <a:ext uri="{0D108BD9-81ED-4DB2-BD59-A6C34878D82A}">
                    <a16:rowId xmlns:a16="http://schemas.microsoft.com/office/drawing/2014/main" val="985697493"/>
                  </a:ext>
                </a:extLst>
              </a:tr>
            </a:tbl>
          </a:graphicData>
        </a:graphic>
      </p:graphicFrame>
      <p:sp>
        <p:nvSpPr>
          <p:cNvPr id="7" name="Fußzeilenplatzhalter 6">
            <a:extLst>
              <a:ext uri="{FF2B5EF4-FFF2-40B4-BE49-F238E27FC236}">
                <a16:creationId xmlns:a16="http://schemas.microsoft.com/office/drawing/2014/main" id="{5FFC8361-8ECD-4113-AEFC-DCA782585D6D}"/>
              </a:ext>
            </a:extLst>
          </p:cNvPr>
          <p:cNvSpPr>
            <a:spLocks noGrp="1"/>
          </p:cNvSpPr>
          <p:nvPr>
            <p:ph type="ftr" sz="quarter" idx="11"/>
          </p:nvPr>
        </p:nvSpPr>
        <p:spPr/>
        <p:txBody>
          <a:bodyPr/>
          <a:lstStyle/>
          <a:p>
            <a:r>
              <a:rPr lang="de-DE" dirty="0"/>
              <a:t>Implementationsveranstaltung zur Einführung des Kernlehrplans Informatik für die S I, Klassen 5 und 6</a:t>
            </a:r>
          </a:p>
        </p:txBody>
      </p:sp>
    </p:spTree>
    <p:extLst>
      <p:ext uri="{BB962C8B-B14F-4D97-AF65-F5344CB8AC3E}">
        <p14:creationId xmlns:p14="http://schemas.microsoft.com/office/powerpoint/2010/main" val="4207979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43</a:t>
            </a:fld>
            <a:endParaRPr lang="de-DE"/>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891682796"/>
              </p:ext>
            </p:extLst>
          </p:nvPr>
        </p:nvGraphicFramePr>
        <p:xfrm>
          <a:off x="359532" y="1704318"/>
          <a:ext cx="8424936" cy="4615377"/>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406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766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Differenzierungsoptionen</a:t>
                      </a:r>
                    </a:p>
                    <a:p>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Betonung der Kompetenzerwartungen des Lehrplans Informatik für die Klassen 5 und 6</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Abgrenzung von den Inhalten aus den WP-Lehrplänen</a:t>
                      </a:r>
                    </a:p>
                    <a:p>
                      <a:endParaRPr lang="de-DE" dirty="0"/>
                    </a:p>
                  </a:txBody>
                  <a:tcPr>
                    <a:noFill/>
                  </a:tcPr>
                </a:tc>
                <a:tc>
                  <a:txBody>
                    <a:bodyPr/>
                    <a:lstStyle/>
                    <a:p>
                      <a:r>
                        <a:rPr lang="de-DE" sz="1700" i="1" dirty="0">
                          <a:solidFill>
                            <a:srgbClr val="00B050"/>
                          </a:solidFill>
                        </a:rPr>
                        <a:t>Die Schülerinnen und Schüler definieren gemeinsam mit der Lehrperson das Ziel dieses Unterrichtsprojektes.</a:t>
                      </a:r>
                    </a:p>
                    <a:p>
                      <a:endParaRPr lang="de-DE" sz="1700" i="1" dirty="0">
                        <a:solidFill>
                          <a:srgbClr val="00B050"/>
                        </a:solidFill>
                      </a:endParaRPr>
                    </a:p>
                    <a:p>
                      <a:r>
                        <a:rPr lang="de-DE" sz="1700" i="1" dirty="0">
                          <a:solidFill>
                            <a:srgbClr val="00B050"/>
                          </a:solidFill>
                        </a:rPr>
                        <a:t>Dieses Ziel kann individuell an die Lerngruppe und die Systemvoraussetzungen der Schule angepasst werden.</a:t>
                      </a:r>
                    </a:p>
                    <a:p>
                      <a:endParaRPr lang="de-DE" sz="1700" i="1" dirty="0">
                        <a:solidFill>
                          <a:srgbClr val="00B050"/>
                        </a:solidFill>
                      </a:endParaRPr>
                    </a:p>
                    <a:p>
                      <a:r>
                        <a:rPr lang="de-DE" sz="1700" i="1" dirty="0">
                          <a:solidFill>
                            <a:srgbClr val="00B050"/>
                          </a:solidFill>
                        </a:rPr>
                        <a:t>An dieser Stelle kann (spätestens) die Einführung der neuen Schülerinnen und Schüler in das schuleigene Netz erfolgen. Sie erhalten eine Anleitung, wie sie die vorhandene Hardware starten, Zugang zum Schulnetzwerk bekommen und die entsprechende Software starten.</a:t>
                      </a:r>
                    </a:p>
                    <a:p>
                      <a:pPr algn="l">
                        <a:lnSpc>
                          <a:spcPct val="115000"/>
                        </a:lnSpc>
                        <a:spcBef>
                          <a:spcPts val="0"/>
                        </a:spcBef>
                        <a:spcAft>
                          <a:spcPts val="0"/>
                        </a:spcAft>
                      </a:pPr>
                      <a:endParaRPr lang="de-DE" sz="1400" i="1" dirty="0">
                        <a:solidFill>
                          <a:srgbClr val="00B050"/>
                        </a:solidFill>
                        <a:effectLst/>
                        <a:ea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985697493"/>
                  </a:ext>
                </a:extLst>
              </a:tr>
            </a:tbl>
          </a:graphicData>
        </a:graphic>
      </p:graphicFrame>
      <p:sp>
        <p:nvSpPr>
          <p:cNvPr id="7" name="Fußzeilenplatzhalter 6">
            <a:extLst>
              <a:ext uri="{FF2B5EF4-FFF2-40B4-BE49-F238E27FC236}">
                <a16:creationId xmlns:a16="http://schemas.microsoft.com/office/drawing/2014/main" id="{51F6F845-E240-406B-B2F3-EEE2FE1DB809}"/>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321715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44</a:t>
            </a:fld>
            <a:endParaRPr lang="de-DE" dirty="0"/>
          </a:p>
        </p:txBody>
      </p:sp>
      <p:sp>
        <p:nvSpPr>
          <p:cNvPr id="8" name="Fußzeilenplatzhalter 7">
            <a:extLst>
              <a:ext uri="{FF2B5EF4-FFF2-40B4-BE49-F238E27FC236}">
                <a16:creationId xmlns:a16="http://schemas.microsoft.com/office/drawing/2014/main" id="{552752B0-C864-48A9-9DA7-B755CCDF2A74}"/>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graphicFrame>
        <p:nvGraphicFramePr>
          <p:cNvPr id="13" name="Tabelle 6">
            <a:extLst>
              <a:ext uri="{FF2B5EF4-FFF2-40B4-BE49-F238E27FC236}">
                <a16:creationId xmlns:a16="http://schemas.microsoft.com/office/drawing/2014/main" id="{8BC4E0A8-CB48-44D0-A660-1E2A6D25773F}"/>
              </a:ext>
            </a:extLst>
          </p:cNvPr>
          <p:cNvGraphicFramePr>
            <a:graphicFrameLocks noGrp="1"/>
          </p:cNvGraphicFramePr>
          <p:nvPr>
            <p:extLst>
              <p:ext uri="{D42A27DB-BD31-4B8C-83A1-F6EECF244321}">
                <p14:modId xmlns:p14="http://schemas.microsoft.com/office/powerpoint/2010/main" val="4204670181"/>
              </p:ext>
            </p:extLst>
          </p:nvPr>
        </p:nvGraphicFramePr>
        <p:xfrm>
          <a:off x="359532" y="1704318"/>
          <a:ext cx="8424936" cy="4172954"/>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406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766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Differenzierungsoptionen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Betonung der Kompetenzerwartungen des Lehrplans Informatik für die Klassen 5 und 6</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Abgrenzung von den Inhalten aus den WP-Lehrplänen</a:t>
                      </a:r>
                    </a:p>
                    <a:p>
                      <a:endParaRPr lang="de-DE" dirty="0"/>
                    </a:p>
                  </a:txBody>
                  <a:tcPr>
                    <a:noFill/>
                  </a:tcPr>
                </a:tc>
                <a:tc>
                  <a:txBody>
                    <a:bodyPr/>
                    <a:lstStyle/>
                    <a:p>
                      <a:r>
                        <a:rPr lang="de-DE" sz="1600" i="1" dirty="0">
                          <a:solidFill>
                            <a:srgbClr val="00B050"/>
                          </a:solidFill>
                          <a:effectLst/>
                          <a:ea typeface="Times New Roman" panose="02020603050405020304" pitchFamily="18" charset="0"/>
                          <a:cs typeface="Times New Roman" panose="02020603050405020304" pitchFamily="18" charset="0"/>
                        </a:rPr>
                        <a:t>Sammlung aller Komponenten von Informatiksystemen, die man benötigt, um das Projekt zu realisieren. </a:t>
                      </a:r>
                    </a:p>
                    <a:p>
                      <a:endParaRPr lang="de-DE" sz="1600" i="1" dirty="0">
                        <a:solidFill>
                          <a:srgbClr val="00B050"/>
                        </a:solidFill>
                        <a:effectLst/>
                        <a:ea typeface="Times New Roman" panose="02020603050405020304" pitchFamily="18" charset="0"/>
                        <a:cs typeface="Times New Roman" panose="02020603050405020304" pitchFamily="18" charset="0"/>
                      </a:endParaRPr>
                    </a:p>
                    <a:p>
                      <a:endParaRPr lang="de-DE" sz="1600" i="1" dirty="0">
                        <a:solidFill>
                          <a:srgbClr val="00B050"/>
                        </a:solidFill>
                      </a:endParaRPr>
                    </a:p>
                    <a:p>
                      <a:endParaRPr lang="de-DE" sz="1400" i="1" dirty="0">
                        <a:solidFill>
                          <a:srgbClr val="00B050"/>
                        </a:solidFill>
                      </a:endParaRPr>
                    </a:p>
                    <a:p>
                      <a:endParaRPr lang="de-DE" sz="1400" i="1" dirty="0">
                        <a:solidFill>
                          <a:srgbClr val="00B050"/>
                        </a:solidFill>
                      </a:endParaRPr>
                    </a:p>
                    <a:p>
                      <a:endParaRPr lang="de-DE" sz="1400" i="1" dirty="0">
                        <a:solidFill>
                          <a:srgbClr val="00B050"/>
                        </a:solidFill>
                        <a:effectLst/>
                        <a:ea typeface="Times New Roman" panose="02020603050405020304" pitchFamily="18" charset="0"/>
                        <a:cs typeface="Times New Roman" panose="02020603050405020304" pitchFamily="18" charset="0"/>
                      </a:endParaRPr>
                    </a:p>
                    <a:p>
                      <a:endParaRPr lang="de-DE" sz="1400" i="1" dirty="0">
                        <a:solidFill>
                          <a:srgbClr val="00B050"/>
                        </a:solidFill>
                        <a:effectLst/>
                        <a:ea typeface="Times New Roman" panose="02020603050405020304" pitchFamily="18" charset="0"/>
                        <a:cs typeface="Times New Roman" panose="02020603050405020304" pitchFamily="18" charset="0"/>
                      </a:endParaRPr>
                    </a:p>
                    <a:p>
                      <a:r>
                        <a:rPr lang="de-DE" sz="1600" i="1" kern="1200" dirty="0">
                          <a:solidFill>
                            <a:srgbClr val="00B050"/>
                          </a:solidFill>
                          <a:effectLst/>
                          <a:latin typeface="+mn-lt"/>
                          <a:ea typeface="Times New Roman" panose="02020603050405020304" pitchFamily="18" charset="0"/>
                          <a:cs typeface="Times New Roman" panose="02020603050405020304" pitchFamily="18" charset="0"/>
                        </a:rPr>
                        <a:t>Ein Informatiksystem besteht aus Hardware- und Softwarekomponenten. Zusammen mit der Möglichkeit der Vernetzung der Systeme und Komponenten können wir es für unsere Anwendungsprobleme nutzen. </a:t>
                      </a:r>
                    </a:p>
                    <a:p>
                      <a:endParaRPr lang="de-DE" sz="1400" i="1" dirty="0">
                        <a:solidFill>
                          <a:srgbClr val="00B050"/>
                        </a:solidFill>
                        <a:effectLst/>
                        <a:ea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985697493"/>
                  </a:ext>
                </a:extLst>
              </a:tr>
            </a:tbl>
          </a:graphicData>
        </a:graphic>
      </p:graphicFrame>
      <p:pic>
        <p:nvPicPr>
          <p:cNvPr id="3" name="Grafik 2"/>
          <p:cNvPicPr>
            <a:picLocks noChangeAspect="1"/>
          </p:cNvPicPr>
          <p:nvPr/>
        </p:nvPicPr>
        <p:blipFill>
          <a:blip r:embed="rId3"/>
          <a:stretch>
            <a:fillRect/>
          </a:stretch>
        </p:blipFill>
        <p:spPr>
          <a:xfrm>
            <a:off x="4610019" y="2996952"/>
            <a:ext cx="4076781" cy="1072371"/>
          </a:xfrm>
          <a:prstGeom prst="rect">
            <a:avLst/>
          </a:prstGeom>
          <a:effectLst/>
        </p:spPr>
      </p:pic>
    </p:spTree>
    <p:extLst>
      <p:ext uri="{BB962C8B-B14F-4D97-AF65-F5344CB8AC3E}">
        <p14:creationId xmlns:p14="http://schemas.microsoft.com/office/powerpoint/2010/main" val="248719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45</a:t>
            </a:fld>
            <a:endParaRPr lang="de-DE" dirty="0"/>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1607273076"/>
              </p:ext>
            </p:extLst>
          </p:nvPr>
        </p:nvGraphicFramePr>
        <p:xfrm>
          <a:off x="359532" y="1704318"/>
          <a:ext cx="8424936" cy="4201547"/>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406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766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Differenzierungsoptionen</a:t>
                      </a:r>
                    </a:p>
                    <a:p>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Betonung der Kompetenzerwartungen des Lehrplans Informatik für die Klassen 5 und 6</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Abgrenzung von den Inhalten aus den WP-Lehrplänen</a:t>
                      </a:r>
                    </a:p>
                    <a:p>
                      <a:endParaRPr lang="de-DE" dirty="0"/>
                    </a:p>
                  </a:txBody>
                  <a:tcPr>
                    <a:noFill/>
                  </a:tcPr>
                </a:tc>
                <a:tc>
                  <a:txBody>
                    <a:bodyPr/>
                    <a:lstStyle/>
                    <a:p>
                      <a:endParaRPr lang="de-DE" sz="1600" i="1" dirty="0">
                        <a:solidFill>
                          <a:srgbClr val="00B050"/>
                        </a:solidFill>
                        <a:effectLst/>
                        <a:ea typeface="Times New Roman" panose="02020603050405020304" pitchFamily="18" charset="0"/>
                        <a:cs typeface="Times New Roman" panose="02020603050405020304" pitchFamily="18" charset="0"/>
                      </a:endParaRPr>
                    </a:p>
                    <a:p>
                      <a:r>
                        <a:rPr lang="de-DE" sz="1600" i="1" dirty="0">
                          <a:solidFill>
                            <a:srgbClr val="00B050"/>
                          </a:solidFill>
                          <a:effectLst/>
                          <a:ea typeface="Times New Roman" panose="02020603050405020304" pitchFamily="18" charset="0"/>
                          <a:cs typeface="Times New Roman" panose="02020603050405020304" pitchFamily="18" charset="0"/>
                        </a:rPr>
                        <a:t>Welche Funktion soll der Avatar haben und warum nehmen wir nicht einfach Fotos von uns und präsentieren uns damit in einem Netzwerk? </a:t>
                      </a:r>
                    </a:p>
                    <a:p>
                      <a:endParaRPr lang="de-DE" sz="1600" i="1" dirty="0">
                        <a:solidFill>
                          <a:srgbClr val="00B050"/>
                        </a:solidFill>
                        <a:effectLst/>
                        <a:ea typeface="Times New Roman" panose="02020603050405020304" pitchFamily="18" charset="0"/>
                        <a:cs typeface="Times New Roman" panose="02020603050405020304" pitchFamily="18" charset="0"/>
                      </a:endParaRPr>
                    </a:p>
                    <a:p>
                      <a:r>
                        <a:rPr lang="de-DE" sz="1600" i="1" dirty="0">
                          <a:solidFill>
                            <a:srgbClr val="00B050"/>
                          </a:solidFill>
                          <a:effectLst/>
                          <a:ea typeface="Times New Roman" panose="02020603050405020304" pitchFamily="18" charset="0"/>
                          <a:cs typeface="Times New Roman" panose="02020603050405020304" pitchFamily="18" charset="0"/>
                        </a:rPr>
                        <a:t>Im Rahmen der Diskussion wird bei den Schülerinnen und Schülern eine erste Form von einem Datenbewusstsein erzeugt. </a:t>
                      </a:r>
                    </a:p>
                    <a:p>
                      <a:endParaRPr lang="de-DE" sz="1600" i="1" dirty="0">
                        <a:solidFill>
                          <a:srgbClr val="00B050"/>
                        </a:solidFill>
                        <a:effectLst/>
                        <a:ea typeface="Times New Roman" panose="02020603050405020304" pitchFamily="18" charset="0"/>
                        <a:cs typeface="Times New Roman" panose="02020603050405020304" pitchFamily="18" charset="0"/>
                      </a:endParaRPr>
                    </a:p>
                    <a:p>
                      <a:r>
                        <a:rPr lang="de-DE" sz="1600" i="1" u="sng" dirty="0">
                          <a:solidFill>
                            <a:srgbClr val="00B050"/>
                          </a:solidFill>
                          <a:effectLst/>
                          <a:ea typeface="Times New Roman" panose="02020603050405020304" pitchFamily="18" charset="0"/>
                          <a:cs typeface="Times New Roman" panose="02020603050405020304" pitchFamily="18" charset="0"/>
                        </a:rPr>
                        <a:t>Konkretisierte Kompetenzerwartung:</a:t>
                      </a:r>
                    </a:p>
                    <a:p>
                      <a:pPr>
                        <a:spcBef>
                          <a:spcPts val="600"/>
                        </a:spcBef>
                      </a:pPr>
                      <a:r>
                        <a:rPr lang="de-DE" sz="1600" i="1" dirty="0">
                          <a:solidFill>
                            <a:srgbClr val="00B050"/>
                          </a:solidFill>
                          <a:effectLst/>
                          <a:ea typeface="Times New Roman" panose="02020603050405020304" pitchFamily="18" charset="0"/>
                          <a:cs typeface="Times New Roman" panose="02020603050405020304" pitchFamily="18" charset="0"/>
                        </a:rPr>
                        <a:t>Die Schülerinnen und Schüler benennen an ausgewählten Beispielen Auswirkungen des Einsatzes von Informatiksystemen auf ihre Lebens- und Erfahrungswelt (A/KK)</a:t>
                      </a:r>
                    </a:p>
                    <a:p>
                      <a:endParaRPr lang="de-DE" sz="1400" i="1" dirty="0">
                        <a:solidFill>
                          <a:srgbClr val="00B050"/>
                        </a:solidFill>
                        <a:effectLst/>
                        <a:ea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985697493"/>
                  </a:ext>
                </a:extLst>
              </a:tr>
            </a:tbl>
          </a:graphicData>
        </a:graphic>
      </p:graphicFrame>
      <p:sp>
        <p:nvSpPr>
          <p:cNvPr id="8" name="Fußzeilenplatzhalter 7">
            <a:extLst>
              <a:ext uri="{FF2B5EF4-FFF2-40B4-BE49-F238E27FC236}">
                <a16:creationId xmlns:a16="http://schemas.microsoft.com/office/drawing/2014/main" id="{CD2F30D7-FF36-479F-8D62-0478B880E725}"/>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577577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46</a:t>
            </a:fld>
            <a:endParaRPr lang="de-DE" dirty="0"/>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818570947"/>
              </p:ext>
            </p:extLst>
          </p:nvPr>
        </p:nvGraphicFramePr>
        <p:xfrm>
          <a:off x="359532" y="1704318"/>
          <a:ext cx="8424936" cy="4172954"/>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406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766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Differenzierungsoptionen</a:t>
                      </a:r>
                    </a:p>
                    <a:p>
                      <a:endParaRPr lang="de-D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Betonung der Kompetenzerwartungen des Lehrplans Informatik für die Klassen 5 und 6</a:t>
                      </a:r>
                    </a:p>
                    <a:p>
                      <a:endParaRPr lang="de-D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Abgrenzung von den Inhalten aus den WP-Lehrplänen</a:t>
                      </a:r>
                    </a:p>
                    <a:p>
                      <a:endParaRPr lang="de-DE" dirty="0"/>
                    </a:p>
                  </a:txBody>
                  <a:tcPr>
                    <a:noFill/>
                  </a:tcPr>
                </a:tc>
                <a:tc>
                  <a:txBody>
                    <a:bodyPr/>
                    <a:lstStyle/>
                    <a:p>
                      <a:endParaRPr lang="de-DE" sz="1600" i="1" dirty="0">
                        <a:solidFill>
                          <a:srgbClr val="00B050"/>
                        </a:solidFill>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i="1" dirty="0">
                          <a:solidFill>
                            <a:srgbClr val="00B050"/>
                          </a:solidFill>
                          <a:effectLst/>
                          <a:ea typeface="Times New Roman" panose="02020603050405020304" pitchFamily="18" charset="0"/>
                          <a:cs typeface="Times New Roman" panose="02020603050405020304" pitchFamily="18" charset="0"/>
                        </a:rPr>
                        <a:t>Hier bietet sich auch ein Bezug auf die möglichen Accounts der Schülerinnen und Schüler im </a:t>
                      </a:r>
                      <a:r>
                        <a:rPr lang="de-DE" sz="1800" i="1" dirty="0" err="1">
                          <a:solidFill>
                            <a:srgbClr val="00B050"/>
                          </a:solidFill>
                          <a:effectLst/>
                          <a:ea typeface="Times New Roman" panose="02020603050405020304" pitchFamily="18" charset="0"/>
                          <a:cs typeface="Times New Roman" panose="02020603050405020304" pitchFamily="18" charset="0"/>
                        </a:rPr>
                        <a:t>Social</a:t>
                      </a:r>
                      <a:r>
                        <a:rPr lang="de-DE" sz="1800" i="1" dirty="0">
                          <a:solidFill>
                            <a:srgbClr val="00B050"/>
                          </a:solidFill>
                          <a:effectLst/>
                          <a:ea typeface="Times New Roman" panose="02020603050405020304" pitchFamily="18" charset="0"/>
                          <a:cs typeface="Times New Roman" panose="02020603050405020304" pitchFamily="18" charset="0"/>
                        </a:rPr>
                        <a:t>-Media Bereich an. Die Schülerinnen und Schüler sollen erzählen, mit welcher Art von Bild sie sich dort präsentieren und warum sie diese Darstellungsart gewählt haben. Werden sie ihre Darstellungsart dort beibehalten?</a:t>
                      </a:r>
                    </a:p>
                    <a:p>
                      <a:endParaRPr lang="de-DE" sz="1400" i="1" dirty="0">
                        <a:solidFill>
                          <a:srgbClr val="00B050"/>
                        </a:solidFill>
                        <a:effectLst/>
                        <a:ea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985697493"/>
                  </a:ext>
                </a:extLst>
              </a:tr>
            </a:tbl>
          </a:graphicData>
        </a:graphic>
      </p:graphicFrame>
      <p:sp>
        <p:nvSpPr>
          <p:cNvPr id="7" name="Fußzeilenplatzhalter 6">
            <a:extLst>
              <a:ext uri="{FF2B5EF4-FFF2-40B4-BE49-F238E27FC236}">
                <a16:creationId xmlns:a16="http://schemas.microsoft.com/office/drawing/2014/main" id="{45979448-76D9-49B7-8CF4-64B07D124B93}"/>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3842417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47</a:t>
            </a:fld>
            <a:endParaRPr lang="de-DE" dirty="0"/>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300114169"/>
              </p:ext>
            </p:extLst>
          </p:nvPr>
        </p:nvGraphicFramePr>
        <p:xfrm>
          <a:off x="359532" y="1704319"/>
          <a:ext cx="8424936" cy="4244962"/>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370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874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Differenzierungsoptionen</a:t>
                      </a:r>
                    </a:p>
                    <a:p>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Betonung der Kompetenzerwartungen des Lehrplans Informatik für die Klassen 5 und 6</a:t>
                      </a:r>
                    </a:p>
                    <a:p>
                      <a:endParaRPr lang="de-D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Abgrenzung von den Inhalten aus den WP-Lehrplänen</a:t>
                      </a:r>
                    </a:p>
                    <a:p>
                      <a:endParaRPr lang="de-DE" dirty="0"/>
                    </a:p>
                  </a:txBody>
                  <a:tcPr>
                    <a:noFill/>
                  </a:tcPr>
                </a:tc>
                <a:tc>
                  <a:txBody>
                    <a:bodyPr/>
                    <a:lstStyle/>
                    <a:p>
                      <a:pPr algn="l">
                        <a:lnSpc>
                          <a:spcPct val="115000"/>
                        </a:lnSpc>
                        <a:spcBef>
                          <a:spcPts val="600"/>
                        </a:spcBef>
                        <a:spcAft>
                          <a:spcPts val="1000"/>
                        </a:spcAft>
                      </a:pPr>
                      <a:r>
                        <a:rPr lang="de-DE" sz="1500" i="1" dirty="0">
                          <a:solidFill>
                            <a:srgbClr val="00B050"/>
                          </a:solidFill>
                          <a:effectLst/>
                          <a:ea typeface="Times New Roman" panose="02020603050405020304" pitchFamily="18" charset="0"/>
                          <a:cs typeface="Times New Roman" panose="02020603050405020304" pitchFamily="18" charset="0"/>
                        </a:rPr>
                        <a:t>Nutzung von vernetzten Strukturen: Die (lokal) gespeicherten Avatare werden nun auf einer gemeinsam zugänglichen Plattform gesammelt und dort präsentiert. Die Schülerinnen und Schüler erstellen eine Kopie ihrer Datei, wählen einen vernetzten Speicherort und speichern die Kopie dort ab. Die Kopien werden in eine Präsentationsumgebung eingefügt.</a:t>
                      </a:r>
                    </a:p>
                    <a:p>
                      <a:pPr algn="l">
                        <a:lnSpc>
                          <a:spcPct val="115000"/>
                        </a:lnSpc>
                        <a:spcBef>
                          <a:spcPts val="600"/>
                        </a:spcBef>
                        <a:spcAft>
                          <a:spcPts val="0"/>
                        </a:spcAft>
                      </a:pPr>
                      <a:r>
                        <a:rPr lang="de-DE" sz="1500" i="1" u="sng" dirty="0">
                          <a:solidFill>
                            <a:srgbClr val="00B050"/>
                          </a:solidFill>
                          <a:effectLst/>
                          <a:ea typeface="Times New Roman" panose="02020603050405020304" pitchFamily="18" charset="0"/>
                          <a:cs typeface="Times New Roman" panose="02020603050405020304" pitchFamily="18" charset="0"/>
                        </a:rPr>
                        <a:t>Konkretisierte Kompetenzerwartung:</a:t>
                      </a:r>
                    </a:p>
                    <a:p>
                      <a:pPr algn="l">
                        <a:lnSpc>
                          <a:spcPct val="115000"/>
                        </a:lnSpc>
                        <a:spcBef>
                          <a:spcPts val="600"/>
                        </a:spcBef>
                        <a:spcAft>
                          <a:spcPts val="1000"/>
                        </a:spcAft>
                      </a:pPr>
                      <a:r>
                        <a:rPr lang="de-DE" sz="1500" i="1" dirty="0">
                          <a:solidFill>
                            <a:srgbClr val="00B050"/>
                          </a:solidFill>
                          <a:effectLst/>
                          <a:ea typeface="Times New Roman" panose="02020603050405020304" pitchFamily="18" charset="0"/>
                          <a:cs typeface="Times New Roman" panose="02020603050405020304" pitchFamily="18" charset="0"/>
                        </a:rPr>
                        <a:t>Die Schülerinnen und Schüler vergleichen Möglichkeiten der Datenverwaltung hinsichtlich ihrer spezifischen Charakteristika (u. a. Speicherort, Kapazität, Aspekte der Datensicherheit) (A)</a:t>
                      </a:r>
                    </a:p>
                  </a:txBody>
                  <a:tcPr>
                    <a:noFill/>
                  </a:tcPr>
                </a:tc>
                <a:extLst>
                  <a:ext uri="{0D108BD9-81ED-4DB2-BD59-A6C34878D82A}">
                    <a16:rowId xmlns:a16="http://schemas.microsoft.com/office/drawing/2014/main" val="985697493"/>
                  </a:ext>
                </a:extLst>
              </a:tr>
            </a:tbl>
          </a:graphicData>
        </a:graphic>
      </p:graphicFrame>
      <p:sp>
        <p:nvSpPr>
          <p:cNvPr id="7" name="Fußzeilenplatzhalter 6">
            <a:extLst>
              <a:ext uri="{FF2B5EF4-FFF2-40B4-BE49-F238E27FC236}">
                <a16:creationId xmlns:a16="http://schemas.microsoft.com/office/drawing/2014/main" id="{F3E184A4-1BA7-46D3-944A-064BBE0D5D32}"/>
              </a:ext>
            </a:extLst>
          </p:cNvPr>
          <p:cNvSpPr>
            <a:spLocks noGrp="1"/>
          </p:cNvSpPr>
          <p:nvPr>
            <p:ph type="ftr" sz="quarter" idx="11"/>
          </p:nvPr>
        </p:nvSpPr>
        <p:spPr/>
        <p:txBody>
          <a:bodyPr/>
          <a:lstStyle/>
          <a:p>
            <a:r>
              <a:rPr lang="de-DE" dirty="0"/>
              <a:t>Implementationsveranstaltung zur Einführung des Kernlehrplans Informatik für die S I, Klassen 5 und 6</a:t>
            </a:r>
          </a:p>
        </p:txBody>
      </p:sp>
    </p:spTree>
    <p:extLst>
      <p:ext uri="{BB962C8B-B14F-4D97-AF65-F5344CB8AC3E}">
        <p14:creationId xmlns:p14="http://schemas.microsoft.com/office/powerpoint/2010/main" val="698346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48</a:t>
            </a:fld>
            <a:endParaRPr lang="de-DE" dirty="0"/>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2380974269"/>
              </p:ext>
            </p:extLst>
          </p:nvPr>
        </p:nvGraphicFramePr>
        <p:xfrm>
          <a:off x="359532" y="1704319"/>
          <a:ext cx="8424936" cy="4259313"/>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351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893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Differenzierungsoptionen</a:t>
                      </a:r>
                    </a:p>
                    <a:p>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Betonung der Kompetenzerwartungen des Lehrplans Informatik für die Klassen 5 und 6</a:t>
                      </a:r>
                    </a:p>
                    <a:p>
                      <a:endParaRPr lang="de-D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Abgrenzung von den Inhalten aus den WP-Lehrplänen</a:t>
                      </a:r>
                    </a:p>
                    <a:p>
                      <a:endParaRPr lang="de-DE" dirty="0"/>
                    </a:p>
                  </a:txBody>
                  <a:tcPr>
                    <a:noFill/>
                  </a:tcPr>
                </a:tc>
                <a:tc>
                  <a:txBody>
                    <a:bodyPr/>
                    <a:lstStyle/>
                    <a:p>
                      <a:pPr algn="l">
                        <a:lnSpc>
                          <a:spcPct val="115000"/>
                        </a:lnSpc>
                        <a:spcBef>
                          <a:spcPts val="600"/>
                        </a:spcBef>
                        <a:spcAft>
                          <a:spcPts val="1000"/>
                        </a:spcAft>
                      </a:pPr>
                      <a:r>
                        <a:rPr lang="de-DE" sz="1500" i="1" dirty="0">
                          <a:solidFill>
                            <a:srgbClr val="00B050"/>
                          </a:solidFill>
                          <a:effectLst/>
                          <a:ea typeface="Times New Roman" panose="02020603050405020304" pitchFamily="18" charset="0"/>
                          <a:cs typeface="Times New Roman" panose="02020603050405020304" pitchFamily="18" charset="0"/>
                        </a:rPr>
                        <a:t>Wie sind wir bei der Erstellung des Avatars vorgegangen? Die durchgeführten Phasen des Projektes werden noch einmal benannt. Die Begriffe Eingabe, Verarbeitung und Ausgabe werden für das verwendete Informatiksystem definiert.</a:t>
                      </a:r>
                    </a:p>
                    <a:p>
                      <a:pPr algn="l">
                        <a:lnSpc>
                          <a:spcPct val="115000"/>
                        </a:lnSpc>
                        <a:spcBef>
                          <a:spcPts val="600"/>
                        </a:spcBef>
                        <a:spcAft>
                          <a:spcPts val="1000"/>
                        </a:spcAft>
                      </a:pPr>
                      <a:r>
                        <a:rPr lang="de-DE" sz="1500" i="1" dirty="0">
                          <a:solidFill>
                            <a:srgbClr val="00B050"/>
                          </a:solidFill>
                          <a:effectLst/>
                          <a:ea typeface="Times New Roman" panose="02020603050405020304" pitchFamily="18" charset="0"/>
                          <a:cs typeface="Times New Roman" panose="02020603050405020304" pitchFamily="18" charset="0"/>
                        </a:rPr>
                        <a:t>Außerdem sollen die jeweils verwendeten Hardwarekomponenten aus dem Bereich der Peripheriegeräte genannt und ebenfalls zugeordnet werden. Damit wird den Schülerinnen und Schülern das Grundprinzip EVA für die Arbeitsweise von Informatiksystemen verdeutlicht. Die internen Bauteile des Informatiksystems sollen hier noch nicht angesprochen werden.</a:t>
                      </a:r>
                    </a:p>
                  </a:txBody>
                  <a:tcPr>
                    <a:noFill/>
                  </a:tcPr>
                </a:tc>
                <a:extLst>
                  <a:ext uri="{0D108BD9-81ED-4DB2-BD59-A6C34878D82A}">
                    <a16:rowId xmlns:a16="http://schemas.microsoft.com/office/drawing/2014/main" val="985697493"/>
                  </a:ext>
                </a:extLst>
              </a:tr>
            </a:tbl>
          </a:graphicData>
        </a:graphic>
      </p:graphicFrame>
      <p:sp>
        <p:nvSpPr>
          <p:cNvPr id="7" name="Fußzeilenplatzhalter 6">
            <a:extLst>
              <a:ext uri="{FF2B5EF4-FFF2-40B4-BE49-F238E27FC236}">
                <a16:creationId xmlns:a16="http://schemas.microsoft.com/office/drawing/2014/main" id="{97753F89-3665-4B08-9B14-90D5DD576B82}"/>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115860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87943-F244-44E5-949B-56787BCF5EE7}"/>
              </a:ext>
            </a:extLst>
          </p:cNvPr>
          <p:cNvSpPr>
            <a:spLocks noGrp="1"/>
          </p:cNvSpPr>
          <p:nvPr>
            <p:ph type="title"/>
          </p:nvPr>
        </p:nvSpPr>
        <p:spPr/>
        <p:txBody>
          <a:bodyPr/>
          <a:lstStyle/>
          <a:p>
            <a:r>
              <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UV 5.1: Wir präsentieren uns als Avatar - Was ist ein Informatiksystem und wie kann ich es für ein projektartiges Vorhaben nutzen? </a:t>
            </a:r>
            <a:endParaRPr lang="de-DE" dirty="0"/>
          </a:p>
        </p:txBody>
      </p:sp>
      <p:sp>
        <p:nvSpPr>
          <p:cNvPr id="6" name="Foliennummernplatzhalter 5">
            <a:extLst>
              <a:ext uri="{FF2B5EF4-FFF2-40B4-BE49-F238E27FC236}">
                <a16:creationId xmlns:a16="http://schemas.microsoft.com/office/drawing/2014/main" id="{6CCEBE6D-608C-4905-923C-31942B78EA17}"/>
              </a:ext>
            </a:extLst>
          </p:cNvPr>
          <p:cNvSpPr>
            <a:spLocks noGrp="1"/>
          </p:cNvSpPr>
          <p:nvPr>
            <p:ph type="sldNum" sz="quarter" idx="12"/>
          </p:nvPr>
        </p:nvSpPr>
        <p:spPr/>
        <p:txBody>
          <a:bodyPr/>
          <a:lstStyle/>
          <a:p>
            <a:fld id="{512A4277-7E7A-4AAF-BFC7-47646BF5CD0C}" type="slidenum">
              <a:rPr lang="de-DE" smtClean="0"/>
              <a:t>49</a:t>
            </a:fld>
            <a:endParaRPr lang="de-DE" dirty="0"/>
          </a:p>
        </p:txBody>
      </p:sp>
      <p:graphicFrame>
        <p:nvGraphicFramePr>
          <p:cNvPr id="3" name="Tabelle 6">
            <a:extLst>
              <a:ext uri="{FF2B5EF4-FFF2-40B4-BE49-F238E27FC236}">
                <a16:creationId xmlns:a16="http://schemas.microsoft.com/office/drawing/2014/main" id="{D58DE05A-4CE3-4316-9578-BAF76D749A6C}"/>
              </a:ext>
            </a:extLst>
          </p:cNvPr>
          <p:cNvGraphicFramePr>
            <a:graphicFrameLocks noGrp="1"/>
          </p:cNvGraphicFramePr>
          <p:nvPr>
            <p:extLst>
              <p:ext uri="{D42A27DB-BD31-4B8C-83A1-F6EECF244321}">
                <p14:modId xmlns:p14="http://schemas.microsoft.com/office/powerpoint/2010/main" val="271781185"/>
              </p:ext>
            </p:extLst>
          </p:nvPr>
        </p:nvGraphicFramePr>
        <p:xfrm>
          <a:off x="359532" y="1704319"/>
          <a:ext cx="8424936" cy="4244962"/>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414539978"/>
                    </a:ext>
                  </a:extLst>
                </a:gridCol>
                <a:gridCol w="4212468">
                  <a:extLst>
                    <a:ext uri="{9D8B030D-6E8A-4147-A177-3AD203B41FA5}">
                      <a16:colId xmlns:a16="http://schemas.microsoft.com/office/drawing/2014/main" val="1305003768"/>
                    </a:ext>
                  </a:extLst>
                </a:gridCol>
              </a:tblGrid>
              <a:tr h="370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Leitgedanken zum Unterrichtsvorhaben:</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solidFill>
                            <a:schemeClr val="tx1"/>
                          </a:solidFill>
                        </a:rPr>
                        <a:t>Auszüge aus dem Unterrichtsvorhaben:</a:t>
                      </a:r>
                    </a:p>
                  </a:txBody>
                  <a:tcPr>
                    <a:solidFill>
                      <a:schemeClr val="bg1">
                        <a:lumMod val="75000"/>
                      </a:schemeClr>
                    </a:solidFill>
                  </a:tcPr>
                </a:tc>
                <a:extLst>
                  <a:ext uri="{0D108BD9-81ED-4DB2-BD59-A6C34878D82A}">
                    <a16:rowId xmlns:a16="http://schemas.microsoft.com/office/drawing/2014/main" val="3261913727"/>
                  </a:ext>
                </a:extLst>
              </a:tr>
              <a:tr h="3874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Altersgemäße Inhalte und hoher Bezug zur Lebenswelt der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Differenzierungsoptionen</a:t>
                      </a:r>
                    </a:p>
                    <a:p>
                      <a:endParaRPr lang="de-DE"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B050"/>
                          </a:solidFill>
                        </a:rPr>
                        <a:t>Betonung der Kompetenzerwartungen des Lehrplans Informatik für die Klassen 5 und 6</a:t>
                      </a:r>
                    </a:p>
                    <a:p>
                      <a:endParaRPr lang="de-D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Abgrenzung von den Inhalten aus den WP-Lehrplänen</a:t>
                      </a:r>
                    </a:p>
                    <a:p>
                      <a:endParaRPr lang="de-DE" dirty="0"/>
                    </a:p>
                  </a:txBody>
                  <a:tcPr>
                    <a:noFill/>
                  </a:tcPr>
                </a:tc>
                <a:tc>
                  <a:txBody>
                    <a:bodyPr/>
                    <a:lstStyle/>
                    <a:p>
                      <a:endParaRPr lang="de-DE" sz="1400" u="sng" dirty="0">
                        <a:effectLst/>
                        <a:ea typeface="Times New Roman" panose="02020603050405020304" pitchFamily="18" charset="0"/>
                        <a:cs typeface="Times New Roman" panose="02020603050405020304" pitchFamily="18" charset="0"/>
                      </a:endParaRPr>
                    </a:p>
                    <a:p>
                      <a:endParaRPr lang="de-DE" sz="1400" u="sng" dirty="0"/>
                    </a:p>
                    <a:p>
                      <a:endParaRPr lang="de-DE" sz="1400" u="sng" dirty="0">
                        <a:effectLst/>
                        <a:ea typeface="Times New Roman" panose="02020603050405020304" pitchFamily="18" charset="0"/>
                        <a:cs typeface="Times New Roman" panose="02020603050405020304" pitchFamily="18" charset="0"/>
                      </a:endParaRPr>
                    </a:p>
                    <a:p>
                      <a:endParaRPr lang="de-DE" sz="1400" u="sng" dirty="0"/>
                    </a:p>
                    <a:p>
                      <a:pPr>
                        <a:lnSpc>
                          <a:spcPct val="100000"/>
                        </a:lnSpc>
                      </a:pPr>
                      <a:endParaRPr lang="de-DE" sz="1400" u="sng" dirty="0">
                        <a:effectLst/>
                        <a:ea typeface="Times New Roman" panose="02020603050405020304" pitchFamily="18" charset="0"/>
                        <a:cs typeface="Times New Roman" panose="02020603050405020304" pitchFamily="18" charset="0"/>
                      </a:endParaRPr>
                    </a:p>
                    <a:p>
                      <a:endParaRPr lang="de-DE" sz="1400" u="sng" dirty="0">
                        <a:effectLst/>
                        <a:ea typeface="Times New Roman" panose="02020603050405020304" pitchFamily="18" charset="0"/>
                        <a:cs typeface="Times New Roman" panose="02020603050405020304" pitchFamily="18" charset="0"/>
                      </a:endParaRPr>
                    </a:p>
                    <a:p>
                      <a:endParaRPr lang="de-DE" sz="1400" u="sng" dirty="0">
                        <a:effectLst/>
                        <a:ea typeface="Times New Roman" panose="02020603050405020304" pitchFamily="18" charset="0"/>
                        <a:cs typeface="Times New Roman" panose="02020603050405020304" pitchFamily="18" charset="0"/>
                      </a:endParaRPr>
                    </a:p>
                    <a:p>
                      <a:endParaRPr lang="de-DE" sz="1400" u="sng" dirty="0">
                        <a:effectLst/>
                        <a:ea typeface="Times New Roman" panose="02020603050405020304" pitchFamily="18" charset="0"/>
                        <a:cs typeface="Times New Roman" panose="02020603050405020304" pitchFamily="18" charset="0"/>
                      </a:endParaRPr>
                    </a:p>
                    <a:p>
                      <a:endParaRPr lang="de-DE" sz="1400" u="sng" dirty="0">
                        <a:effectLst/>
                        <a:ea typeface="Times New Roman" panose="02020603050405020304" pitchFamily="18" charset="0"/>
                        <a:cs typeface="Times New Roman" panose="02020603050405020304" pitchFamily="18" charset="0"/>
                      </a:endParaRPr>
                    </a:p>
                    <a:p>
                      <a:endParaRPr lang="de-DE" sz="1400" u="sng" dirty="0">
                        <a:effectLst/>
                        <a:ea typeface="Times New Roman" panose="02020603050405020304" pitchFamily="18" charset="0"/>
                        <a:cs typeface="Times New Roman" panose="02020603050405020304" pitchFamily="18" charset="0"/>
                      </a:endParaRPr>
                    </a:p>
                    <a:p>
                      <a:endParaRPr lang="de-DE" sz="1400" u="sng" dirty="0">
                        <a:effectLst/>
                        <a:ea typeface="Times New Roman" panose="02020603050405020304" pitchFamily="18" charset="0"/>
                        <a:cs typeface="Times New Roman" panose="02020603050405020304" pitchFamily="18" charset="0"/>
                      </a:endParaRPr>
                    </a:p>
                    <a:p>
                      <a:r>
                        <a:rPr lang="de-DE" sz="1600" i="1" u="sng" dirty="0">
                          <a:solidFill>
                            <a:srgbClr val="00B050"/>
                          </a:solidFill>
                          <a:effectLst/>
                          <a:ea typeface="Times New Roman" panose="02020603050405020304" pitchFamily="18" charset="0"/>
                          <a:cs typeface="Times New Roman" panose="02020603050405020304" pitchFamily="18" charset="0"/>
                        </a:rPr>
                        <a:t>Konkretisierte Kompetenzerwartung:</a:t>
                      </a:r>
                    </a:p>
                    <a:p>
                      <a:r>
                        <a:rPr lang="de-DE" sz="1600" i="1" dirty="0">
                          <a:solidFill>
                            <a:srgbClr val="00B050"/>
                          </a:solidFill>
                          <a:effectLst/>
                          <a:ea typeface="Times New Roman" panose="02020603050405020304" pitchFamily="18" charset="0"/>
                          <a:cs typeface="Times New Roman" panose="02020603050405020304" pitchFamily="18" charset="0"/>
                        </a:rPr>
                        <a:t>Die Schülerinnen und Schüler beschreiben das Prinzip der Eingabe, Verarbeitung und Ausgabe (EVA-Prinzip) als grundlegendes Prinzip der Datenverarbeitung (DI) (MKR 6.1)</a:t>
                      </a:r>
                    </a:p>
                  </a:txBody>
                  <a:tcPr>
                    <a:noFill/>
                  </a:tcPr>
                </a:tc>
                <a:extLst>
                  <a:ext uri="{0D108BD9-81ED-4DB2-BD59-A6C34878D82A}">
                    <a16:rowId xmlns:a16="http://schemas.microsoft.com/office/drawing/2014/main" val="985697493"/>
                  </a:ext>
                </a:extLst>
              </a:tr>
            </a:tbl>
          </a:graphicData>
        </a:graphic>
      </p:graphicFrame>
      <p:pic>
        <p:nvPicPr>
          <p:cNvPr id="7" name="Grafik 6">
            <a:extLst>
              <a:ext uri="{FF2B5EF4-FFF2-40B4-BE49-F238E27FC236}">
                <a16:creationId xmlns:a16="http://schemas.microsoft.com/office/drawing/2014/main" id="{0461E832-CDD2-4921-AF3B-32C6CA6150CA}"/>
              </a:ext>
            </a:extLst>
          </p:cNvPr>
          <p:cNvPicPr>
            <a:picLocks noChangeAspect="1"/>
          </p:cNvPicPr>
          <p:nvPr/>
        </p:nvPicPr>
        <p:blipFill>
          <a:blip r:embed="rId3"/>
          <a:stretch>
            <a:fillRect/>
          </a:stretch>
        </p:blipFill>
        <p:spPr>
          <a:xfrm>
            <a:off x="4572000" y="2420888"/>
            <a:ext cx="4148496" cy="1741657"/>
          </a:xfrm>
          <a:prstGeom prst="rect">
            <a:avLst/>
          </a:prstGeom>
        </p:spPr>
      </p:pic>
      <p:sp>
        <p:nvSpPr>
          <p:cNvPr id="10" name="Fußzeilenplatzhalter 9">
            <a:extLst>
              <a:ext uri="{FF2B5EF4-FFF2-40B4-BE49-F238E27FC236}">
                <a16:creationId xmlns:a16="http://schemas.microsoft.com/office/drawing/2014/main" id="{05E85737-7C54-405F-931C-25456DB623F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427636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3F911-4D6A-4A74-84A8-0AA8AB12DD49}"/>
              </a:ext>
            </a:extLst>
          </p:cNvPr>
          <p:cNvSpPr>
            <a:spLocks noGrp="1"/>
          </p:cNvSpPr>
          <p:nvPr>
            <p:ph type="title"/>
          </p:nvPr>
        </p:nvSpPr>
        <p:spPr/>
        <p:txBody>
          <a:bodyPr/>
          <a:lstStyle/>
          <a:p>
            <a:r>
              <a:rPr lang="de-DE" dirty="0"/>
              <a:t>Bewährte Merkmale</a:t>
            </a:r>
          </a:p>
        </p:txBody>
      </p:sp>
      <p:sp>
        <p:nvSpPr>
          <p:cNvPr id="3" name="Inhaltsplatzhalter 2">
            <a:extLst>
              <a:ext uri="{FF2B5EF4-FFF2-40B4-BE49-F238E27FC236}">
                <a16:creationId xmlns:a16="http://schemas.microsoft.com/office/drawing/2014/main" id="{CCCAEB8F-A739-43A0-B800-38929A0B5A83}"/>
              </a:ext>
            </a:extLst>
          </p:cNvPr>
          <p:cNvSpPr>
            <a:spLocks noGrp="1"/>
          </p:cNvSpPr>
          <p:nvPr>
            <p:ph idx="1"/>
          </p:nvPr>
        </p:nvSpPr>
        <p:spPr/>
        <p:txBody>
          <a:bodyPr>
            <a:normAutofit/>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i="1" dirty="0"/>
              <a:t>keine</a:t>
            </a:r>
            <a:r>
              <a:rPr lang="de-DE" dirty="0"/>
              <a:t> Aussagen zur konkreten Gestaltung und Durchführung des Unterrichts </a:t>
            </a:r>
          </a:p>
        </p:txBody>
      </p:sp>
      <p:sp>
        <p:nvSpPr>
          <p:cNvPr id="6" name="Foliennummernplatzhalter 5">
            <a:extLst>
              <a:ext uri="{FF2B5EF4-FFF2-40B4-BE49-F238E27FC236}">
                <a16:creationId xmlns:a16="http://schemas.microsoft.com/office/drawing/2014/main" id="{C21BC84F-755D-4A61-9AD7-9B572BE7ABC7}"/>
              </a:ext>
            </a:extLst>
          </p:cNvPr>
          <p:cNvSpPr>
            <a:spLocks noGrp="1"/>
          </p:cNvSpPr>
          <p:nvPr>
            <p:ph type="sldNum" sz="quarter" idx="12"/>
          </p:nvPr>
        </p:nvSpPr>
        <p:spPr/>
        <p:txBody>
          <a:bodyPr/>
          <a:lstStyle/>
          <a:p>
            <a:fld id="{512A4277-7E7A-4AAF-BFC7-47646BF5CD0C}" type="slidenum">
              <a:rPr lang="de-DE" smtClean="0"/>
              <a:t>5</a:t>
            </a:fld>
            <a:endParaRPr lang="de-DE"/>
          </a:p>
        </p:txBody>
      </p:sp>
      <p:sp>
        <p:nvSpPr>
          <p:cNvPr id="7" name="Fußzeilenplatzhalter 6">
            <a:extLst>
              <a:ext uri="{FF2B5EF4-FFF2-40B4-BE49-F238E27FC236}">
                <a16:creationId xmlns:a16="http://schemas.microsoft.com/office/drawing/2014/main" id="{EABEC51D-78FA-4EA2-A957-20668E175AA3}"/>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299873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791CC-B80F-47CD-B949-41A1964E8CF3}"/>
              </a:ext>
            </a:extLst>
          </p:cNvPr>
          <p:cNvSpPr>
            <a:spLocks noGrp="1"/>
          </p:cNvSpPr>
          <p:nvPr>
            <p:ph type="title"/>
          </p:nvPr>
        </p:nvSpPr>
        <p:spPr/>
        <p:txBody>
          <a:bodyPr/>
          <a:lstStyle/>
          <a:p>
            <a:r>
              <a:rPr lang="de-DE" dirty="0"/>
              <a:t>Konkretisierte Unterrichtsvorhaben</a:t>
            </a:r>
          </a:p>
        </p:txBody>
      </p:sp>
      <p:sp>
        <p:nvSpPr>
          <p:cNvPr id="6" name="Foliennummernplatzhalter 5">
            <a:extLst>
              <a:ext uri="{FF2B5EF4-FFF2-40B4-BE49-F238E27FC236}">
                <a16:creationId xmlns:a16="http://schemas.microsoft.com/office/drawing/2014/main" id="{1946E067-1A4B-4718-ACDA-4422DD78DBC8}"/>
              </a:ext>
            </a:extLst>
          </p:cNvPr>
          <p:cNvSpPr>
            <a:spLocks noGrp="1"/>
          </p:cNvSpPr>
          <p:nvPr>
            <p:ph type="sldNum" sz="quarter" idx="12"/>
          </p:nvPr>
        </p:nvSpPr>
        <p:spPr/>
        <p:txBody>
          <a:bodyPr/>
          <a:lstStyle/>
          <a:p>
            <a:fld id="{512A4277-7E7A-4AAF-BFC7-47646BF5CD0C}" type="slidenum">
              <a:rPr lang="de-DE" smtClean="0"/>
              <a:t>50</a:t>
            </a:fld>
            <a:endParaRPr lang="de-DE"/>
          </a:p>
        </p:txBody>
      </p:sp>
      <p:sp>
        <p:nvSpPr>
          <p:cNvPr id="8" name="Inhaltsplatzhalter 2">
            <a:extLst>
              <a:ext uri="{FF2B5EF4-FFF2-40B4-BE49-F238E27FC236}">
                <a16:creationId xmlns:a16="http://schemas.microsoft.com/office/drawing/2014/main" id="{839B687F-C7D7-4F8C-9428-DE2FDD10F959}"/>
              </a:ext>
            </a:extLst>
          </p:cNvPr>
          <p:cNvSpPr txBox="1">
            <a:spLocks/>
          </p:cNvSpPr>
          <p:nvPr/>
        </p:nvSpPr>
        <p:spPr>
          <a:xfrm>
            <a:off x="457200" y="1700808"/>
            <a:ext cx="8229600" cy="420506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600" b="1" dirty="0">
                <a:solidFill>
                  <a:prstClr val="black"/>
                </a:solidFill>
                <a:latin typeface="Arial" panose="020B0604020202020204" pitchFamily="34" charset="0"/>
                <a:ea typeface="Times New Roman" panose="02020603050405020304" pitchFamily="18" charset="0"/>
                <a:cs typeface="Arial" panose="020B0604020202020204" pitchFamily="34" charset="0"/>
              </a:rPr>
              <a:t>Konkretisierte Unterrichtsvorhaben:</a:t>
            </a:r>
            <a:endPar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r>
              <a:rPr kumimoji="0" lang="de-DE" sz="160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Wir präsentieren uns als Avatar - Was ist ein Informatiksystem und wie kann ich es für ein projektartiges Vorhaben nutzen? (UV 5.1) [</a:t>
            </a:r>
            <a:r>
              <a:rPr kumimoji="0" lang="de-DE" sz="1600" i="1"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vorheriger Arbeitstitel Informatiksysteme</a:t>
            </a:r>
            <a:r>
              <a:rPr kumimoji="0" lang="de-DE" sz="160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indent="0">
              <a:spcAft>
                <a:spcPts val="600"/>
              </a:spcAft>
              <a:buNone/>
            </a:pPr>
            <a:endParaRPr lang="de-DE" sz="1600" b="1"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None/>
            </a:pPr>
            <a:r>
              <a:rPr lang="de-DE" sz="1600" b="1" dirty="0">
                <a:latin typeface="Arial" panose="020B0604020202020204" pitchFamily="34" charset="0"/>
                <a:ea typeface="Times New Roman" panose="02020603050405020304" pitchFamily="18" charset="0"/>
                <a:cs typeface="Arial" panose="020B0604020202020204" pitchFamily="34" charset="0"/>
              </a:rPr>
              <a:t>Arbeitstitel weiterer geplanter Unterrichtsvorhaben:</a:t>
            </a:r>
          </a:p>
          <a:p>
            <a:pPr marL="0" indent="0">
              <a:spcAft>
                <a:spcPts val="600"/>
              </a:spcAft>
              <a:buNone/>
            </a:pPr>
            <a:r>
              <a:rPr lang="de-DE" sz="1400" b="1" i="1" dirty="0">
                <a:latin typeface="Arial" panose="020B0604020202020204" pitchFamily="34" charset="0"/>
                <a:ea typeface="Times New Roman" panose="02020603050405020304" pitchFamily="18" charset="0"/>
                <a:cs typeface="Arial" panose="020B0604020202020204" pitchFamily="34" charset="0"/>
              </a:rPr>
              <a:t>f</a:t>
            </a:r>
            <a:r>
              <a:rPr kumimoji="0" lang="de-DE" sz="1400" b="1" i="1"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ür</a:t>
            </a:r>
            <a:r>
              <a:rPr kumimoji="0" lang="de-DE" sz="1400" b="1"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Jahrgangsstufe 5 in Planung:</a:t>
            </a:r>
          </a:p>
          <a:p>
            <a:r>
              <a:rPr lang="de-DE" sz="1600" dirty="0">
                <a:solidFill>
                  <a:srgbClr val="00B050"/>
                </a:solidFill>
                <a:latin typeface="Arial" panose="020B0604020202020204" pitchFamily="34" charset="0"/>
                <a:cs typeface="Arial" panose="020B0604020202020204" pitchFamily="34" charset="0"/>
              </a:rPr>
              <a:t>Algorithmen (I) </a:t>
            </a:r>
          </a:p>
          <a:p>
            <a:r>
              <a:rPr lang="de-DE" sz="1600" dirty="0">
                <a:solidFill>
                  <a:srgbClr val="00B050"/>
                </a:solidFill>
                <a:latin typeface="Arial" panose="020B0604020202020204" pitchFamily="34" charset="0"/>
                <a:cs typeface="Arial" panose="020B0604020202020204" pitchFamily="34" charset="0"/>
              </a:rPr>
              <a:t>Information und Daten </a:t>
            </a:r>
          </a:p>
          <a:p>
            <a:r>
              <a:rPr lang="de-DE" sz="1600" dirty="0">
                <a:latin typeface="Arial" panose="020B0604020202020204" pitchFamily="34" charset="0"/>
                <a:cs typeface="Arial" panose="020B0604020202020204" pitchFamily="34" charset="0"/>
              </a:rPr>
              <a:t>Automaten </a:t>
            </a:r>
          </a:p>
          <a:p>
            <a:pPr marL="0" indent="0">
              <a:spcAft>
                <a:spcPts val="600"/>
              </a:spcAft>
              <a:buNone/>
            </a:pPr>
            <a:endParaRPr kumimoji="0" lang="de-DE" sz="16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None/>
            </a:pPr>
            <a:r>
              <a:rPr lang="de-DE" sz="1400" b="1" i="1" dirty="0">
                <a:latin typeface="Arial" panose="020B0604020202020204" pitchFamily="34" charset="0"/>
                <a:cs typeface="Arial" panose="020B0604020202020204" pitchFamily="34" charset="0"/>
              </a:rPr>
              <a:t>für Jahrgangsstufe 6 in Planung:</a:t>
            </a:r>
          </a:p>
          <a:p>
            <a:r>
              <a:rPr lang="de-DE" sz="1600" dirty="0">
                <a:latin typeface="Arial" panose="020B0604020202020204" pitchFamily="34" charset="0"/>
                <a:cs typeface="Arial" panose="020B0604020202020204" pitchFamily="34" charset="0"/>
              </a:rPr>
              <a:t>Kryptologie</a:t>
            </a:r>
          </a:p>
          <a:p>
            <a:r>
              <a:rPr lang="de-DE" sz="1600" dirty="0">
                <a:latin typeface="Arial" panose="020B0604020202020204" pitchFamily="34" charset="0"/>
                <a:cs typeface="Arial" panose="020B0604020202020204" pitchFamily="34" charset="0"/>
              </a:rPr>
              <a:t>Algorithmen (II) </a:t>
            </a:r>
          </a:p>
          <a:p>
            <a:r>
              <a:rPr lang="de-DE" sz="1600" dirty="0">
                <a:latin typeface="Arial" panose="020B0604020202020204" pitchFamily="34" charset="0"/>
                <a:cs typeface="Arial" panose="020B0604020202020204" pitchFamily="34" charset="0"/>
              </a:rPr>
              <a:t>Künstliche Intelligenz </a:t>
            </a:r>
          </a:p>
          <a:p>
            <a:r>
              <a:rPr lang="de-DE" sz="1600" dirty="0">
                <a:latin typeface="Arial" panose="020B0604020202020204" pitchFamily="34" charset="0"/>
                <a:cs typeface="Arial" panose="020B0604020202020204" pitchFamily="34" charset="0"/>
              </a:rPr>
              <a:t>Datenbewusstsein</a:t>
            </a:r>
            <a:endParaRPr lang="de-DE" sz="1600" dirty="0"/>
          </a:p>
        </p:txBody>
      </p:sp>
      <p:sp>
        <p:nvSpPr>
          <p:cNvPr id="9" name="Fußzeilenplatzhalter 8">
            <a:extLst>
              <a:ext uri="{FF2B5EF4-FFF2-40B4-BE49-F238E27FC236}">
                <a16:creationId xmlns:a16="http://schemas.microsoft.com/office/drawing/2014/main" id="{72CD9043-9D9A-4644-BCD0-418445EBAEE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7" name="Textfeld 6">
            <a:extLst>
              <a:ext uri="{FF2B5EF4-FFF2-40B4-BE49-F238E27FC236}">
                <a16:creationId xmlns:a16="http://schemas.microsoft.com/office/drawing/2014/main" id="{0E9431B4-2B63-4E73-BB8B-384F1A2FDDE5}"/>
              </a:ext>
            </a:extLst>
          </p:cNvPr>
          <p:cNvSpPr txBox="1"/>
          <p:nvPr/>
        </p:nvSpPr>
        <p:spPr>
          <a:xfrm>
            <a:off x="6300192" y="3284984"/>
            <a:ext cx="2304256" cy="1015663"/>
          </a:xfrm>
          <a:prstGeom prst="rect">
            <a:avLst/>
          </a:prstGeom>
          <a:noFill/>
        </p:spPr>
        <p:txBody>
          <a:bodyPr wrap="square" rtlCol="0">
            <a:spAutoFit/>
          </a:bodyPr>
          <a:lstStyle/>
          <a:p>
            <a:r>
              <a:rPr lang="de-DE" sz="2000" dirty="0">
                <a:solidFill>
                  <a:srgbClr val="00B050"/>
                </a:solidFill>
              </a:rPr>
              <a:t>Veröffentlichung zu den Sommerferien 2021</a:t>
            </a:r>
          </a:p>
        </p:txBody>
      </p:sp>
      <p:sp>
        <p:nvSpPr>
          <p:cNvPr id="10" name="Textfeld 9">
            <a:extLst>
              <a:ext uri="{FF2B5EF4-FFF2-40B4-BE49-F238E27FC236}">
                <a16:creationId xmlns:a16="http://schemas.microsoft.com/office/drawing/2014/main" id="{43C5CCB0-490F-4A35-B390-2DA57DCFBD5F}"/>
              </a:ext>
            </a:extLst>
          </p:cNvPr>
          <p:cNvSpPr txBox="1"/>
          <p:nvPr/>
        </p:nvSpPr>
        <p:spPr>
          <a:xfrm>
            <a:off x="6300192" y="4509120"/>
            <a:ext cx="2304256" cy="1015663"/>
          </a:xfrm>
          <a:prstGeom prst="rect">
            <a:avLst/>
          </a:prstGeom>
          <a:noFill/>
        </p:spPr>
        <p:txBody>
          <a:bodyPr wrap="square" rtlCol="0">
            <a:spAutoFit/>
          </a:bodyPr>
          <a:lstStyle/>
          <a:p>
            <a:r>
              <a:rPr lang="de-DE" sz="2000" dirty="0"/>
              <a:t>Veröffentlichung Januar / Februar 2022</a:t>
            </a:r>
          </a:p>
        </p:txBody>
      </p:sp>
    </p:spTree>
    <p:extLst>
      <p:ext uri="{BB962C8B-B14F-4D97-AF65-F5344CB8AC3E}">
        <p14:creationId xmlns:p14="http://schemas.microsoft.com/office/powerpoint/2010/main" val="3216275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el 1"/>
          <p:cNvSpPr txBox="1"/>
          <p:nvPr/>
        </p:nvSpPr>
        <p:spPr>
          <a:xfrm>
            <a:off x="457200" y="1124640"/>
            <a:ext cx="8229240" cy="359640"/>
          </a:xfrm>
          <a:prstGeom prst="rect">
            <a:avLst/>
          </a:prstGeom>
          <a:noFill/>
          <a:ln w="0">
            <a:noFill/>
          </a:ln>
        </p:spPr>
        <p:txBody>
          <a:bodyPr anchor="ctr">
            <a:noAutofit/>
          </a:bodyPr>
          <a:lstStyle/>
          <a:p>
            <a:pPr>
              <a:lnSpc>
                <a:spcPct val="100000"/>
              </a:lnSpc>
            </a:pPr>
            <a:r>
              <a:rPr lang="de-DE" sz="3200" b="0" strike="noStrike" spc="-1" dirty="0">
                <a:solidFill>
                  <a:srgbClr val="000000"/>
                </a:solidFill>
                <a:latin typeface="Calibri"/>
              </a:rPr>
              <a:t>Ausgewählte Grundideen zum Thema „KI“ </a:t>
            </a:r>
          </a:p>
        </p:txBody>
      </p:sp>
      <p:sp>
        <p:nvSpPr>
          <p:cNvPr id="286" name="Fußzeilenplatzhalter 5"/>
          <p:cNvSpPr txBox="1"/>
          <p:nvPr/>
        </p:nvSpPr>
        <p:spPr>
          <a:xfrm>
            <a:off x="3132000" y="6235560"/>
            <a:ext cx="2952000" cy="516600"/>
          </a:xfrm>
          <a:prstGeom prst="rect">
            <a:avLst/>
          </a:prstGeom>
          <a:noFill/>
          <a:ln w="0">
            <a:noFill/>
          </a:ln>
        </p:spPr>
        <p:txBody>
          <a:bodyPr anchor="ctr">
            <a:noAutofit/>
          </a:bodyPr>
          <a:lstStyle/>
          <a:p>
            <a:pPr algn="ctr">
              <a:lnSpc>
                <a:spcPct val="100000"/>
              </a:lnSpc>
            </a:pPr>
            <a:r>
              <a:rPr lang="de-DE" sz="1200" b="0" strike="noStrike" spc="-1">
                <a:solidFill>
                  <a:srgbClr val="8B8B8B"/>
                </a:solidFill>
                <a:latin typeface="Calibri"/>
              </a:rPr>
              <a:t>Implementationsveranstaltung zur Einführung des Kernlehrplans Informatik für die S I, Klassen 5 und 6</a:t>
            </a:r>
            <a:endParaRPr lang="de-DE" sz="1200" b="0" strike="noStrike" spc="-1">
              <a:latin typeface="Times New Roman"/>
            </a:endParaRPr>
          </a:p>
        </p:txBody>
      </p:sp>
      <p:sp>
        <p:nvSpPr>
          <p:cNvPr id="287" name="Textfeld 286"/>
          <p:cNvSpPr txBox="1"/>
          <p:nvPr/>
        </p:nvSpPr>
        <p:spPr>
          <a:xfrm>
            <a:off x="457560" y="1604520"/>
            <a:ext cx="8229240" cy="4441680"/>
          </a:xfrm>
          <a:prstGeom prst="rect">
            <a:avLst/>
          </a:prstGeom>
          <a:noFill/>
          <a:ln w="0">
            <a:noFill/>
          </a:ln>
        </p:spPr>
        <p:txBody>
          <a:bodyPr lIns="0" tIns="0" rIns="0" bIns="0">
            <a:noAutofit/>
          </a:bodyPr>
          <a:lstStyle/>
          <a:p>
            <a:pPr>
              <a:lnSpc>
                <a:spcPct val="100000"/>
              </a:lnSpc>
              <a:spcBef>
                <a:spcPts val="1134"/>
              </a:spcBef>
            </a:pPr>
            <a:r>
              <a:rPr lang="de-DE" b="1" dirty="0">
                <a:solidFill>
                  <a:prstClr val="black"/>
                </a:solidFill>
                <a:latin typeface="Arial" panose="020B0604020202020204" pitchFamily="34" charset="0"/>
                <a:cs typeface="Arial" panose="020B0604020202020204" pitchFamily="34" charset="0"/>
              </a:rPr>
              <a:t>Prämissen: </a:t>
            </a:r>
          </a:p>
          <a:p>
            <a:pPr>
              <a:lnSpc>
                <a:spcPct val="100000"/>
              </a:lnSpc>
            </a:pPr>
            <a:r>
              <a:rPr lang="de-DE" sz="2000" spc="-1" dirty="0">
                <a:latin typeface="Arial"/>
              </a:rPr>
              <a:t>altersgerechte, enaktive, exemplarische Umsetzung</a:t>
            </a:r>
          </a:p>
          <a:p>
            <a:endParaRPr lang="de-DE" spc="-1" dirty="0">
              <a:latin typeface="Times New Roman"/>
            </a:endParaRPr>
          </a:p>
          <a:p>
            <a:r>
              <a:rPr lang="de-DE" b="1" dirty="0">
                <a:solidFill>
                  <a:prstClr val="black"/>
                </a:solidFill>
                <a:latin typeface="Arial" panose="020B0604020202020204" pitchFamily="34" charset="0"/>
                <a:cs typeface="Arial" panose="020B0604020202020204" pitchFamily="34" charset="0"/>
              </a:rPr>
              <a:t>Schwerpunktsetzung: </a:t>
            </a:r>
          </a:p>
          <a:p>
            <a:r>
              <a:rPr lang="de-DE" sz="2000" spc="-1" dirty="0">
                <a:latin typeface="Arial"/>
              </a:rPr>
              <a:t>maschinelles Lernen</a:t>
            </a:r>
          </a:p>
          <a:p>
            <a:pPr>
              <a:spcBef>
                <a:spcPts val="1134"/>
              </a:spcBef>
            </a:pPr>
            <a:r>
              <a:rPr lang="de-DE" b="1" dirty="0">
                <a:solidFill>
                  <a:prstClr val="black"/>
                </a:solidFill>
                <a:latin typeface="Arial" panose="020B0604020202020204" pitchFamily="34" charset="0"/>
                <a:cs typeface="Arial" panose="020B0604020202020204" pitchFamily="34" charset="0"/>
              </a:rPr>
              <a:t>Inhaltlich: </a:t>
            </a:r>
          </a:p>
          <a:p>
            <a:r>
              <a:rPr lang="de-DE" sz="2000" b="0" strike="noStrike" spc="-1" dirty="0">
                <a:latin typeface="Arial"/>
                <a:ea typeface="Noto Sans CJK SC"/>
              </a:rPr>
              <a:t>Grundidee des maschinellen Lernens („idealtypischer Ablauf“)</a:t>
            </a:r>
            <a:endParaRPr lang="de-DE" sz="2000" b="0" strike="noStrike" spc="-1" dirty="0">
              <a:solidFill>
                <a:srgbClr val="000000"/>
              </a:solidFill>
              <a:latin typeface="Calibri"/>
            </a:endParaRPr>
          </a:p>
          <a:p>
            <a:pPr marL="538163" lvl="1" indent="-361950">
              <a:lnSpc>
                <a:spcPct val="90000"/>
              </a:lnSpc>
              <a:spcBef>
                <a:spcPts val="1200"/>
              </a:spcBef>
              <a:buClr>
                <a:srgbClr val="000000"/>
              </a:buClr>
              <a:buSzPct val="75000"/>
              <a:buFont typeface="Arial" panose="020B0604020202020204" pitchFamily="34" charset="0"/>
              <a:buChar char="•"/>
            </a:pPr>
            <a:r>
              <a:rPr lang="de-DE" sz="2000" dirty="0"/>
              <a:t>Zielsetzung: </a:t>
            </a:r>
          </a:p>
          <a:p>
            <a:pPr marL="809625" lvl="2" indent="-271463">
              <a:lnSpc>
                <a:spcPct val="90000"/>
              </a:lnSpc>
              <a:spcBef>
                <a:spcPts val="1200"/>
              </a:spcBef>
              <a:buClr>
                <a:srgbClr val="000000"/>
              </a:buClr>
              <a:buSzPct val="75000"/>
              <a:buFont typeface="Symbol" panose="05050102010706020507" pitchFamily="18" charset="2"/>
              <a:buChar char="-"/>
            </a:pPr>
            <a:r>
              <a:rPr lang="de-DE" sz="1600" b="0" strike="noStrike" spc="-1" dirty="0">
                <a:latin typeface="Arial"/>
                <a:ea typeface="Noto Sans CJK SC"/>
              </a:rPr>
              <a:t>Klassifizierung von Daten (z. B. Gurken in „Güteklassen“ einordnen)</a:t>
            </a:r>
            <a:endParaRPr lang="de-DE" sz="1600" b="0" strike="noStrike" spc="-1" dirty="0">
              <a:latin typeface="Times New Roman"/>
            </a:endParaRPr>
          </a:p>
          <a:p>
            <a:pPr marL="538163" lvl="1" indent="-361950">
              <a:lnSpc>
                <a:spcPct val="90000"/>
              </a:lnSpc>
              <a:spcBef>
                <a:spcPts val="1200"/>
              </a:spcBef>
              <a:buClr>
                <a:srgbClr val="000000"/>
              </a:buClr>
              <a:buSzPct val="75000"/>
              <a:buFont typeface="Arial" panose="020B0604020202020204" pitchFamily="34" charset="0"/>
              <a:buChar char="•"/>
            </a:pPr>
            <a:r>
              <a:rPr lang="de-DE" sz="2000" dirty="0"/>
              <a:t>Was wird benötigt?</a:t>
            </a:r>
          </a:p>
          <a:p>
            <a:pPr marL="809625" lvl="2" indent="-271463">
              <a:lnSpc>
                <a:spcPct val="90000"/>
              </a:lnSpc>
              <a:spcBef>
                <a:spcPts val="1100"/>
              </a:spcBef>
              <a:buClr>
                <a:srgbClr val="000000"/>
              </a:buClr>
              <a:buSzPct val="75000"/>
              <a:buFont typeface="Symbol" panose="05050102010706020507" pitchFamily="18" charset="2"/>
              <a:buChar char="-"/>
            </a:pPr>
            <a:r>
              <a:rPr lang="de-DE" sz="1600" spc="-1" dirty="0">
                <a:latin typeface="Arial"/>
              </a:rPr>
              <a:t>Kategorien mit gelabelten Beispieldaten (z. B. Güteklassen [S, M, L] mit vielen Beispielbildern)</a:t>
            </a:r>
          </a:p>
          <a:p>
            <a:pPr marL="809625" lvl="2" indent="-271463">
              <a:lnSpc>
                <a:spcPct val="90000"/>
              </a:lnSpc>
              <a:spcBef>
                <a:spcPts val="600"/>
              </a:spcBef>
              <a:buClr>
                <a:srgbClr val="000000"/>
              </a:buClr>
              <a:buSzPct val="75000"/>
              <a:buFont typeface="Symbol" panose="05050102010706020507" pitchFamily="18" charset="2"/>
              <a:buChar char="-"/>
            </a:pPr>
            <a:r>
              <a:rPr lang="de-DE" sz="1600" spc="-1" dirty="0">
                <a:latin typeface="Arial"/>
              </a:rPr>
              <a:t>ein Modell wird auf Grundlage der gelabelten Beispieldaten entwickelt (zunächst als Blackbox)</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el 1_0"/>
          <p:cNvSpPr txBox="1"/>
          <p:nvPr/>
        </p:nvSpPr>
        <p:spPr>
          <a:xfrm>
            <a:off x="457200" y="1124640"/>
            <a:ext cx="8229240" cy="359640"/>
          </a:xfrm>
          <a:prstGeom prst="rect">
            <a:avLst/>
          </a:prstGeom>
          <a:noFill/>
          <a:ln w="0">
            <a:noFill/>
          </a:ln>
        </p:spPr>
        <p:txBody>
          <a:bodyPr anchor="ctr">
            <a:noAutofit/>
          </a:bodyPr>
          <a:lstStyle/>
          <a:p>
            <a:pPr>
              <a:lnSpc>
                <a:spcPct val="100000"/>
              </a:lnSpc>
            </a:pPr>
            <a:r>
              <a:rPr lang="de-DE" sz="3200" b="0" strike="noStrike" spc="-1" dirty="0">
                <a:solidFill>
                  <a:srgbClr val="000000"/>
                </a:solidFill>
                <a:latin typeface="Calibri"/>
              </a:rPr>
              <a:t>Ausgewählte Grundideen zum Thema „KI“ </a:t>
            </a:r>
          </a:p>
        </p:txBody>
      </p:sp>
      <p:sp>
        <p:nvSpPr>
          <p:cNvPr id="289" name="Fußzeilenplatzhalter 5_1"/>
          <p:cNvSpPr txBox="1"/>
          <p:nvPr/>
        </p:nvSpPr>
        <p:spPr>
          <a:xfrm>
            <a:off x="3132000" y="6235560"/>
            <a:ext cx="2952000" cy="516600"/>
          </a:xfrm>
          <a:prstGeom prst="rect">
            <a:avLst/>
          </a:prstGeom>
          <a:noFill/>
          <a:ln w="0">
            <a:noFill/>
          </a:ln>
        </p:spPr>
        <p:txBody>
          <a:bodyPr anchor="ctr">
            <a:noAutofit/>
          </a:bodyPr>
          <a:lstStyle/>
          <a:p>
            <a:pPr algn="ctr">
              <a:lnSpc>
                <a:spcPct val="100000"/>
              </a:lnSpc>
            </a:pPr>
            <a:r>
              <a:rPr lang="de-DE" sz="1200" b="0" strike="noStrike" spc="-1">
                <a:solidFill>
                  <a:srgbClr val="8B8B8B"/>
                </a:solidFill>
                <a:latin typeface="Calibri"/>
              </a:rPr>
              <a:t>Implementationsveranstaltung zur Einführung des Kernlehrplans Informatik für die S I, Klassen 5 und 6</a:t>
            </a:r>
            <a:endParaRPr lang="de-DE" sz="1200" b="0" strike="noStrike" spc="-1">
              <a:latin typeface="Times New Roman"/>
            </a:endParaRPr>
          </a:p>
        </p:txBody>
      </p:sp>
      <p:sp>
        <p:nvSpPr>
          <p:cNvPr id="7" name="Textplatzhalter 2">
            <a:extLst>
              <a:ext uri="{FF2B5EF4-FFF2-40B4-BE49-F238E27FC236}">
                <a16:creationId xmlns:a16="http://schemas.microsoft.com/office/drawing/2014/main" id="{CDC18569-3AD9-4502-8C91-5170BDF4AC8C}"/>
              </a:ext>
            </a:extLst>
          </p:cNvPr>
          <p:cNvSpPr>
            <a:spLocks noGrp="1"/>
          </p:cNvSpPr>
          <p:nvPr>
            <p:ph type="body"/>
          </p:nvPr>
        </p:nvSpPr>
        <p:spPr>
          <a:xfrm>
            <a:off x="457200" y="1772816"/>
            <a:ext cx="8229240" cy="4392488"/>
          </a:xfrm>
        </p:spPr>
        <p:txBody>
          <a:bodyPr/>
          <a:lstStyle/>
          <a:p>
            <a:pPr marL="0" indent="0">
              <a:spcBef>
                <a:spcPts val="1134"/>
              </a:spcBef>
              <a:buClr>
                <a:srgbClr val="000000"/>
              </a:buClr>
              <a:buSzPct val="45000"/>
              <a:buNone/>
            </a:pPr>
            <a:r>
              <a:rPr lang="de-DE" sz="2400" spc="-1" dirty="0">
                <a:latin typeface="Arial"/>
              </a:rPr>
              <a:t>Entscheidungsbäume</a:t>
            </a:r>
          </a:p>
          <a:p>
            <a:pPr marL="381600" indent="-288000">
              <a:spcBef>
                <a:spcPts val="1134"/>
              </a:spcBef>
              <a:buClr>
                <a:srgbClr val="000000"/>
              </a:buClr>
              <a:buSzPct val="45000"/>
              <a:buFont typeface="Wingdings" charset="2"/>
              <a:buChar char=""/>
            </a:pPr>
            <a:r>
              <a:rPr lang="de-DE" sz="1800" spc="-1" dirty="0">
                <a:solidFill>
                  <a:srgbClr val="000000"/>
                </a:solidFill>
                <a:latin typeface="Arial"/>
              </a:rPr>
              <a:t>Wie kann ein Entscheidungsbaum entwickelt werden?</a:t>
            </a:r>
          </a:p>
          <a:p>
            <a:pPr marL="838800" lvl="1" indent="-288000">
              <a:spcBef>
                <a:spcPts val="1134"/>
              </a:spcBef>
              <a:buClr>
                <a:srgbClr val="000000"/>
              </a:buClr>
              <a:buSzPct val="45000"/>
              <a:buFont typeface="Symbol" panose="05050102010706020507" pitchFamily="18" charset="2"/>
              <a:buChar char="-"/>
            </a:pPr>
            <a:r>
              <a:rPr lang="de-DE" b="0" strike="noStrike" spc="-1" dirty="0">
                <a:solidFill>
                  <a:srgbClr val="000000"/>
                </a:solidFill>
                <a:latin typeface="Arial"/>
              </a:rPr>
              <a:t>Käferbeispiel als interaktive Browsersimulation</a:t>
            </a:r>
            <a:endParaRPr lang="de-DE" b="0" strike="noStrike" spc="-1" dirty="0">
              <a:solidFill>
                <a:srgbClr val="000000"/>
              </a:solidFill>
              <a:latin typeface="Arial"/>
              <a:ea typeface="Noto Sans CJK SC"/>
            </a:endParaRPr>
          </a:p>
          <a:p>
            <a:pPr marL="838800" lvl="1" indent="-288000">
              <a:spcBef>
                <a:spcPts val="1134"/>
              </a:spcBef>
              <a:buClr>
                <a:srgbClr val="000000"/>
              </a:buClr>
              <a:buSzPct val="45000"/>
              <a:buFont typeface="Symbol" panose="05050102010706020507" pitchFamily="18" charset="2"/>
              <a:buChar char="-"/>
            </a:pPr>
            <a:r>
              <a:rPr lang="de-DE" b="0" strike="noStrike" spc="-1" dirty="0">
                <a:solidFill>
                  <a:srgbClr val="000000"/>
                </a:solidFill>
                <a:latin typeface="Arial"/>
              </a:rPr>
              <a:t>Lebensmittelbeispiel als Rollenspiel </a:t>
            </a:r>
            <a:br>
              <a:rPr lang="de-DE" sz="2400" dirty="0"/>
            </a:br>
            <a:r>
              <a:rPr lang="de-DE" b="0" strike="noStrike" spc="-1" dirty="0">
                <a:solidFill>
                  <a:srgbClr val="000000"/>
                </a:solidFill>
                <a:latin typeface="Arial"/>
              </a:rPr>
              <a:t>(eigene Spielkarten von der Universität Paderborn)</a:t>
            </a:r>
            <a:endParaRPr lang="de-DE" b="0" strike="noStrike" spc="-1" dirty="0">
              <a:solidFill>
                <a:srgbClr val="000000"/>
              </a:solidFill>
              <a:latin typeface="Arial"/>
              <a:ea typeface="Noto Sans CJK SC"/>
            </a:endParaRPr>
          </a:p>
          <a:p>
            <a:pPr marL="381600" indent="-288000">
              <a:spcBef>
                <a:spcPts val="1134"/>
              </a:spcBef>
              <a:buClr>
                <a:srgbClr val="000000"/>
              </a:buClr>
              <a:buSzPct val="45000"/>
              <a:buFont typeface="Wingdings" charset="2"/>
              <a:buChar char=""/>
            </a:pPr>
            <a:r>
              <a:rPr lang="de-DE" sz="1800" spc="-1" dirty="0">
                <a:solidFill>
                  <a:srgbClr val="000000"/>
                </a:solidFill>
                <a:latin typeface="Arial"/>
              </a:rPr>
              <a:t>Wie kann ich mit dem Entscheidungsbaum Daten klassifizieren?</a:t>
            </a:r>
          </a:p>
          <a:p>
            <a:pPr marL="0" indent="0">
              <a:spcBef>
                <a:spcPts val="1134"/>
              </a:spcBef>
              <a:buClr>
                <a:srgbClr val="000000"/>
              </a:buClr>
              <a:buSzPct val="45000"/>
              <a:buNone/>
            </a:pPr>
            <a:r>
              <a:rPr lang="de-DE" sz="2400" spc="-1" dirty="0">
                <a:latin typeface="Arial"/>
              </a:rPr>
              <a:t>künstliche neuronale Netze (KNN)</a:t>
            </a:r>
          </a:p>
          <a:p>
            <a:pPr marL="864000" lvl="1" indent="-324000">
              <a:spcBef>
                <a:spcPts val="1134"/>
              </a:spcBef>
              <a:buClr>
                <a:srgbClr val="000000"/>
              </a:buClr>
              <a:buSzPct val="75000"/>
              <a:buFont typeface="Symbol" charset="2"/>
              <a:buChar char=""/>
            </a:pPr>
            <a:r>
              <a:rPr lang="de-DE" b="0" strike="noStrike" spc="-1" dirty="0">
                <a:solidFill>
                  <a:srgbClr val="000000"/>
                </a:solidFill>
                <a:latin typeface="Arial"/>
              </a:rPr>
              <a:t>Grundidee: Rollenspiel „Brain in </a:t>
            </a:r>
            <a:r>
              <a:rPr lang="de-DE" b="0" strike="noStrike" spc="-1" dirty="0" err="1">
                <a:solidFill>
                  <a:srgbClr val="000000"/>
                </a:solidFill>
                <a:latin typeface="Arial"/>
              </a:rPr>
              <a:t>the</a:t>
            </a:r>
            <a:r>
              <a:rPr lang="de-DE" b="0" strike="noStrike" spc="-1" dirty="0">
                <a:solidFill>
                  <a:srgbClr val="000000"/>
                </a:solidFill>
                <a:latin typeface="Arial"/>
              </a:rPr>
              <a:t> Bag“ (mit Bechern und Schnüren)</a:t>
            </a:r>
          </a:p>
          <a:p>
            <a:pPr marL="864000" lvl="1" indent="-324000">
              <a:spcBef>
                <a:spcPts val="1134"/>
              </a:spcBef>
              <a:buClr>
                <a:srgbClr val="000000"/>
              </a:buClr>
              <a:buSzPct val="75000"/>
              <a:buFont typeface="Symbol" charset="2"/>
              <a:buChar char=""/>
            </a:pPr>
            <a:r>
              <a:rPr lang="de-DE" b="0" strike="noStrike" spc="-1" dirty="0">
                <a:solidFill>
                  <a:srgbClr val="000000"/>
                </a:solidFill>
                <a:latin typeface="Arial"/>
              </a:rPr>
              <a:t>Anknüpfung an </a:t>
            </a:r>
            <a:r>
              <a:rPr lang="de-DE" spc="-1" dirty="0">
                <a:solidFill>
                  <a:srgbClr val="000000"/>
                </a:solidFill>
                <a:latin typeface="Arial"/>
              </a:rPr>
              <a:t>Datenbewusstsein</a:t>
            </a:r>
            <a:r>
              <a:rPr lang="de-DE" b="0" strike="noStrike" spc="-1" dirty="0">
                <a:solidFill>
                  <a:srgbClr val="000000"/>
                </a:solidFill>
                <a:latin typeface="Arial"/>
              </a:rPr>
              <a:t>: Ausgewählte „KI“-Fallbeispiele (Stärken vs. Grenzen)</a:t>
            </a:r>
            <a:endParaRPr lang="de-DE" b="0" strike="noStrike" spc="-1" dirty="0">
              <a:solidFill>
                <a:srgbClr val="000000"/>
              </a:solidFill>
              <a:latin typeface="Arial"/>
              <a:ea typeface="Noto Sans CJK SC"/>
            </a:endParaRPr>
          </a:p>
          <a:p>
            <a:endParaRPr lang="de-D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el 1_0"/>
          <p:cNvSpPr txBox="1"/>
          <p:nvPr/>
        </p:nvSpPr>
        <p:spPr>
          <a:xfrm>
            <a:off x="457200" y="1124640"/>
            <a:ext cx="8229240" cy="359640"/>
          </a:xfrm>
          <a:prstGeom prst="rect">
            <a:avLst/>
          </a:prstGeom>
          <a:noFill/>
          <a:ln w="0">
            <a:noFill/>
          </a:ln>
        </p:spPr>
        <p:txBody>
          <a:bodyPr anchor="ctr">
            <a:noAutofit/>
          </a:bodyPr>
          <a:lstStyle/>
          <a:p>
            <a:pPr>
              <a:lnSpc>
                <a:spcPct val="100000"/>
              </a:lnSpc>
            </a:pPr>
            <a:r>
              <a:rPr lang="de-DE" sz="3200" b="0" strike="noStrike" spc="-1" dirty="0">
                <a:solidFill>
                  <a:srgbClr val="000000"/>
                </a:solidFill>
                <a:latin typeface="Calibri"/>
              </a:rPr>
              <a:t>Ausgewählte Grundideen zum Thema „KI“ </a:t>
            </a:r>
          </a:p>
        </p:txBody>
      </p:sp>
      <p:sp>
        <p:nvSpPr>
          <p:cNvPr id="289" name="Fußzeilenplatzhalter 5_1"/>
          <p:cNvSpPr txBox="1"/>
          <p:nvPr/>
        </p:nvSpPr>
        <p:spPr>
          <a:xfrm>
            <a:off x="3132000" y="6235560"/>
            <a:ext cx="2952000" cy="516600"/>
          </a:xfrm>
          <a:prstGeom prst="rect">
            <a:avLst/>
          </a:prstGeom>
          <a:noFill/>
          <a:ln w="0">
            <a:noFill/>
          </a:ln>
        </p:spPr>
        <p:txBody>
          <a:bodyPr anchor="ctr">
            <a:noAutofit/>
          </a:bodyPr>
          <a:lstStyle/>
          <a:p>
            <a:pPr algn="ctr">
              <a:lnSpc>
                <a:spcPct val="100000"/>
              </a:lnSpc>
            </a:pPr>
            <a:r>
              <a:rPr lang="de-DE" sz="1200" b="0" strike="noStrike" spc="-1">
                <a:solidFill>
                  <a:srgbClr val="8B8B8B"/>
                </a:solidFill>
                <a:latin typeface="Calibri"/>
              </a:rPr>
              <a:t>Implementationsveranstaltung zur Einführung des Kernlehrplans Informatik für die S I, Klassen 5 und 6</a:t>
            </a:r>
            <a:endParaRPr lang="de-DE" sz="1200" b="0" strike="noStrike" spc="-1">
              <a:latin typeface="Times New Roman"/>
            </a:endParaRPr>
          </a:p>
        </p:txBody>
      </p:sp>
      <p:pic>
        <p:nvPicPr>
          <p:cNvPr id="291" name="Grafik 290"/>
          <p:cNvPicPr/>
          <p:nvPr/>
        </p:nvPicPr>
        <p:blipFill>
          <a:blip r:embed="rId3"/>
          <a:stretch/>
        </p:blipFill>
        <p:spPr>
          <a:xfrm>
            <a:off x="457200" y="1772816"/>
            <a:ext cx="4680520" cy="3672408"/>
          </a:xfrm>
          <a:prstGeom prst="rect">
            <a:avLst/>
          </a:prstGeom>
          <a:ln w="0">
            <a:noFill/>
          </a:ln>
        </p:spPr>
      </p:pic>
      <p:pic>
        <p:nvPicPr>
          <p:cNvPr id="292" name="Grafik 291"/>
          <p:cNvPicPr/>
          <p:nvPr/>
        </p:nvPicPr>
        <p:blipFill>
          <a:blip r:embed="rId4"/>
          <a:stretch/>
        </p:blipFill>
        <p:spPr>
          <a:xfrm>
            <a:off x="5364088" y="2852936"/>
            <a:ext cx="3168352" cy="2318682"/>
          </a:xfrm>
          <a:prstGeom prst="rect">
            <a:avLst/>
          </a:prstGeom>
          <a:ln w="0">
            <a:noFill/>
          </a:ln>
        </p:spPr>
      </p:pic>
    </p:spTree>
    <p:extLst>
      <p:ext uri="{BB962C8B-B14F-4D97-AF65-F5344CB8AC3E}">
        <p14:creationId xmlns:p14="http://schemas.microsoft.com/office/powerpoint/2010/main" val="400149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420888"/>
            <a:ext cx="7772400" cy="2160240"/>
          </a:xfrm>
        </p:spPr>
        <p:txBody>
          <a:bodyPr/>
          <a:lstStyle/>
          <a:p>
            <a:pPr algn="ctr"/>
            <a:r>
              <a:rPr lang="de-DE" b="1" i="1" dirty="0"/>
              <a:t>Vielen Dank für Ihre Aufmerksamkeit!</a:t>
            </a:r>
          </a:p>
        </p:txBody>
      </p:sp>
    </p:spTree>
    <p:extLst>
      <p:ext uri="{BB962C8B-B14F-4D97-AF65-F5344CB8AC3E}">
        <p14:creationId xmlns:p14="http://schemas.microsoft.com/office/powerpoint/2010/main" val="304106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B4804-18C2-40D3-B80F-05E77310F1E5}"/>
              </a:ext>
            </a:extLst>
          </p:cNvPr>
          <p:cNvSpPr>
            <a:spLocks noGrp="1"/>
          </p:cNvSpPr>
          <p:nvPr>
            <p:ph type="title"/>
          </p:nvPr>
        </p:nvSpPr>
        <p:spPr/>
        <p:txBody>
          <a:bodyPr/>
          <a:lstStyle/>
          <a:p>
            <a:r>
              <a:rPr lang="de-DE" dirty="0"/>
              <a:t>Gliederung des Kernlehrplans</a:t>
            </a:r>
          </a:p>
        </p:txBody>
      </p:sp>
      <p:sp>
        <p:nvSpPr>
          <p:cNvPr id="6" name="Foliennummernplatzhalter 5">
            <a:extLst>
              <a:ext uri="{FF2B5EF4-FFF2-40B4-BE49-F238E27FC236}">
                <a16:creationId xmlns:a16="http://schemas.microsoft.com/office/drawing/2014/main" id="{0BC213DC-700B-4CA6-8A50-52DC7B2CDCBD}"/>
              </a:ext>
            </a:extLst>
          </p:cNvPr>
          <p:cNvSpPr>
            <a:spLocks noGrp="1"/>
          </p:cNvSpPr>
          <p:nvPr>
            <p:ph type="sldNum" sz="quarter" idx="12"/>
          </p:nvPr>
        </p:nvSpPr>
        <p:spPr/>
        <p:txBody>
          <a:bodyPr/>
          <a:lstStyle/>
          <a:p>
            <a:fld id="{512A4277-7E7A-4AAF-BFC7-47646BF5CD0C}" type="slidenum">
              <a:rPr lang="de-DE" smtClean="0"/>
              <a:t>6</a:t>
            </a:fld>
            <a:endParaRPr lang="de-DE"/>
          </a:p>
        </p:txBody>
      </p:sp>
      <p:graphicFrame>
        <p:nvGraphicFramePr>
          <p:cNvPr id="9" name="Inhaltsplatzhalter 3">
            <a:extLst>
              <a:ext uri="{FF2B5EF4-FFF2-40B4-BE49-F238E27FC236}">
                <a16:creationId xmlns:a16="http://schemas.microsoft.com/office/drawing/2014/main" id="{7110B07C-2B82-44A9-8A71-3B4CF53408F4}"/>
              </a:ext>
            </a:extLst>
          </p:cNvPr>
          <p:cNvGraphicFramePr>
            <a:graphicFrameLocks/>
          </p:cNvGraphicFramePr>
          <p:nvPr>
            <p:extLst>
              <p:ext uri="{D42A27DB-BD31-4B8C-83A1-F6EECF244321}">
                <p14:modId xmlns:p14="http://schemas.microsoft.com/office/powerpoint/2010/main" val="1800880759"/>
              </p:ext>
            </p:extLst>
          </p:nvPr>
        </p:nvGraphicFramePr>
        <p:xfrm>
          <a:off x="457200" y="1825933"/>
          <a:ext cx="8229600" cy="2611179"/>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3685688866"/>
                    </a:ext>
                  </a:extLst>
                </a:gridCol>
                <a:gridCol w="7283152">
                  <a:extLst>
                    <a:ext uri="{9D8B030D-6E8A-4147-A177-3AD203B41FA5}">
                      <a16:colId xmlns:a16="http://schemas.microsoft.com/office/drawing/2014/main" val="1399626370"/>
                    </a:ext>
                  </a:extLst>
                </a:gridCol>
              </a:tblGrid>
              <a:tr h="370840">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1" dirty="0">
                          <a:latin typeface="Calibri" pitchFamily="2" charset="0"/>
                          <a:ea typeface="Arial" pitchFamily="2" charset="0"/>
                          <a:cs typeface="Arial" pitchFamily="2" charset="0"/>
                        </a:rPr>
                        <a:t>Kapitel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1" dirty="0">
                          <a:latin typeface="Calibri" pitchFamily="2" charset="0"/>
                          <a:ea typeface="Arial" pitchFamily="2" charset="0"/>
                          <a:cs typeface="Arial" pitchFamily="2" charset="0"/>
                        </a:rPr>
                        <a:t>Gliederungspunkt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8328663"/>
                  </a:ext>
                </a:extLst>
              </a:tr>
              <a:tr h="370840">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endParaRPr lang="de-DE" sz="1600" dirty="0">
                        <a:latin typeface="Calibri" pitchFamily="2" charset="0"/>
                        <a:ea typeface="Arial" pitchFamily="2" charset="0"/>
                        <a:cs typeface="Aria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latin typeface="Calibri" pitchFamily="2" charset="0"/>
                          <a:ea typeface="Arial" pitchFamily="2" charset="0"/>
                          <a:cs typeface="Arial" pitchFamily="2" charset="0"/>
                        </a:rPr>
                        <a:t>Vorbemerkungen: Kernlehrpläne als kompetenzorientierte Unterrichtsvorgaben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0502036"/>
                  </a:ext>
                </a:extLst>
              </a:tr>
              <a:tr h="370840">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Calibri" pitchFamily="2" charset="0"/>
                          <a:ea typeface="Arial" pitchFamily="2" charset="0"/>
                          <a:cs typeface="Arial"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solidFill>
                            <a:srgbClr val="000000"/>
                          </a:solidFill>
                          <a:latin typeface="Calibri" pitchFamily="2" charset="0"/>
                          <a:ea typeface="Arial" pitchFamily="2" charset="0"/>
                          <a:cs typeface="Arial" pitchFamily="2" charset="0"/>
                        </a:rPr>
                        <a:t>Aufgaben und Ziele des Faches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1017580"/>
                  </a:ext>
                </a:extLst>
              </a:tr>
              <a:tr h="370840">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i="0" u="none" strike="noStrike" kern="1" spc="0" baseline="0" dirty="0">
                          <a:solidFill>
                            <a:srgbClr val="000000"/>
                          </a:solidFill>
                          <a:effectLst/>
                          <a:latin typeface="Calibri" pitchFamily="2" charset="0"/>
                          <a:ea typeface="Arial" pitchFamily="2" charset="0"/>
                          <a:cs typeface="Arial" pitchFamily="2" charset="0"/>
                        </a:rPr>
                        <a:t>Kompetenzbereiche, Inhaltsfelder und Kompetenzerwartungen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35480"/>
                  </a:ext>
                </a:extLst>
              </a:tr>
              <a:tr h="386139">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45720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0" i="0" u="none" strike="noStrike" kern="1" spc="0" baseline="0" dirty="0">
                          <a:solidFill>
                            <a:srgbClr val="000000"/>
                          </a:solidFill>
                          <a:effectLst/>
                          <a:latin typeface="Calibri" pitchFamily="2" charset="0"/>
                          <a:ea typeface="Arial" pitchFamily="2" charset="0"/>
                          <a:cs typeface="Arial" pitchFamily="2" charset="0"/>
                        </a:rPr>
                        <a:t>Kompetenzbereiche und Inhaltsfelder des Faches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672443"/>
                  </a:ext>
                </a:extLst>
              </a:tr>
              <a:tr h="370840">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endParaRPr lang="de-DE" sz="1600" dirty="0">
                        <a:latin typeface="+mn-lt"/>
                        <a:ea typeface="Arial" pitchFamily="2" charset="0"/>
                        <a:cs typeface="Aria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45720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chemeClr val="tx1"/>
                          </a:solidFill>
                          <a:latin typeface="Calibri" pitchFamily="2" charset="0"/>
                          <a:ea typeface="Arial" pitchFamily="2" charset="0"/>
                          <a:cs typeface="Arial" pitchFamily="2" charset="0"/>
                        </a:rPr>
                        <a:t>Kompetenzerwartungen und inhaltliche Schwerpunkte bis zum Ende der Klasse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4333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0" i="0" u="none" strike="noStrike" kern="1" spc="0" baseline="0" dirty="0">
                          <a:solidFill>
                            <a:schemeClr val="tx1"/>
                          </a:solidFill>
                          <a:effectLst/>
                          <a:latin typeface="+mn-lt"/>
                          <a:ea typeface="Arial" pitchFamily="2" charset="0"/>
                          <a:cs typeface="Arial"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i="0" u="none" strike="noStrike" kern="1" spc="0" baseline="0" dirty="0">
                          <a:solidFill>
                            <a:srgbClr val="000000"/>
                          </a:solidFill>
                          <a:effectLst/>
                          <a:latin typeface="Calibri" pitchFamily="2" charset="0"/>
                          <a:ea typeface="Arial" pitchFamily="2" charset="0"/>
                          <a:cs typeface="Arial" pitchFamily="2" charset="0"/>
                        </a:rPr>
                        <a:t>Lernerfolgsüberprüfung und Leistungsbewertung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569786"/>
                  </a:ext>
                </a:extLst>
              </a:tr>
            </a:tbl>
          </a:graphicData>
        </a:graphic>
      </p:graphicFrame>
      <p:sp>
        <p:nvSpPr>
          <p:cNvPr id="7" name="Fußzeilenplatzhalter 6">
            <a:extLst>
              <a:ext uri="{FF2B5EF4-FFF2-40B4-BE49-F238E27FC236}">
                <a16:creationId xmlns:a16="http://schemas.microsoft.com/office/drawing/2014/main" id="{2463399E-4581-40EA-85BD-72C0B44FAB43}"/>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10202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Grundkonstrukt und zentrale Begriffe</a:t>
            </a:r>
          </a:p>
        </p:txBody>
      </p:sp>
      <p:sp>
        <p:nvSpPr>
          <p:cNvPr id="5" name="Foliennummernplatzhalter 4">
            <a:extLst>
              <a:ext uri="{FF2B5EF4-FFF2-40B4-BE49-F238E27FC236}">
                <a16:creationId xmlns:a16="http://schemas.microsoft.com/office/drawing/2014/main" id="{0FBB1F8D-1C56-E948-A166-0661E1EAA88D}"/>
              </a:ext>
            </a:extLst>
          </p:cNvPr>
          <p:cNvSpPr>
            <a:spLocks noGrp="1"/>
          </p:cNvSpPr>
          <p:nvPr>
            <p:ph type="sldNum" sz="quarter" idx="12"/>
          </p:nvPr>
        </p:nvSpPr>
        <p:spPr/>
        <p:txBody>
          <a:bodyPr/>
          <a:lstStyle/>
          <a:p>
            <a:fld id="{512A4277-7E7A-4AAF-BFC7-47646BF5CD0C}" type="slidenum">
              <a:rPr lang="de-DE" smtClean="0"/>
              <a:t>7</a:t>
            </a:fld>
            <a:endParaRPr lang="de-DE"/>
          </a:p>
        </p:txBody>
      </p:sp>
      <p:sp>
        <p:nvSpPr>
          <p:cNvPr id="21" name="Rechteck 20"/>
          <p:cNvSpPr/>
          <p:nvPr/>
        </p:nvSpPr>
        <p:spPr>
          <a:xfrm>
            <a:off x="2483768" y="2013534"/>
            <a:ext cx="5616624" cy="3647714"/>
          </a:xfrm>
          <a:prstGeom prst="rect">
            <a:avLst/>
          </a:prstGeom>
          <a:noFill/>
          <a:ln>
            <a:noFill/>
          </a:ln>
        </p:spPr>
      </p:sp>
      <p:grpSp>
        <p:nvGrpSpPr>
          <p:cNvPr id="8" name="Gruppieren 7"/>
          <p:cNvGrpSpPr/>
          <p:nvPr/>
        </p:nvGrpSpPr>
        <p:grpSpPr>
          <a:xfrm>
            <a:off x="1835696" y="2019588"/>
            <a:ext cx="5605280" cy="3635606"/>
            <a:chOff x="2051720" y="2019588"/>
            <a:chExt cx="5605280" cy="3635606"/>
          </a:xfrm>
        </p:grpSpPr>
        <p:sp>
          <p:nvSpPr>
            <p:cNvPr id="22" name="Text Box 4"/>
            <p:cNvSpPr txBox="1">
              <a:spLocks noChangeArrowheads="1"/>
            </p:cNvSpPr>
            <p:nvPr/>
          </p:nvSpPr>
          <p:spPr bwMode="auto">
            <a:xfrm>
              <a:off x="2960646" y="2019588"/>
              <a:ext cx="3818624" cy="77646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Ziele des Faches/</a:t>
              </a:r>
            </a:p>
            <a:p>
              <a:pPr algn="ctr">
                <a:spcAft>
                  <a:spcPts val="0"/>
                </a:spcAft>
              </a:pPr>
              <a:r>
                <a:rPr lang="de-DE" sz="1600" b="1" dirty="0">
                  <a:effectLst/>
                  <a:latin typeface="Arial"/>
                  <a:ea typeface="Calibri"/>
                  <a:cs typeface="Times New Roman"/>
                </a:rPr>
                <a:t>Übergreifende fachliche Kompetenz</a:t>
              </a:r>
            </a:p>
            <a:p>
              <a:pPr algn="ctr">
                <a:spcBef>
                  <a:spcPts val="600"/>
                </a:spcBef>
                <a:spcAft>
                  <a:spcPts val="0"/>
                </a:spcAft>
              </a:pPr>
              <a:r>
                <a:rPr lang="de-DE" sz="1050" dirty="0">
                  <a:effectLst/>
                  <a:latin typeface="Arial"/>
                  <a:ea typeface="Calibri"/>
                  <a:cs typeface="Times New Roman"/>
                </a:rPr>
                <a:t>Kapitel 1</a:t>
              </a:r>
            </a:p>
          </p:txBody>
        </p:sp>
        <p:sp>
          <p:nvSpPr>
            <p:cNvPr id="23" name="Text Box 5"/>
            <p:cNvSpPr txBox="1">
              <a:spLocks noChangeArrowheads="1"/>
            </p:cNvSpPr>
            <p:nvPr/>
          </p:nvSpPr>
          <p:spPr bwMode="auto">
            <a:xfrm>
              <a:off x="2051720" y="3375751"/>
              <a:ext cx="2297130" cy="80143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Kompetenzbereiche</a:t>
              </a:r>
            </a:p>
            <a:p>
              <a:pPr algn="ctr">
                <a:spcAft>
                  <a:spcPts val="0"/>
                </a:spcAft>
              </a:pPr>
              <a:r>
                <a:rPr lang="de-DE" sz="1400" dirty="0">
                  <a:effectLst/>
                  <a:latin typeface="Arial"/>
                  <a:ea typeface="Calibri"/>
                  <a:cs typeface="Times New Roman"/>
                </a:rPr>
                <a:t>(Prozesse)</a:t>
              </a:r>
            </a:p>
            <a:p>
              <a:pPr algn="ctr">
                <a:spcBef>
                  <a:spcPts val="600"/>
                </a:spcBef>
                <a:spcAft>
                  <a:spcPts val="0"/>
                </a:spcAft>
              </a:pPr>
              <a:r>
                <a:rPr lang="de-DE" sz="1050" dirty="0">
                  <a:effectLst/>
                  <a:latin typeface="Arial"/>
                  <a:ea typeface="Calibri"/>
                  <a:cs typeface="Times New Roman"/>
                </a:rPr>
                <a:t>Kapitel 2.1</a:t>
              </a:r>
            </a:p>
          </p:txBody>
        </p:sp>
        <p:sp>
          <p:nvSpPr>
            <p:cNvPr id="24" name="Text Box 6"/>
            <p:cNvSpPr txBox="1">
              <a:spLocks noChangeArrowheads="1"/>
            </p:cNvSpPr>
            <p:nvPr/>
          </p:nvSpPr>
          <p:spPr bwMode="auto">
            <a:xfrm>
              <a:off x="5359161" y="3375751"/>
              <a:ext cx="2297839" cy="78705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Inhaltsfelder</a:t>
              </a:r>
            </a:p>
            <a:p>
              <a:pPr algn="ctr">
                <a:spcAft>
                  <a:spcPts val="0"/>
                </a:spcAft>
              </a:pPr>
              <a:r>
                <a:rPr lang="de-DE" sz="1400" dirty="0">
                  <a:effectLst/>
                  <a:latin typeface="Arial"/>
                  <a:ea typeface="Calibri"/>
                  <a:cs typeface="Times New Roman"/>
                </a:rPr>
                <a:t>(Gegenstände)</a:t>
              </a:r>
            </a:p>
            <a:p>
              <a:pPr algn="ctr">
                <a:spcBef>
                  <a:spcPts val="600"/>
                </a:spcBef>
                <a:spcAft>
                  <a:spcPts val="0"/>
                </a:spcAft>
              </a:pPr>
              <a:r>
                <a:rPr lang="de-DE" sz="1050" dirty="0">
                  <a:effectLst/>
                  <a:latin typeface="Arial"/>
                  <a:ea typeface="Calibri"/>
                  <a:cs typeface="Times New Roman"/>
                </a:rPr>
                <a:t>Kapitel 2.1</a:t>
              </a:r>
            </a:p>
          </p:txBody>
        </p:sp>
        <p:sp>
          <p:nvSpPr>
            <p:cNvPr id="25" name="Text Box 7"/>
            <p:cNvSpPr txBox="1">
              <a:spLocks noChangeArrowheads="1"/>
            </p:cNvSpPr>
            <p:nvPr/>
          </p:nvSpPr>
          <p:spPr bwMode="auto">
            <a:xfrm>
              <a:off x="2699792" y="4837864"/>
              <a:ext cx="4320480" cy="81733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Kompetenzerwartungen</a:t>
              </a:r>
            </a:p>
            <a:p>
              <a:pPr algn="ctr">
                <a:spcAft>
                  <a:spcPts val="0"/>
                </a:spcAft>
              </a:pPr>
              <a:r>
                <a:rPr lang="de-DE" sz="1400" dirty="0">
                  <a:effectLst/>
                  <a:latin typeface="Arial"/>
                  <a:ea typeface="Calibri"/>
                  <a:cs typeface="Times New Roman"/>
                </a:rPr>
                <a:t>(Verknüpfung von Prozessen und Gegenständen)</a:t>
              </a:r>
            </a:p>
            <a:p>
              <a:pPr algn="ctr">
                <a:spcBef>
                  <a:spcPts val="600"/>
                </a:spcBef>
                <a:spcAft>
                  <a:spcPts val="0"/>
                </a:spcAft>
              </a:pPr>
              <a:r>
                <a:rPr lang="de-DE" sz="1050" dirty="0">
                  <a:effectLst/>
                  <a:latin typeface="Arial"/>
                  <a:ea typeface="Calibri"/>
                  <a:cs typeface="Times New Roman"/>
                </a:rPr>
                <a:t>Kapitel 2.2 </a:t>
              </a:r>
            </a:p>
          </p:txBody>
        </p:sp>
        <p:cxnSp>
          <p:nvCxnSpPr>
            <p:cNvPr id="26" name="Line 8"/>
            <p:cNvCxnSpPr>
              <a:cxnSpLocks noChangeShapeType="1"/>
            </p:cNvCxnSpPr>
            <p:nvPr/>
          </p:nvCxnSpPr>
          <p:spPr bwMode="auto">
            <a:xfrm>
              <a:off x="4863577" y="2796809"/>
              <a:ext cx="709" cy="2724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9"/>
            <p:cNvCxnSpPr>
              <a:cxnSpLocks noChangeShapeType="1"/>
            </p:cNvCxnSpPr>
            <p:nvPr/>
          </p:nvCxnSpPr>
          <p:spPr bwMode="auto">
            <a:xfrm flipH="1">
              <a:off x="3200285" y="3069252"/>
              <a:ext cx="1659038"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Line 10"/>
            <p:cNvCxnSpPr>
              <a:cxnSpLocks noChangeShapeType="1"/>
            </p:cNvCxnSpPr>
            <p:nvPr/>
          </p:nvCxnSpPr>
          <p:spPr bwMode="auto">
            <a:xfrm flipH="1">
              <a:off x="4852942" y="3069252"/>
              <a:ext cx="1659747"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9" name="Line 11"/>
            <p:cNvCxnSpPr>
              <a:cxnSpLocks noChangeShapeType="1"/>
            </p:cNvCxnSpPr>
            <p:nvPr/>
          </p:nvCxnSpPr>
          <p:spPr bwMode="auto">
            <a:xfrm>
              <a:off x="3199576"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12"/>
            <p:cNvCxnSpPr>
              <a:cxnSpLocks noChangeShapeType="1"/>
            </p:cNvCxnSpPr>
            <p:nvPr/>
          </p:nvCxnSpPr>
          <p:spPr bwMode="auto">
            <a:xfrm>
              <a:off x="6518361"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3"/>
            <p:cNvCxnSpPr>
              <a:cxnSpLocks noChangeShapeType="1"/>
            </p:cNvCxnSpPr>
            <p:nvPr/>
          </p:nvCxnSpPr>
          <p:spPr bwMode="auto">
            <a:xfrm>
              <a:off x="4852942" y="4498823"/>
              <a:ext cx="709" cy="33904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14"/>
            <p:cNvCxnSpPr>
              <a:cxnSpLocks noChangeShapeType="1"/>
            </p:cNvCxnSpPr>
            <p:nvPr/>
          </p:nvCxnSpPr>
          <p:spPr bwMode="auto">
            <a:xfrm flipH="1">
              <a:off x="3191777" y="4498066"/>
              <a:ext cx="1657620"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5"/>
            <p:cNvCxnSpPr>
              <a:cxnSpLocks noChangeShapeType="1"/>
            </p:cNvCxnSpPr>
            <p:nvPr/>
          </p:nvCxnSpPr>
          <p:spPr bwMode="auto">
            <a:xfrm flipH="1">
              <a:off x="4864995" y="4509192"/>
              <a:ext cx="1657620" cy="15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16"/>
            <p:cNvCxnSpPr>
              <a:cxnSpLocks noChangeShapeType="1"/>
            </p:cNvCxnSpPr>
            <p:nvPr/>
          </p:nvCxnSpPr>
          <p:spPr bwMode="auto">
            <a:xfrm flipH="1">
              <a:off x="3191068" y="4177188"/>
              <a:ext cx="2127" cy="3186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Line 17"/>
            <p:cNvCxnSpPr>
              <a:cxnSpLocks noChangeShapeType="1"/>
            </p:cNvCxnSpPr>
            <p:nvPr/>
          </p:nvCxnSpPr>
          <p:spPr bwMode="auto">
            <a:xfrm>
              <a:off x="6513398" y="4177188"/>
              <a:ext cx="5672" cy="3193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6" name="Fußzeilenplatzhalter 5">
            <a:extLst>
              <a:ext uri="{FF2B5EF4-FFF2-40B4-BE49-F238E27FC236}">
                <a16:creationId xmlns:a16="http://schemas.microsoft.com/office/drawing/2014/main" id="{315C03EF-15B8-44B5-BDF8-270E5AA4A744}"/>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236202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Aufgaben und Ziele des Faches  </a:t>
            </a:r>
            <a:r>
              <a:rPr lang="de-DE" sz="2400" dirty="0"/>
              <a:t>(Kap. 1) </a:t>
            </a:r>
          </a:p>
        </p:txBody>
      </p:sp>
      <p:sp>
        <p:nvSpPr>
          <p:cNvPr id="3" name="Inhaltsplatzhalter 2"/>
          <p:cNvSpPr>
            <a:spLocks noGrp="1"/>
          </p:cNvSpPr>
          <p:nvPr>
            <p:ph idx="1"/>
          </p:nvPr>
        </p:nvSpPr>
        <p:spPr/>
        <p:txBody>
          <a:bodyPr>
            <a:normAutofit/>
          </a:bodyPr>
          <a:lstStyle/>
          <a:p>
            <a:r>
              <a:rPr lang="de-DE" dirty="0"/>
              <a:t>informatische Grundbildung </a:t>
            </a:r>
          </a:p>
          <a:p>
            <a:r>
              <a:rPr lang="de-DE" dirty="0"/>
              <a:t>lebensweltlicher Bezug</a:t>
            </a:r>
          </a:p>
          <a:p>
            <a:r>
              <a:rPr lang="de-DE" dirty="0"/>
              <a:t>aktive und altersgemäße Auseinandersetzung </a:t>
            </a:r>
          </a:p>
          <a:p>
            <a:r>
              <a:rPr lang="de-DE" dirty="0"/>
              <a:t>schüleraktivierende Methoden und selbstständiges Lernen</a:t>
            </a:r>
          </a:p>
          <a:p>
            <a:r>
              <a:rPr lang="de-DE" dirty="0"/>
              <a:t>Vertiefungs- und Differenzierungsmöglichkeiten (individuelle Förderung)</a:t>
            </a:r>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
        <p:nvSpPr>
          <p:cNvPr id="7" name="Fußzeilenplatzhalter 6">
            <a:extLst>
              <a:ext uri="{FF2B5EF4-FFF2-40B4-BE49-F238E27FC236}">
                <a16:creationId xmlns:a16="http://schemas.microsoft.com/office/drawing/2014/main" id="{26628DB4-6398-4283-B771-C36612E3AF7E}"/>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Tree>
    <p:extLst>
      <p:ext uri="{BB962C8B-B14F-4D97-AF65-F5344CB8AC3E}">
        <p14:creationId xmlns:p14="http://schemas.microsoft.com/office/powerpoint/2010/main" val="54817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Kompetenzbereiche</a:t>
            </a:r>
          </a:p>
        </p:txBody>
      </p:sp>
      <p:sp>
        <p:nvSpPr>
          <p:cNvPr id="7" name="Fußzeilenplatzhalter 6">
            <a:extLst>
              <a:ext uri="{FF2B5EF4-FFF2-40B4-BE49-F238E27FC236}">
                <a16:creationId xmlns:a16="http://schemas.microsoft.com/office/drawing/2014/main" id="{72006812-FB90-4A5B-A5EA-A57D9213C362}"/>
              </a:ext>
            </a:extLst>
          </p:cNvPr>
          <p:cNvSpPr>
            <a:spLocks noGrp="1"/>
          </p:cNvSpPr>
          <p:nvPr>
            <p:ph type="ftr" sz="quarter" idx="11"/>
          </p:nvPr>
        </p:nvSpPr>
        <p:spPr/>
        <p:txBody>
          <a:bodyPr/>
          <a:lstStyle/>
          <a:p>
            <a:r>
              <a:rPr lang="de-DE"/>
              <a:t>Implementationsveranstaltung zur Einführung des Kernlehrplans Informatik für die S I, Klassen 5 und 6</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
        <p:nvSpPr>
          <p:cNvPr id="3" name="Inhaltsplatzhalter 2"/>
          <p:cNvSpPr>
            <a:spLocks noGrp="1"/>
          </p:cNvSpPr>
          <p:nvPr>
            <p:ph idx="4294967295"/>
          </p:nvPr>
        </p:nvSpPr>
        <p:spPr>
          <a:xfrm>
            <a:off x="457164" y="1697397"/>
            <a:ext cx="8229600" cy="4205287"/>
          </a:xfrm>
          <a:noFill/>
        </p:spPr>
        <p:txBody>
          <a:bodyPr>
            <a:normAutofit/>
          </a:bodyPr>
          <a:lstStyle/>
          <a:p>
            <a:r>
              <a:rPr lang="de-DE" dirty="0"/>
              <a:t>umfassen analog zu anderen KLP Informatik die Bereiche:</a:t>
            </a:r>
          </a:p>
          <a:p>
            <a:pPr lvl="1">
              <a:buFont typeface="Symbol" panose="05050102010706020507" pitchFamily="18" charset="2"/>
              <a:buChar char="-"/>
            </a:pPr>
            <a:r>
              <a:rPr lang="de-DE" dirty="0"/>
              <a:t>Argumentieren (A)</a:t>
            </a:r>
          </a:p>
          <a:p>
            <a:pPr lvl="1">
              <a:buFont typeface="Symbol" panose="05050102010706020507" pitchFamily="18" charset="2"/>
              <a:buChar char="-"/>
            </a:pPr>
            <a:r>
              <a:rPr lang="de-DE" dirty="0"/>
              <a:t>Modellieren und Implementieren (MI)</a:t>
            </a:r>
          </a:p>
          <a:p>
            <a:pPr lvl="1">
              <a:buFont typeface="Symbol" panose="05050102010706020507" pitchFamily="18" charset="2"/>
              <a:buChar char="-"/>
            </a:pPr>
            <a:r>
              <a:rPr lang="de-DE" dirty="0"/>
              <a:t>Darstellen und Interpretieren (DI)</a:t>
            </a:r>
          </a:p>
          <a:p>
            <a:pPr lvl="1">
              <a:buFont typeface="Symbol" panose="05050102010706020507" pitchFamily="18" charset="2"/>
              <a:buChar char="-"/>
            </a:pPr>
            <a:r>
              <a:rPr lang="de-DE" dirty="0"/>
              <a:t>Kommunizieren und Kooperieren (KK)</a:t>
            </a:r>
          </a:p>
          <a:p>
            <a:r>
              <a:rPr lang="de-DE" sz="2400" dirty="0"/>
              <a:t>altersgemäße Auseinandersetzung (realisiert über konkretisierte Kompetenzerwartungen sowie Unterrichtsmaterialien)</a:t>
            </a:r>
          </a:p>
        </p:txBody>
      </p:sp>
    </p:spTree>
    <p:extLst>
      <p:ext uri="{BB962C8B-B14F-4D97-AF65-F5344CB8AC3E}">
        <p14:creationId xmlns:p14="http://schemas.microsoft.com/office/powerpoint/2010/main" val="139785839"/>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3950</Words>
  <Application>Microsoft Office PowerPoint</Application>
  <PresentationFormat>Bildschirmpräsentation (4:3)</PresentationFormat>
  <Paragraphs>625</Paragraphs>
  <Slides>54</Slides>
  <Notes>32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54</vt:i4>
      </vt:variant>
    </vt:vector>
  </HeadingPairs>
  <TitlesOfParts>
    <vt:vector size="61" baseType="lpstr">
      <vt:lpstr>Arial</vt:lpstr>
      <vt:lpstr>Calibri</vt:lpstr>
      <vt:lpstr>Courier New</vt:lpstr>
      <vt:lpstr>Symbol</vt:lpstr>
      <vt:lpstr>Times New Roman</vt:lpstr>
      <vt:lpstr>Wingdings</vt:lpstr>
      <vt:lpstr>QUA-LiS_Vorlage_weiss</vt:lpstr>
      <vt:lpstr> Herzlich willkommen </vt:lpstr>
      <vt:lpstr>Gliederung</vt:lpstr>
      <vt:lpstr>Grundsätze</vt:lpstr>
      <vt:lpstr>Differenzierungsmöglichkeiten</vt:lpstr>
      <vt:lpstr>Bewährte Merkmale</vt:lpstr>
      <vt:lpstr>Gliederung des Kernlehrplans</vt:lpstr>
      <vt:lpstr>Grundkonstrukt und zentrale Begriffe</vt:lpstr>
      <vt:lpstr>Aufgaben und Ziele des Faches  (Kap. 1) </vt:lpstr>
      <vt:lpstr>Kompetenzbereiche</vt:lpstr>
      <vt:lpstr>Kompetenzbereich Argumentieren </vt:lpstr>
      <vt:lpstr>Inhaltsfelder und Inhaltliche Schwerpunkte</vt:lpstr>
      <vt:lpstr>Inhaltsfelder und Inhaltliche Schwerpunkte</vt:lpstr>
      <vt:lpstr>Inhaltsfelder und Inhaltliche Schwerpunkte</vt:lpstr>
      <vt:lpstr>Beispiel – Konkretisierte Kompetenzerwartungen</vt:lpstr>
      <vt:lpstr>Beispiel – Konkretisierte Kompetenzerwartungen</vt:lpstr>
      <vt:lpstr>Darstellung im Kernlehrplan  </vt:lpstr>
      <vt:lpstr>Gliederung</vt:lpstr>
      <vt:lpstr>Fokussierte Querschnittaufgaben</vt:lpstr>
      <vt:lpstr>Aspekte der digitalen Bildung</vt:lpstr>
      <vt:lpstr>PowerPoint-Präsentation</vt:lpstr>
      <vt:lpstr>Aspekte der digitalen Bildung</vt:lpstr>
      <vt:lpstr>Aspekte der digitalen Bildung</vt:lpstr>
      <vt:lpstr>Beispiel: Integration digitaler Aspekte</vt:lpstr>
      <vt:lpstr>Rahmenvorgabe Verbraucherbildung</vt:lpstr>
      <vt:lpstr>Fachliche Einbindung der RV Verbraucherbildung </vt:lpstr>
      <vt:lpstr>Gliederung</vt:lpstr>
      <vt:lpstr>Schulinterne Lehrpläne - rechtlicher Rahmen</vt:lpstr>
      <vt:lpstr>Schulinterne Lehrpläne - rechtlicher Rahmen</vt:lpstr>
      <vt:lpstr>Curriculumentwicklung</vt:lpstr>
      <vt:lpstr>Funktionen von schulinternen Lehrplänen</vt:lpstr>
      <vt:lpstr>Gliederung für einen schulinternen Lehrplan</vt:lpstr>
      <vt:lpstr>Gliederung</vt:lpstr>
      <vt:lpstr>Unterstützungsmaterialien</vt:lpstr>
      <vt:lpstr>Unterstützungsmaterialien</vt:lpstr>
      <vt:lpstr>Unterstützungsmaterialien</vt:lpstr>
      <vt:lpstr>Unterstützungsmaterialien</vt:lpstr>
      <vt:lpstr>Unterstützungsmaterialien</vt:lpstr>
      <vt:lpstr>  Erste Beispiele  </vt:lpstr>
      <vt:lpstr>Konkretisierte Unterrichtsvorhaben </vt:lpstr>
      <vt:lpstr>UV 5.1: Wir präsentieren uns als Avatar - Was ist ein Informatiksystem und wie kann ich es für ein projektartiges Vorhaben nutzen? (ca. 6 Ustd.) </vt:lpstr>
      <vt:lpstr>UV 5.1: Wir präsentieren uns als Avatar - Was ist ein Informatiksystem und wie kann ich es für ein projektartiges Vorhaben nutzen? (ca. 6 Ustd.)</vt:lpstr>
      <vt:lpstr>UV 5.1: Wir präsentieren uns als Avatar - Was ist ein Informatiksystem und wie kann ich es für ein projektartiges Vorhaben nutzen? </vt:lpstr>
      <vt:lpstr>UV 5.1: Wir präsentieren uns als Avatar - Was ist ein Informatiksystem und wie kann ich es für ein projektartiges Vorhaben nutzen? </vt:lpstr>
      <vt:lpstr>UV 5.1: Wir präsentieren uns als Avatar - Was ist ein Informatiksystem und wie kann ich es für ein projektartiges Vorhaben nutzen? </vt:lpstr>
      <vt:lpstr>UV 5.1: Wir präsentieren uns als Avatar - Was ist ein Informatiksystem und wie kann ich es für ein projektartiges Vorhaben nutzen? </vt:lpstr>
      <vt:lpstr>UV 5.1: Wir präsentieren uns als Avatar - Was ist ein Informatiksystem und wie kann ich es für ein projektartiges Vorhaben nutzen? </vt:lpstr>
      <vt:lpstr>UV 5.1: Wir präsentieren uns als Avatar - Was ist ein Informatiksystem und wie kann ich es für ein projektartiges Vorhaben nutzen? </vt:lpstr>
      <vt:lpstr>UV 5.1: Wir präsentieren uns als Avatar - Was ist ein Informatiksystem und wie kann ich es für ein projektartiges Vorhaben nutzen? </vt:lpstr>
      <vt:lpstr>UV 5.1: Wir präsentieren uns als Avatar - Was ist ein Informatiksystem und wie kann ich es für ein projektartiges Vorhaben nutzen? </vt:lpstr>
      <vt:lpstr>Konkretisierte Unterrichtsvorhaben</vt:lpstr>
      <vt:lpstr>PowerPoint-Präsentation</vt:lpstr>
      <vt:lpstr>PowerPoint-Präsentation</vt:lpstr>
      <vt:lpstr>PowerPoint-Präsentation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2019-02-27T11:03:12Z</dcterms:created>
  <dcterms:modified xsi:type="dcterms:W3CDTF">2021-07-02T15:46:17Z</dcterms:modified>
</cp:coreProperties>
</file>