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33"/>
  </p:notesMasterIdLst>
  <p:handoutMasterIdLst>
    <p:handoutMasterId r:id="rId34"/>
  </p:handoutMasterIdLst>
  <p:sldIdLst>
    <p:sldId id="271" r:id="rId2"/>
    <p:sldId id="289" r:id="rId3"/>
    <p:sldId id="286" r:id="rId4"/>
    <p:sldId id="260" r:id="rId5"/>
    <p:sldId id="290" r:id="rId6"/>
    <p:sldId id="291" r:id="rId7"/>
    <p:sldId id="280" r:id="rId8"/>
    <p:sldId id="259" r:id="rId9"/>
    <p:sldId id="258" r:id="rId10"/>
    <p:sldId id="278" r:id="rId11"/>
    <p:sldId id="288" r:id="rId12"/>
    <p:sldId id="282" r:id="rId13"/>
    <p:sldId id="279" r:id="rId14"/>
    <p:sldId id="274" r:id="rId15"/>
    <p:sldId id="285" r:id="rId16"/>
    <p:sldId id="292" r:id="rId17"/>
    <p:sldId id="276" r:id="rId18"/>
    <p:sldId id="277" r:id="rId19"/>
    <p:sldId id="265" r:id="rId20"/>
    <p:sldId id="287" r:id="rId21"/>
    <p:sldId id="296" r:id="rId22"/>
    <p:sldId id="297" r:id="rId23"/>
    <p:sldId id="298" r:id="rId24"/>
    <p:sldId id="299" r:id="rId25"/>
    <p:sldId id="300" r:id="rId26"/>
    <p:sldId id="305" r:id="rId27"/>
    <p:sldId id="308" r:id="rId28"/>
    <p:sldId id="309" r:id="rId29"/>
    <p:sldId id="302" r:id="rId30"/>
    <p:sldId id="307" r:id="rId31"/>
    <p:sldId id="273" r:id="rId32"/>
  </p:sldIdLst>
  <p:sldSz cx="9144000" cy="6858000" type="screen4x3"/>
  <p:notesSz cx="6797675" cy="9926638"/>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or" initials="A" lastIdx="7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33CC"/>
    <a:srgbClr val="D6E9D8"/>
    <a:srgbClr val="EFE0C8"/>
    <a:srgbClr val="EFE0A0"/>
    <a:srgbClr val="EFEFB9"/>
    <a:srgbClr val="EFE0B9"/>
    <a:srgbClr val="FCD9BC"/>
    <a:srgbClr val="D9FFD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131" autoAdjust="0"/>
    <p:restoredTop sz="94660"/>
  </p:normalViewPr>
  <p:slideViewPr>
    <p:cSldViewPr>
      <p:cViewPr varScale="1">
        <p:scale>
          <a:sx n="103" d="100"/>
          <a:sy n="103" d="100"/>
        </p:scale>
        <p:origin x="1374" y="108"/>
      </p:cViewPr>
      <p:guideLst>
        <p:guide orient="horz" pos="2160"/>
        <p:guide pos="2880"/>
      </p:guideLst>
    </p:cSldViewPr>
  </p:slideViewPr>
  <p:notesTextViewPr>
    <p:cViewPr>
      <p:scale>
        <a:sx n="1" d="1"/>
        <a:sy n="1" d="1"/>
      </p:scale>
      <p:origin x="0" y="0"/>
    </p:cViewPr>
  </p:notesTextViewPr>
  <p:notesViewPr>
    <p:cSldViewPr>
      <p:cViewPr varScale="1">
        <p:scale>
          <a:sx n="74" d="100"/>
          <a:sy n="74" d="100"/>
        </p:scale>
        <p:origin x="-2928" y="-8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357BD5-0B77-4908-BD41-5A961C51C0C6}" type="doc">
      <dgm:prSet loTypeId="urn:microsoft.com/office/officeart/2008/layout/VerticalCurvedList" loCatId="list" qsTypeId="urn:microsoft.com/office/officeart/2005/8/quickstyle/3d1" qsCatId="3D" csTypeId="urn:microsoft.com/office/officeart/2005/8/colors/accent6_2" csCatId="accent6" phldr="1"/>
      <dgm:spPr/>
      <dgm:t>
        <a:bodyPr/>
        <a:lstStyle/>
        <a:p>
          <a:endParaRPr lang="de-DE"/>
        </a:p>
      </dgm:t>
    </dgm:pt>
    <dgm:pt modelId="{0C3A3200-832E-4E5D-9672-5FD630228B58}">
      <dgm:prSet phldrT="[Text]"/>
      <dgm:spPr/>
      <dgm:t>
        <a:bodyPr/>
        <a:lstStyle/>
        <a:p>
          <a:r>
            <a:rPr lang="de-DE" dirty="0"/>
            <a:t>Grundlagen der Prüfung</a:t>
          </a:r>
        </a:p>
      </dgm:t>
    </dgm:pt>
    <dgm:pt modelId="{BE53DB51-BBB0-40FC-98F5-9C2D5542DBC3}" type="parTrans" cxnId="{1B458883-9DE5-4FF5-8222-EE4DA23D129E}">
      <dgm:prSet/>
      <dgm:spPr/>
      <dgm:t>
        <a:bodyPr/>
        <a:lstStyle/>
        <a:p>
          <a:endParaRPr lang="de-DE"/>
        </a:p>
      </dgm:t>
    </dgm:pt>
    <dgm:pt modelId="{8ECB9D26-D241-4D75-B6F8-A1A5E6CE65B2}" type="sibTrans" cxnId="{1B458883-9DE5-4FF5-8222-EE4DA23D129E}">
      <dgm:prSet/>
      <dgm:spPr/>
      <dgm:t>
        <a:bodyPr/>
        <a:lstStyle/>
        <a:p>
          <a:endParaRPr lang="de-DE"/>
        </a:p>
      </dgm:t>
    </dgm:pt>
    <dgm:pt modelId="{FC91905F-CB6C-4307-BA0B-FFC587635FD3}">
      <dgm:prSet phldrT="[Text]"/>
      <dgm:spPr/>
      <dgm:t>
        <a:bodyPr/>
        <a:lstStyle/>
        <a:p>
          <a:r>
            <a:rPr lang="de-DE" dirty="0"/>
            <a:t>Häufige Fragen und Antworten</a:t>
          </a:r>
        </a:p>
      </dgm:t>
    </dgm:pt>
    <dgm:pt modelId="{51188BC9-3D43-4268-8314-19DE60A9627D}" type="parTrans" cxnId="{8594852F-3EFB-4983-8EA5-C8DFF77B0703}">
      <dgm:prSet/>
      <dgm:spPr/>
      <dgm:t>
        <a:bodyPr/>
        <a:lstStyle/>
        <a:p>
          <a:endParaRPr lang="de-DE"/>
        </a:p>
      </dgm:t>
    </dgm:pt>
    <dgm:pt modelId="{AEE4113E-7678-477D-A429-798DD4E385DC}" type="sibTrans" cxnId="{8594852F-3EFB-4983-8EA5-C8DFF77B0703}">
      <dgm:prSet/>
      <dgm:spPr/>
      <dgm:t>
        <a:bodyPr/>
        <a:lstStyle/>
        <a:p>
          <a:endParaRPr lang="de-DE"/>
        </a:p>
      </dgm:t>
    </dgm:pt>
    <dgm:pt modelId="{25214A77-74C3-4E96-A40E-974C157AB521}">
      <dgm:prSet phldrT="[Text]"/>
      <dgm:spPr/>
      <dgm:t>
        <a:bodyPr/>
        <a:lstStyle/>
        <a:p>
          <a:r>
            <a:rPr lang="de-DE" dirty="0"/>
            <a:t>Weitere fachliche Hinweise</a:t>
          </a:r>
        </a:p>
      </dgm:t>
    </dgm:pt>
    <dgm:pt modelId="{257AF581-331A-4989-BA7C-E2ACA624694B}" type="parTrans" cxnId="{227B7CF2-0048-48E8-BE5C-F118EE035894}">
      <dgm:prSet/>
      <dgm:spPr/>
      <dgm:t>
        <a:bodyPr/>
        <a:lstStyle/>
        <a:p>
          <a:endParaRPr lang="de-DE"/>
        </a:p>
      </dgm:t>
    </dgm:pt>
    <dgm:pt modelId="{00A06CE6-27D7-49AF-95AB-D87B5892A769}" type="sibTrans" cxnId="{227B7CF2-0048-48E8-BE5C-F118EE035894}">
      <dgm:prSet/>
      <dgm:spPr/>
      <dgm:t>
        <a:bodyPr/>
        <a:lstStyle/>
        <a:p>
          <a:endParaRPr lang="de-DE"/>
        </a:p>
      </dgm:t>
    </dgm:pt>
    <dgm:pt modelId="{CCB39748-07C2-41C4-B8F3-8C9D02EB2AEC}" type="pres">
      <dgm:prSet presAssocID="{0B357BD5-0B77-4908-BD41-5A961C51C0C6}" presName="Name0" presStyleCnt="0">
        <dgm:presLayoutVars>
          <dgm:chMax val="7"/>
          <dgm:chPref val="7"/>
          <dgm:dir/>
        </dgm:presLayoutVars>
      </dgm:prSet>
      <dgm:spPr/>
    </dgm:pt>
    <dgm:pt modelId="{7F7D5BAD-0EAC-4C57-9D76-7CABF991D385}" type="pres">
      <dgm:prSet presAssocID="{0B357BD5-0B77-4908-BD41-5A961C51C0C6}" presName="Name1" presStyleCnt="0"/>
      <dgm:spPr/>
    </dgm:pt>
    <dgm:pt modelId="{7F9705D9-727D-4716-B846-EAAC500D6573}" type="pres">
      <dgm:prSet presAssocID="{0B357BD5-0B77-4908-BD41-5A961C51C0C6}" presName="cycle" presStyleCnt="0"/>
      <dgm:spPr/>
    </dgm:pt>
    <dgm:pt modelId="{DDE00E20-0BBE-48D3-899D-46653756D5D5}" type="pres">
      <dgm:prSet presAssocID="{0B357BD5-0B77-4908-BD41-5A961C51C0C6}" presName="srcNode" presStyleLbl="node1" presStyleIdx="0" presStyleCnt="3"/>
      <dgm:spPr/>
    </dgm:pt>
    <dgm:pt modelId="{BEEC8026-B838-4238-BA29-5B95BEF5DF6F}" type="pres">
      <dgm:prSet presAssocID="{0B357BD5-0B77-4908-BD41-5A961C51C0C6}" presName="conn" presStyleLbl="parChTrans1D2" presStyleIdx="0" presStyleCnt="1"/>
      <dgm:spPr/>
    </dgm:pt>
    <dgm:pt modelId="{32578B77-7A93-4DCD-8762-4DDE1D4DEBAE}" type="pres">
      <dgm:prSet presAssocID="{0B357BD5-0B77-4908-BD41-5A961C51C0C6}" presName="extraNode" presStyleLbl="node1" presStyleIdx="0" presStyleCnt="3"/>
      <dgm:spPr/>
    </dgm:pt>
    <dgm:pt modelId="{5D0B358D-A264-4D19-9172-7048B563325F}" type="pres">
      <dgm:prSet presAssocID="{0B357BD5-0B77-4908-BD41-5A961C51C0C6}" presName="dstNode" presStyleLbl="node1" presStyleIdx="0" presStyleCnt="3"/>
      <dgm:spPr/>
    </dgm:pt>
    <dgm:pt modelId="{193BA88A-9287-42A0-88B3-3BFEF8443AA1}" type="pres">
      <dgm:prSet presAssocID="{0C3A3200-832E-4E5D-9672-5FD630228B58}" presName="text_1" presStyleLbl="node1" presStyleIdx="0" presStyleCnt="3">
        <dgm:presLayoutVars>
          <dgm:bulletEnabled val="1"/>
        </dgm:presLayoutVars>
      </dgm:prSet>
      <dgm:spPr/>
    </dgm:pt>
    <dgm:pt modelId="{0CF30867-4F40-4506-B4F7-BD1307E0DBDD}" type="pres">
      <dgm:prSet presAssocID="{0C3A3200-832E-4E5D-9672-5FD630228B58}" presName="accent_1" presStyleCnt="0"/>
      <dgm:spPr/>
    </dgm:pt>
    <dgm:pt modelId="{00839CA7-4B10-49C9-8230-3DC9BE2AC4E0}" type="pres">
      <dgm:prSet presAssocID="{0C3A3200-832E-4E5D-9672-5FD630228B58}" presName="accentRepeatNode" presStyleLbl="solidFgAcc1" presStyleIdx="0" presStyleCnt="3"/>
      <dgm:spPr/>
    </dgm:pt>
    <dgm:pt modelId="{434EF674-542D-4B64-A213-6E89139042B1}" type="pres">
      <dgm:prSet presAssocID="{FC91905F-CB6C-4307-BA0B-FFC587635FD3}" presName="text_2" presStyleLbl="node1" presStyleIdx="1" presStyleCnt="3">
        <dgm:presLayoutVars>
          <dgm:bulletEnabled val="1"/>
        </dgm:presLayoutVars>
      </dgm:prSet>
      <dgm:spPr/>
    </dgm:pt>
    <dgm:pt modelId="{D0427583-37E1-415E-9310-40223427BEF3}" type="pres">
      <dgm:prSet presAssocID="{FC91905F-CB6C-4307-BA0B-FFC587635FD3}" presName="accent_2" presStyleCnt="0"/>
      <dgm:spPr/>
    </dgm:pt>
    <dgm:pt modelId="{96EB60B5-C5A2-489F-9528-39F402651B6D}" type="pres">
      <dgm:prSet presAssocID="{FC91905F-CB6C-4307-BA0B-FFC587635FD3}" presName="accentRepeatNode" presStyleLbl="solidFgAcc1" presStyleIdx="1" presStyleCnt="3"/>
      <dgm:spPr/>
    </dgm:pt>
    <dgm:pt modelId="{EC2633ED-C1C7-43FD-ADC8-D7D42F83BBE8}" type="pres">
      <dgm:prSet presAssocID="{25214A77-74C3-4E96-A40E-974C157AB521}" presName="text_3" presStyleLbl="node1" presStyleIdx="2" presStyleCnt="3">
        <dgm:presLayoutVars>
          <dgm:bulletEnabled val="1"/>
        </dgm:presLayoutVars>
      </dgm:prSet>
      <dgm:spPr/>
    </dgm:pt>
    <dgm:pt modelId="{8069FFC9-9CB2-4C7A-97BE-8AC8CB1AA3C0}" type="pres">
      <dgm:prSet presAssocID="{25214A77-74C3-4E96-A40E-974C157AB521}" presName="accent_3" presStyleCnt="0"/>
      <dgm:spPr/>
    </dgm:pt>
    <dgm:pt modelId="{3E21D9DF-5B28-4A7E-B87F-7CDC7BEF8412}" type="pres">
      <dgm:prSet presAssocID="{25214A77-74C3-4E96-A40E-974C157AB521}" presName="accentRepeatNode" presStyleLbl="solidFgAcc1" presStyleIdx="2" presStyleCnt="3"/>
      <dgm:spPr/>
    </dgm:pt>
  </dgm:ptLst>
  <dgm:cxnLst>
    <dgm:cxn modelId="{DCA0A921-0E6C-4181-B66A-C363FA72B7E5}" type="presOf" srcId="{25214A77-74C3-4E96-A40E-974C157AB521}" destId="{EC2633ED-C1C7-43FD-ADC8-D7D42F83BBE8}" srcOrd="0" destOrd="0" presId="urn:microsoft.com/office/officeart/2008/layout/VerticalCurvedList"/>
    <dgm:cxn modelId="{8594852F-3EFB-4983-8EA5-C8DFF77B0703}" srcId="{0B357BD5-0B77-4908-BD41-5A961C51C0C6}" destId="{FC91905F-CB6C-4307-BA0B-FFC587635FD3}" srcOrd="1" destOrd="0" parTransId="{51188BC9-3D43-4268-8314-19DE60A9627D}" sibTransId="{AEE4113E-7678-477D-A429-798DD4E385DC}"/>
    <dgm:cxn modelId="{1B458883-9DE5-4FF5-8222-EE4DA23D129E}" srcId="{0B357BD5-0B77-4908-BD41-5A961C51C0C6}" destId="{0C3A3200-832E-4E5D-9672-5FD630228B58}" srcOrd="0" destOrd="0" parTransId="{BE53DB51-BBB0-40FC-98F5-9C2D5542DBC3}" sibTransId="{8ECB9D26-D241-4D75-B6F8-A1A5E6CE65B2}"/>
    <dgm:cxn modelId="{E88A9CC5-534B-4D80-AF12-55B333320141}" type="presOf" srcId="{0C3A3200-832E-4E5D-9672-5FD630228B58}" destId="{193BA88A-9287-42A0-88B3-3BFEF8443AA1}" srcOrd="0" destOrd="0" presId="urn:microsoft.com/office/officeart/2008/layout/VerticalCurvedList"/>
    <dgm:cxn modelId="{FAB16BCB-5945-4AF0-B21C-3269726EBBC8}" type="presOf" srcId="{0B357BD5-0B77-4908-BD41-5A961C51C0C6}" destId="{CCB39748-07C2-41C4-B8F3-8C9D02EB2AEC}" srcOrd="0" destOrd="0" presId="urn:microsoft.com/office/officeart/2008/layout/VerticalCurvedList"/>
    <dgm:cxn modelId="{06A97FCE-C840-4834-8852-0045B2BD0C74}" type="presOf" srcId="{FC91905F-CB6C-4307-BA0B-FFC587635FD3}" destId="{434EF674-542D-4B64-A213-6E89139042B1}" srcOrd="0" destOrd="0" presId="urn:microsoft.com/office/officeart/2008/layout/VerticalCurvedList"/>
    <dgm:cxn modelId="{BA4327EE-619C-4859-95D5-7F3070AA5B4C}" type="presOf" srcId="{8ECB9D26-D241-4D75-B6F8-A1A5E6CE65B2}" destId="{BEEC8026-B838-4238-BA29-5B95BEF5DF6F}" srcOrd="0" destOrd="0" presId="urn:microsoft.com/office/officeart/2008/layout/VerticalCurvedList"/>
    <dgm:cxn modelId="{227B7CF2-0048-48E8-BE5C-F118EE035894}" srcId="{0B357BD5-0B77-4908-BD41-5A961C51C0C6}" destId="{25214A77-74C3-4E96-A40E-974C157AB521}" srcOrd="2" destOrd="0" parTransId="{257AF581-331A-4989-BA7C-E2ACA624694B}" sibTransId="{00A06CE6-27D7-49AF-95AB-D87B5892A769}"/>
    <dgm:cxn modelId="{A4F9FD6E-7949-4C0B-80B8-9E5A38089B21}" type="presParOf" srcId="{CCB39748-07C2-41C4-B8F3-8C9D02EB2AEC}" destId="{7F7D5BAD-0EAC-4C57-9D76-7CABF991D385}" srcOrd="0" destOrd="0" presId="urn:microsoft.com/office/officeart/2008/layout/VerticalCurvedList"/>
    <dgm:cxn modelId="{AFF8B116-B151-4C2D-8F99-092CCF1AE9F7}" type="presParOf" srcId="{7F7D5BAD-0EAC-4C57-9D76-7CABF991D385}" destId="{7F9705D9-727D-4716-B846-EAAC500D6573}" srcOrd="0" destOrd="0" presId="urn:microsoft.com/office/officeart/2008/layout/VerticalCurvedList"/>
    <dgm:cxn modelId="{CC6E9CA4-98E4-4CAD-8DC3-AE1FD87201CE}" type="presParOf" srcId="{7F9705D9-727D-4716-B846-EAAC500D6573}" destId="{DDE00E20-0BBE-48D3-899D-46653756D5D5}" srcOrd="0" destOrd="0" presId="urn:microsoft.com/office/officeart/2008/layout/VerticalCurvedList"/>
    <dgm:cxn modelId="{478BDB3C-D9A2-428B-B8A6-22F40418B6CE}" type="presParOf" srcId="{7F9705D9-727D-4716-B846-EAAC500D6573}" destId="{BEEC8026-B838-4238-BA29-5B95BEF5DF6F}" srcOrd="1" destOrd="0" presId="urn:microsoft.com/office/officeart/2008/layout/VerticalCurvedList"/>
    <dgm:cxn modelId="{E0DDFFED-A3C5-4116-B923-CA5FEB96CB13}" type="presParOf" srcId="{7F9705D9-727D-4716-B846-EAAC500D6573}" destId="{32578B77-7A93-4DCD-8762-4DDE1D4DEBAE}" srcOrd="2" destOrd="0" presId="urn:microsoft.com/office/officeart/2008/layout/VerticalCurvedList"/>
    <dgm:cxn modelId="{47F6B589-D94B-4D69-A275-290B1CA3D8E5}" type="presParOf" srcId="{7F9705D9-727D-4716-B846-EAAC500D6573}" destId="{5D0B358D-A264-4D19-9172-7048B563325F}" srcOrd="3" destOrd="0" presId="urn:microsoft.com/office/officeart/2008/layout/VerticalCurvedList"/>
    <dgm:cxn modelId="{87DE7975-F7DE-406E-B74F-DA3B7C98D01E}" type="presParOf" srcId="{7F7D5BAD-0EAC-4C57-9D76-7CABF991D385}" destId="{193BA88A-9287-42A0-88B3-3BFEF8443AA1}" srcOrd="1" destOrd="0" presId="urn:microsoft.com/office/officeart/2008/layout/VerticalCurvedList"/>
    <dgm:cxn modelId="{F64E1D8F-8159-4883-9496-96FBA6E7E1D1}" type="presParOf" srcId="{7F7D5BAD-0EAC-4C57-9D76-7CABF991D385}" destId="{0CF30867-4F40-4506-B4F7-BD1307E0DBDD}" srcOrd="2" destOrd="0" presId="urn:microsoft.com/office/officeart/2008/layout/VerticalCurvedList"/>
    <dgm:cxn modelId="{0A3DB3A4-170C-4356-879C-1BFB68657B00}" type="presParOf" srcId="{0CF30867-4F40-4506-B4F7-BD1307E0DBDD}" destId="{00839CA7-4B10-49C9-8230-3DC9BE2AC4E0}" srcOrd="0" destOrd="0" presId="urn:microsoft.com/office/officeart/2008/layout/VerticalCurvedList"/>
    <dgm:cxn modelId="{053A48BD-180B-419E-B84E-7A09F857D06C}" type="presParOf" srcId="{7F7D5BAD-0EAC-4C57-9D76-7CABF991D385}" destId="{434EF674-542D-4B64-A213-6E89139042B1}" srcOrd="3" destOrd="0" presId="urn:microsoft.com/office/officeart/2008/layout/VerticalCurvedList"/>
    <dgm:cxn modelId="{ABCDF834-9BE2-4320-AFD1-36AA5B1BDFFB}" type="presParOf" srcId="{7F7D5BAD-0EAC-4C57-9D76-7CABF991D385}" destId="{D0427583-37E1-415E-9310-40223427BEF3}" srcOrd="4" destOrd="0" presId="urn:microsoft.com/office/officeart/2008/layout/VerticalCurvedList"/>
    <dgm:cxn modelId="{DE4AD3B7-1C5C-4545-ABAD-A1743DFB852B}" type="presParOf" srcId="{D0427583-37E1-415E-9310-40223427BEF3}" destId="{96EB60B5-C5A2-489F-9528-39F402651B6D}" srcOrd="0" destOrd="0" presId="urn:microsoft.com/office/officeart/2008/layout/VerticalCurvedList"/>
    <dgm:cxn modelId="{16CE7573-7AA9-42ED-A124-C331F0DDADA7}" type="presParOf" srcId="{7F7D5BAD-0EAC-4C57-9D76-7CABF991D385}" destId="{EC2633ED-C1C7-43FD-ADC8-D7D42F83BBE8}" srcOrd="5" destOrd="0" presId="urn:microsoft.com/office/officeart/2008/layout/VerticalCurvedList"/>
    <dgm:cxn modelId="{C65CB87A-AD28-4BCD-BBE2-4A249FA76C0B}" type="presParOf" srcId="{7F7D5BAD-0EAC-4C57-9D76-7CABF991D385}" destId="{8069FFC9-9CB2-4C7A-97BE-8AC8CB1AA3C0}" srcOrd="6" destOrd="0" presId="urn:microsoft.com/office/officeart/2008/layout/VerticalCurvedList"/>
    <dgm:cxn modelId="{25CAAD58-4E51-4B8E-BCD1-229D13C69FB0}" type="presParOf" srcId="{8069FFC9-9CB2-4C7A-97BE-8AC8CB1AA3C0}" destId="{3E21D9DF-5B28-4A7E-B87F-7CDC7BEF84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C8026-B838-4238-BA29-5B95BEF5DF6F}">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accent6">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93BA88A-9287-42A0-88B3-3BFEF8443AA1}">
      <dsp:nvSpPr>
        <dsp:cNvPr id="0" name=""/>
        <dsp:cNvSpPr/>
      </dsp:nvSpPr>
      <dsp:spPr>
        <a:xfrm>
          <a:off x="564979" y="406400"/>
          <a:ext cx="7300713" cy="81280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5160" tIns="99060" rIns="99060" bIns="99060" numCol="1" spcCol="1270" anchor="ctr" anchorCtr="0">
          <a:noAutofit/>
        </a:bodyPr>
        <a:lstStyle/>
        <a:p>
          <a:pPr marL="0" lvl="0" indent="0" algn="l" defTabSz="1733550">
            <a:lnSpc>
              <a:spcPct val="90000"/>
            </a:lnSpc>
            <a:spcBef>
              <a:spcPct val="0"/>
            </a:spcBef>
            <a:spcAft>
              <a:spcPct val="35000"/>
            </a:spcAft>
            <a:buNone/>
          </a:pPr>
          <a:r>
            <a:rPr lang="de-DE" sz="3900" kern="1200" dirty="0"/>
            <a:t>Grundlagen der Prüfung</a:t>
          </a:r>
        </a:p>
      </dsp:txBody>
      <dsp:txXfrm>
        <a:off x="564979" y="406400"/>
        <a:ext cx="7300713" cy="812800"/>
      </dsp:txXfrm>
    </dsp:sp>
    <dsp:sp modelId="{00839CA7-4B10-49C9-8230-3DC9BE2AC4E0}">
      <dsp:nvSpPr>
        <dsp:cNvPr id="0" name=""/>
        <dsp:cNvSpPr/>
      </dsp:nvSpPr>
      <dsp:spPr>
        <a:xfrm>
          <a:off x="56979" y="304800"/>
          <a:ext cx="1016000" cy="1016000"/>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34EF674-542D-4B64-A213-6E89139042B1}">
      <dsp:nvSpPr>
        <dsp:cNvPr id="0" name=""/>
        <dsp:cNvSpPr/>
      </dsp:nvSpPr>
      <dsp:spPr>
        <a:xfrm>
          <a:off x="860432" y="1625599"/>
          <a:ext cx="7005260" cy="81280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5160" tIns="99060" rIns="99060" bIns="99060" numCol="1" spcCol="1270" anchor="ctr" anchorCtr="0">
          <a:noAutofit/>
        </a:bodyPr>
        <a:lstStyle/>
        <a:p>
          <a:pPr marL="0" lvl="0" indent="0" algn="l" defTabSz="1733550">
            <a:lnSpc>
              <a:spcPct val="90000"/>
            </a:lnSpc>
            <a:spcBef>
              <a:spcPct val="0"/>
            </a:spcBef>
            <a:spcAft>
              <a:spcPct val="35000"/>
            </a:spcAft>
            <a:buNone/>
          </a:pPr>
          <a:r>
            <a:rPr lang="de-DE" sz="3900" kern="1200" dirty="0"/>
            <a:t>Häufige Fragen und Antworten</a:t>
          </a:r>
        </a:p>
      </dsp:txBody>
      <dsp:txXfrm>
        <a:off x="860432" y="1625599"/>
        <a:ext cx="7005260" cy="812800"/>
      </dsp:txXfrm>
    </dsp:sp>
    <dsp:sp modelId="{96EB60B5-C5A2-489F-9528-39F402651B6D}">
      <dsp:nvSpPr>
        <dsp:cNvPr id="0" name=""/>
        <dsp:cNvSpPr/>
      </dsp:nvSpPr>
      <dsp:spPr>
        <a:xfrm>
          <a:off x="352432" y="1523999"/>
          <a:ext cx="1016000" cy="1016000"/>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C2633ED-C1C7-43FD-ADC8-D7D42F83BBE8}">
      <dsp:nvSpPr>
        <dsp:cNvPr id="0" name=""/>
        <dsp:cNvSpPr/>
      </dsp:nvSpPr>
      <dsp:spPr>
        <a:xfrm>
          <a:off x="564979" y="2844800"/>
          <a:ext cx="7300713" cy="81280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5160" tIns="99060" rIns="99060" bIns="99060" numCol="1" spcCol="1270" anchor="ctr" anchorCtr="0">
          <a:noAutofit/>
        </a:bodyPr>
        <a:lstStyle/>
        <a:p>
          <a:pPr marL="0" lvl="0" indent="0" algn="l" defTabSz="1733550">
            <a:lnSpc>
              <a:spcPct val="90000"/>
            </a:lnSpc>
            <a:spcBef>
              <a:spcPct val="0"/>
            </a:spcBef>
            <a:spcAft>
              <a:spcPct val="35000"/>
            </a:spcAft>
            <a:buNone/>
          </a:pPr>
          <a:r>
            <a:rPr lang="de-DE" sz="3900" kern="1200" dirty="0"/>
            <a:t>Weitere fachliche Hinweise</a:t>
          </a:r>
        </a:p>
      </dsp:txBody>
      <dsp:txXfrm>
        <a:off x="564979" y="2844800"/>
        <a:ext cx="7300713" cy="812800"/>
      </dsp:txXfrm>
    </dsp:sp>
    <dsp:sp modelId="{3E21D9DF-5B28-4A7E-B87F-7CDC7BEF8412}">
      <dsp:nvSpPr>
        <dsp:cNvPr id="0" name=""/>
        <dsp:cNvSpPr/>
      </dsp:nvSpPr>
      <dsp:spPr>
        <a:xfrm>
          <a:off x="56979" y="2743200"/>
          <a:ext cx="1016000" cy="1016000"/>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31AD0388-E312-4113-99C6-FC6DD86BE84A}" type="datetimeFigureOut">
              <a:rPr lang="de-DE"/>
              <a:pPr>
                <a:defRPr/>
              </a:pPr>
              <a:t>16.12.2025</a:t>
            </a:fld>
            <a:endParaRPr lang="de-DE"/>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pPr>
              <a:defRPr/>
            </a:pPr>
            <a:endParaRPr lang="de-DE"/>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pPr>
              <a:defRPr/>
            </a:pPr>
            <a:fld id="{A15CD53D-554D-4F2A-9690-723AFE0DD100}" type="slidenum">
              <a:rPr lang="de-DE"/>
              <a:pPr>
                <a:defRPr/>
              </a:pPr>
              <a:t>‹Nr.›</a:t>
            </a:fld>
            <a:endParaRPr lang="de-DE"/>
          </a:p>
        </p:txBody>
      </p:sp>
    </p:spTree>
    <p:extLst>
      <p:ext uri="{BB962C8B-B14F-4D97-AF65-F5344CB8AC3E}">
        <p14:creationId xmlns:p14="http://schemas.microsoft.com/office/powerpoint/2010/main" val="1718549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217D794-02F2-4C45-93DA-4E1686AF0628}" type="datetimeFigureOut">
              <a:rPr lang="de-DE"/>
              <a:pPr>
                <a:defRPr/>
              </a:pPr>
              <a:t>16.12.2025</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89FE29A-08DD-44FE-9FD3-4BE94B643291}" type="slidenum">
              <a:rPr lang="de-DE"/>
              <a:pPr>
                <a:defRPr/>
              </a:pPr>
              <a:t>‹Nr.›</a:t>
            </a:fld>
            <a:endParaRPr lang="de-DE"/>
          </a:p>
        </p:txBody>
      </p:sp>
    </p:spTree>
    <p:extLst>
      <p:ext uri="{BB962C8B-B14F-4D97-AF65-F5344CB8AC3E}">
        <p14:creationId xmlns:p14="http://schemas.microsoft.com/office/powerpoint/2010/main" val="40788479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10244" name="Foliennummernplatzhalt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244DFA4-0FBF-4E00-99DA-D7C3A1B62DE2}" type="slidenum">
              <a:rPr lang="de-DE" altLang="de-DE" smtClean="0"/>
              <a:pPr fontAlgn="base">
                <a:spcBef>
                  <a:spcPct val="0"/>
                </a:spcBef>
                <a:spcAft>
                  <a:spcPct val="0"/>
                </a:spcAft>
                <a:defRPr/>
              </a:pPr>
              <a:t>9</a:t>
            </a:fld>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3ABA1E9F-9FAC-4BE6-BB96-CDD5B78AFA4A}" type="datetime1">
              <a:rPr lang="de-DE" smtClean="0"/>
              <a:t>16.12.2025</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D6E808E-42C0-4E89-98EE-076B5EF0E226}" type="slidenum">
              <a:rPr lang="de-DE"/>
              <a:pPr>
                <a:defRPr/>
              </a:pPr>
              <a:t>‹Nr.›</a:t>
            </a:fld>
            <a:endParaRPr lang="de-DE"/>
          </a:p>
        </p:txBody>
      </p:sp>
    </p:spTree>
    <p:extLst>
      <p:ext uri="{BB962C8B-B14F-4D97-AF65-F5344CB8AC3E}">
        <p14:creationId xmlns:p14="http://schemas.microsoft.com/office/powerpoint/2010/main" val="2149291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700808"/>
            <a:ext cx="8229600" cy="4248472"/>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F55EE7D5-F06B-48C2-8C8F-D540324A37C3}" type="datetime1">
              <a:rPr lang="de-DE" smtClean="0"/>
              <a:t>16.12.2025</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03026F3-83E1-486E-BE4F-67B286BCA6C8}" type="slidenum">
              <a:rPr lang="de-DE"/>
              <a:pPr>
                <a:defRPr/>
              </a:pPr>
              <a:t>‹Nr.›</a:t>
            </a:fld>
            <a:endParaRPr lang="de-DE"/>
          </a:p>
        </p:txBody>
      </p:sp>
    </p:spTree>
    <p:extLst>
      <p:ext uri="{BB962C8B-B14F-4D97-AF65-F5344CB8AC3E}">
        <p14:creationId xmlns:p14="http://schemas.microsoft.com/office/powerpoint/2010/main" val="280685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700809"/>
            <a:ext cx="2057400" cy="4248472"/>
          </a:xfrm>
        </p:spPr>
        <p:txBody>
          <a:bodyPr vert="eaVert"/>
          <a:lstStyle/>
          <a:p>
            <a:r>
              <a:rPr lang="de-DE"/>
              <a:t>Titelmasterformat durch Klicken bearbeiten</a:t>
            </a:r>
            <a:endParaRPr lang="de-DE" dirty="0"/>
          </a:p>
        </p:txBody>
      </p:sp>
      <p:sp>
        <p:nvSpPr>
          <p:cNvPr id="3" name="Vertikaler Textplatzhalter 2"/>
          <p:cNvSpPr>
            <a:spLocks noGrp="1"/>
          </p:cNvSpPr>
          <p:nvPr>
            <p:ph type="body" orient="vert" idx="1"/>
          </p:nvPr>
        </p:nvSpPr>
        <p:spPr>
          <a:xfrm>
            <a:off x="457200" y="1700809"/>
            <a:ext cx="6019800" cy="4248472"/>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lvl1pPr>
              <a:defRPr/>
            </a:lvl1pPr>
          </a:lstStyle>
          <a:p>
            <a:pPr>
              <a:defRPr/>
            </a:pPr>
            <a:fld id="{E92E2142-299C-46BD-BBD9-45168BF15DA1}" type="datetime1">
              <a:rPr lang="de-DE" smtClean="0"/>
              <a:t>16.12.2025</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27CC5A20-DCAB-43C1-87AF-8DA39B30665B}" type="slidenum">
              <a:rPr lang="de-DE"/>
              <a:pPr>
                <a:defRPr/>
              </a:pPr>
              <a:t>‹Nr.›</a:t>
            </a:fld>
            <a:endParaRPr lang="de-DE"/>
          </a:p>
        </p:txBody>
      </p:sp>
    </p:spTree>
    <p:extLst>
      <p:ext uri="{BB962C8B-B14F-4D97-AF65-F5344CB8AC3E}">
        <p14:creationId xmlns:p14="http://schemas.microsoft.com/office/powerpoint/2010/main" val="2091201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bschnitts-&#10;überschrift">
    <p:spTree>
      <p:nvGrpSpPr>
        <p:cNvPr id="1" name=""/>
        <p:cNvGrpSpPr/>
        <p:nvPr/>
      </p:nvGrpSpPr>
      <p:grpSpPr>
        <a:xfrm>
          <a:off x="0" y="0"/>
          <a:ext cx="0" cy="0"/>
          <a:chOff x="0" y="0"/>
          <a:chExt cx="0" cy="0"/>
        </a:xfrm>
      </p:grpSpPr>
      <p:pic>
        <p:nvPicPr>
          <p:cNvPr id="3" name="Picture 2" descr="Q:\Public\Didacta\Praesentationen\Clipboard02.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1557338"/>
            <a:ext cx="9136063"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llipse 3"/>
          <p:cNvSpPr/>
          <p:nvPr userDrawn="1"/>
        </p:nvSpPr>
        <p:spPr>
          <a:xfrm>
            <a:off x="563563" y="2205038"/>
            <a:ext cx="3097212" cy="3024187"/>
          </a:xfrm>
          <a:prstGeom prst="ellips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 name="Titel 1"/>
          <p:cNvSpPr>
            <a:spLocks noGrp="1"/>
          </p:cNvSpPr>
          <p:nvPr>
            <p:ph type="title"/>
          </p:nvPr>
        </p:nvSpPr>
        <p:spPr>
          <a:xfrm>
            <a:off x="888379" y="2908461"/>
            <a:ext cx="2448272" cy="1617141"/>
          </a:xfrm>
        </p:spPr>
        <p:txBody>
          <a:bodyPr anchor="t"/>
          <a:lstStyle>
            <a:lvl1pPr algn="l">
              <a:defRPr sz="2800" b="1" cap="all"/>
            </a:lvl1pPr>
          </a:lstStyle>
          <a:p>
            <a:r>
              <a:rPr lang="de-DE" dirty="0"/>
              <a:t>Titelmasterformat durch Klicken bearbeiten</a:t>
            </a:r>
          </a:p>
        </p:txBody>
      </p:sp>
      <p:sp>
        <p:nvSpPr>
          <p:cNvPr id="5" name="Datumsplatzhalter 3"/>
          <p:cNvSpPr>
            <a:spLocks noGrp="1"/>
          </p:cNvSpPr>
          <p:nvPr>
            <p:ph type="dt" sz="half" idx="10"/>
          </p:nvPr>
        </p:nvSpPr>
        <p:spPr/>
        <p:txBody>
          <a:bodyPr/>
          <a:lstStyle>
            <a:lvl1pPr>
              <a:defRPr smtClean="0"/>
            </a:lvl1pPr>
          </a:lstStyle>
          <a:p>
            <a:pPr>
              <a:defRPr/>
            </a:pPr>
            <a:fld id="{1AD7C60E-BBCA-4BFC-92A0-39F3DCB010F5}" type="datetime1">
              <a:rPr lang="de-DE" smtClean="0"/>
              <a:t>16.12.2025</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endParaRPr lang="de-DE"/>
          </a:p>
        </p:txBody>
      </p:sp>
    </p:spTree>
    <p:extLst>
      <p:ext uri="{BB962C8B-B14F-4D97-AF65-F5344CB8AC3E}">
        <p14:creationId xmlns:p14="http://schemas.microsoft.com/office/powerpoint/2010/main" val="1168281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Einfacher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457200" y="1700808"/>
            <a:ext cx="8229600" cy="4205064"/>
          </a:xfrm>
          <a:prstGeom prst="rect">
            <a:avLst/>
          </a:prstGeom>
          <a:solidFill>
            <a:srgbClr val="EFE0C8"/>
          </a:solidFill>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D85CBBFB-E14B-4009-A5D6-0945F9025390}" type="datetime1">
              <a:rPr lang="de-DE" smtClean="0"/>
              <a:t>16.12.2025</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5200AEA2-252B-4D67-846C-4C756422AAAF}" type="slidenum">
              <a:rPr lang="de-DE"/>
              <a:pPr>
                <a:defRPr/>
              </a:pPr>
              <a:t>‹Nr.›</a:t>
            </a:fld>
            <a:endParaRPr lang="de-DE"/>
          </a:p>
        </p:txBody>
      </p:sp>
    </p:spTree>
    <p:extLst>
      <p:ext uri="{BB962C8B-B14F-4D97-AF65-F5344CB8AC3E}">
        <p14:creationId xmlns:p14="http://schemas.microsoft.com/office/powerpoint/2010/main" val="2731925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457200" y="1700808"/>
            <a:ext cx="8229600" cy="4205064"/>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2EE60DD1-C2D0-4E77-A728-452818DD1966}" type="datetime1">
              <a:rPr lang="de-DE" smtClean="0"/>
              <a:t>16.12.2025</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C99CE42-4830-46A0-A6B9-7EC847E9ADB9}" type="slidenum">
              <a:rPr lang="de-DE"/>
              <a:pPr>
                <a:defRPr/>
              </a:pPr>
              <a:t>‹Nr.›</a:t>
            </a:fld>
            <a:endParaRPr lang="de-DE"/>
          </a:p>
        </p:txBody>
      </p:sp>
    </p:spTree>
    <p:extLst>
      <p:ext uri="{BB962C8B-B14F-4D97-AF65-F5344CB8AC3E}">
        <p14:creationId xmlns:p14="http://schemas.microsoft.com/office/powerpoint/2010/main" val="2050522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67430AF9-2342-4178-B143-FC425283FBE1}" type="datetime1">
              <a:rPr lang="de-DE" smtClean="0"/>
              <a:t>16.12.2025</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DFF62E2F-DD58-402A-9B3D-5F41C9D1E015}" type="slidenum">
              <a:rPr lang="de-DE"/>
              <a:pPr>
                <a:defRPr/>
              </a:pPr>
              <a:t>‹Nr.›</a:t>
            </a:fld>
            <a:endParaRPr lang="de-DE"/>
          </a:p>
        </p:txBody>
      </p:sp>
    </p:spTree>
    <p:extLst>
      <p:ext uri="{BB962C8B-B14F-4D97-AF65-F5344CB8AC3E}">
        <p14:creationId xmlns:p14="http://schemas.microsoft.com/office/powerpoint/2010/main" val="2915521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700808"/>
            <a:ext cx="4038600" cy="4176464"/>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700808"/>
            <a:ext cx="4038600" cy="4176464"/>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314DEFC5-2794-40FC-9D4C-4131B68246C4}" type="datetime1">
              <a:rPr lang="de-DE" smtClean="0"/>
              <a:t>16.12.2025</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C2C6EE31-3F11-4A2F-9E42-CBC0D6EBFCB3}" type="slidenum">
              <a:rPr lang="de-DE"/>
              <a:pPr>
                <a:defRPr/>
              </a:pPr>
              <a:t>‹Nr.›</a:t>
            </a:fld>
            <a:endParaRPr lang="de-DE"/>
          </a:p>
        </p:txBody>
      </p:sp>
    </p:spTree>
    <p:extLst>
      <p:ext uri="{BB962C8B-B14F-4D97-AF65-F5344CB8AC3E}">
        <p14:creationId xmlns:p14="http://schemas.microsoft.com/office/powerpoint/2010/main" val="2340940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628801"/>
            <a:ext cx="4040188" cy="54607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70239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4645025" y="1628801"/>
            <a:ext cx="4041775" cy="54607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70239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3"/>
          <p:cNvSpPr>
            <a:spLocks noGrp="1"/>
          </p:cNvSpPr>
          <p:nvPr>
            <p:ph type="dt" sz="half" idx="10"/>
          </p:nvPr>
        </p:nvSpPr>
        <p:spPr/>
        <p:txBody>
          <a:bodyPr/>
          <a:lstStyle>
            <a:lvl1pPr>
              <a:defRPr/>
            </a:lvl1pPr>
          </a:lstStyle>
          <a:p>
            <a:pPr>
              <a:defRPr/>
            </a:pPr>
            <a:fld id="{5BD985B6-B34D-47B0-B45D-6FB025EF3CAE}" type="datetime1">
              <a:rPr lang="de-DE" smtClean="0"/>
              <a:t>16.12.2025</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73BBC5EB-1EEC-4ED0-BF94-079C61298BBA}" type="slidenum">
              <a:rPr lang="de-DE"/>
              <a:pPr>
                <a:defRPr/>
              </a:pPr>
              <a:t>‹Nr.›</a:t>
            </a:fld>
            <a:endParaRPr lang="de-DE"/>
          </a:p>
        </p:txBody>
      </p:sp>
    </p:spTree>
    <p:extLst>
      <p:ext uri="{BB962C8B-B14F-4D97-AF65-F5344CB8AC3E}">
        <p14:creationId xmlns:p14="http://schemas.microsoft.com/office/powerpoint/2010/main" val="45827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BF04A439-B6A0-49DD-873D-87954E8970A4}" type="datetime1">
              <a:rPr lang="de-DE" smtClean="0"/>
              <a:t>16.12.2025</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460FFF96-C317-4BAD-B4B1-603522CF6511}" type="slidenum">
              <a:rPr lang="de-DE"/>
              <a:pPr>
                <a:defRPr/>
              </a:pPr>
              <a:t>‹Nr.›</a:t>
            </a:fld>
            <a:endParaRPr lang="de-DE"/>
          </a:p>
        </p:txBody>
      </p:sp>
    </p:spTree>
    <p:extLst>
      <p:ext uri="{BB962C8B-B14F-4D97-AF65-F5344CB8AC3E}">
        <p14:creationId xmlns:p14="http://schemas.microsoft.com/office/powerpoint/2010/main" val="12095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BEC54F09-C91A-41CB-B99B-F381E89FB6A3}" type="datetime1">
              <a:rPr lang="de-DE" smtClean="0"/>
              <a:t>16.12.2025</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9E6D5B22-243B-42CE-B5BE-31776C59A1F2}" type="slidenum">
              <a:rPr lang="de-DE"/>
              <a:pPr>
                <a:defRPr/>
              </a:pPr>
              <a:t>‹Nr.›</a:t>
            </a:fld>
            <a:endParaRPr lang="de-DE"/>
          </a:p>
        </p:txBody>
      </p:sp>
    </p:spTree>
    <p:extLst>
      <p:ext uri="{BB962C8B-B14F-4D97-AF65-F5344CB8AC3E}">
        <p14:creationId xmlns:p14="http://schemas.microsoft.com/office/powerpoint/2010/main" val="3726091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1772817"/>
            <a:ext cx="5486400" cy="2954758"/>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1792288" y="5367338"/>
            <a:ext cx="5486400" cy="58194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A64EED87-8A54-484B-82C0-104CA8EF3623}" type="datetime1">
              <a:rPr lang="de-DE" smtClean="0"/>
              <a:t>16.12.2025</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6F930218-DD2E-4D2E-836E-C8B8B8EAB5AC}" type="slidenum">
              <a:rPr lang="de-DE"/>
              <a:pPr>
                <a:defRPr/>
              </a:pPr>
              <a:t>‹Nr.›</a:t>
            </a:fld>
            <a:endParaRPr lang="de-DE"/>
          </a:p>
        </p:txBody>
      </p:sp>
    </p:spTree>
    <p:extLst>
      <p:ext uri="{BB962C8B-B14F-4D97-AF65-F5344CB8AC3E}">
        <p14:creationId xmlns:p14="http://schemas.microsoft.com/office/powerpoint/2010/main" val="1227878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1125538"/>
            <a:ext cx="82296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dirty="0"/>
              <a:t>Titelmasterformat durch Klicken bearbeiten</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BA9BF854-66CB-49A6-B553-32E70331D24D}" type="datetime1">
              <a:rPr lang="de-DE" smtClean="0"/>
              <a:t>16.12.2025</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518EC9A-E3A8-4DAD-9C85-F963946C5EF1}" type="slidenum">
              <a:rPr lang="de-DE"/>
              <a:pPr>
                <a:defRPr/>
              </a:pPr>
              <a:t>‹Nr.›</a:t>
            </a:fld>
            <a:endParaRPr lang="de-DE"/>
          </a:p>
        </p:txBody>
      </p:sp>
      <p:sp>
        <p:nvSpPr>
          <p:cNvPr id="1030" name="Textplatzhalter 2"/>
          <p:cNvSpPr>
            <a:spLocks noGrp="1"/>
          </p:cNvSpPr>
          <p:nvPr>
            <p:ph type="body" idx="1"/>
          </p:nvPr>
        </p:nvSpPr>
        <p:spPr bwMode="auto">
          <a:xfrm>
            <a:off x="457200" y="1700213"/>
            <a:ext cx="8229600" cy="42497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dirty="0"/>
              <a:t>Textmasterformat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cxnSp>
        <p:nvCxnSpPr>
          <p:cNvPr id="13" name="Gerade Verbindung 12"/>
          <p:cNvCxnSpPr/>
          <p:nvPr/>
        </p:nvCxnSpPr>
        <p:spPr>
          <a:xfrm>
            <a:off x="468313" y="1557338"/>
            <a:ext cx="8207375" cy="0"/>
          </a:xfrm>
          <a:prstGeom prst="line">
            <a:avLst/>
          </a:prstGeom>
          <a:ln/>
        </p:spPr>
        <p:style>
          <a:lnRef idx="2">
            <a:schemeClr val="accent6"/>
          </a:lnRef>
          <a:fillRef idx="0">
            <a:schemeClr val="accent6"/>
          </a:fillRef>
          <a:effectRef idx="1">
            <a:schemeClr val="accent6"/>
          </a:effectRef>
          <a:fontRef idx="minor">
            <a:schemeClr val="tx1"/>
          </a:fontRef>
        </p:style>
      </p:cxnSp>
      <p:sp>
        <p:nvSpPr>
          <p:cNvPr id="1034" name="CustomShape 6"/>
          <p:cNvSpPr>
            <a:spLocks noChangeArrowheads="1"/>
          </p:cNvSpPr>
          <p:nvPr/>
        </p:nvSpPr>
        <p:spPr bwMode="auto">
          <a:xfrm>
            <a:off x="0" y="6061075"/>
            <a:ext cx="2987675" cy="142875"/>
          </a:xfrm>
          <a:prstGeom prst="rect">
            <a:avLst/>
          </a:prstGeom>
          <a:gradFill rotWithShape="0">
            <a:gsLst>
              <a:gs pos="0">
                <a:srgbClr val="008000"/>
              </a:gs>
              <a:gs pos="100000">
                <a:srgbClr val="FFFFCC"/>
              </a:gs>
            </a:gsLst>
            <a:lin ang="0"/>
          </a:gradFill>
          <a:ln>
            <a:noFill/>
          </a:ln>
          <a:extLst>
            <a:ext uri="{91240B29-F687-4F45-9708-019B960494DF}">
              <a14:hiddenLine xmlns:a14="http://schemas.microsoft.com/office/drawing/2010/main" w="25560">
                <a:solidFill>
                  <a:srgbClr val="000000"/>
                </a:solidFill>
                <a:miter lim="800000"/>
                <a:headEnd/>
                <a:tailEnd/>
              </a14:hiddenLine>
            </a:ext>
          </a:extLst>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endParaRPr lang="de-DE" altLang="de-DE"/>
          </a:p>
        </p:txBody>
      </p:sp>
      <p:sp>
        <p:nvSpPr>
          <p:cNvPr id="1035" name="CustomShape 8"/>
          <p:cNvSpPr>
            <a:spLocks noChangeArrowheads="1"/>
          </p:cNvSpPr>
          <p:nvPr/>
        </p:nvSpPr>
        <p:spPr bwMode="auto">
          <a:xfrm>
            <a:off x="3090863" y="6061075"/>
            <a:ext cx="2987675" cy="142875"/>
          </a:xfrm>
          <a:prstGeom prst="rect">
            <a:avLst/>
          </a:prstGeom>
          <a:gradFill rotWithShape="0">
            <a:gsLst>
              <a:gs pos="0">
                <a:srgbClr val="808080"/>
              </a:gs>
              <a:gs pos="100000">
                <a:srgbClr val="FFFFCC"/>
              </a:gs>
            </a:gsLst>
            <a:lin ang="0"/>
          </a:gradFill>
          <a:ln>
            <a:noFill/>
          </a:ln>
          <a:extLst>
            <a:ext uri="{91240B29-F687-4F45-9708-019B960494DF}">
              <a14:hiddenLine xmlns:a14="http://schemas.microsoft.com/office/drawing/2010/main" w="25560">
                <a:solidFill>
                  <a:srgbClr val="000000"/>
                </a:solidFill>
                <a:miter lim="800000"/>
                <a:headEnd/>
                <a:tailEnd/>
              </a14:hiddenLine>
            </a:ext>
          </a:extLst>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endParaRPr lang="de-DE" altLang="de-DE"/>
          </a:p>
        </p:txBody>
      </p:sp>
      <p:sp>
        <p:nvSpPr>
          <p:cNvPr id="16" name="Rechteck 15"/>
          <p:cNvSpPr/>
          <p:nvPr/>
        </p:nvSpPr>
        <p:spPr>
          <a:xfrm>
            <a:off x="6157913" y="6061075"/>
            <a:ext cx="2987675" cy="142875"/>
          </a:xfrm>
          <a:prstGeom prst="rect">
            <a:avLst/>
          </a:prstGeom>
          <a:gradFill flip="none" rotWithShape="1">
            <a:gsLst>
              <a:gs pos="1000">
                <a:srgbClr val="FFFFCC"/>
              </a:gs>
              <a:gs pos="100000">
                <a:srgbClr val="FF0000"/>
              </a:gs>
              <a:gs pos="100000">
                <a:srgbClr val="D1C39F"/>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grpSp>
        <p:nvGrpSpPr>
          <p:cNvPr id="8" name="Gruppieren 7"/>
          <p:cNvGrpSpPr/>
          <p:nvPr userDrawn="1"/>
        </p:nvGrpSpPr>
        <p:grpSpPr>
          <a:xfrm>
            <a:off x="5918021" y="197892"/>
            <a:ext cx="2757667" cy="720000"/>
            <a:chOff x="3032447" y="197892"/>
            <a:chExt cx="2757667" cy="720000"/>
          </a:xfrm>
        </p:grpSpPr>
        <p:pic>
          <p:nvPicPr>
            <p:cNvPr id="3" name="Picture 6" descr="Q:\AB5\Service\Logos\Logos_eps_emf\Landeswappen_Farbe.emf"/>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106035" y="197892"/>
              <a:ext cx="684079" cy="72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userDrawn="1"/>
          </p:nvSpPr>
          <p:spPr>
            <a:xfrm>
              <a:off x="3032447" y="197892"/>
              <a:ext cx="2061841" cy="646331"/>
            </a:xfrm>
            <a:prstGeom prst="rect">
              <a:avLst/>
            </a:prstGeom>
            <a:noFill/>
          </p:spPr>
          <p:txBody>
            <a:bodyPr wrap="square" rtlCol="0">
              <a:spAutoFit/>
            </a:bodyPr>
            <a:lstStyle/>
            <a:p>
              <a:r>
                <a:rPr lang="de-DE" sz="1200" b="1" noProof="1">
                  <a:latin typeface="Arial" panose="020B0604020202020204" pitchFamily="34" charset="0"/>
                  <a:cs typeface="Arial" panose="020B0604020202020204" pitchFamily="34" charset="0"/>
                </a:rPr>
                <a:t>Qualitäts-</a:t>
              </a:r>
              <a:r>
                <a:rPr lang="de-DE" sz="1200" b="1" baseline="0" noProof="1">
                  <a:latin typeface="Arial" panose="020B0604020202020204" pitchFamily="34" charset="0"/>
                  <a:cs typeface="Arial" panose="020B0604020202020204" pitchFamily="34" charset="0"/>
                </a:rPr>
                <a:t> und</a:t>
              </a:r>
              <a:br>
                <a:rPr lang="de-DE" sz="1200" b="1" baseline="0" noProof="1">
                  <a:latin typeface="Arial" panose="020B0604020202020204" pitchFamily="34" charset="0"/>
                  <a:cs typeface="Arial" panose="020B0604020202020204" pitchFamily="34" charset="0"/>
                </a:rPr>
              </a:br>
              <a:r>
                <a:rPr lang="de-DE" sz="1200" b="1" baseline="0" noProof="1">
                  <a:latin typeface="Arial" panose="020B0604020202020204" pitchFamily="34" charset="0"/>
                  <a:cs typeface="Arial" panose="020B0604020202020204" pitchFamily="34" charset="0"/>
                </a:rPr>
                <a:t>UnterstützungsAgentur – </a:t>
              </a:r>
              <a:br>
                <a:rPr lang="de-DE" sz="1200" b="1" baseline="0" noProof="1">
                  <a:latin typeface="Arial" panose="020B0604020202020204" pitchFamily="34" charset="0"/>
                  <a:cs typeface="Arial" panose="020B0604020202020204" pitchFamily="34" charset="0"/>
                </a:rPr>
              </a:br>
              <a:r>
                <a:rPr lang="de-DE" sz="1200" b="1" baseline="0" noProof="1">
                  <a:latin typeface="Arial" panose="020B0604020202020204" pitchFamily="34" charset="0"/>
                  <a:cs typeface="Arial" panose="020B0604020202020204" pitchFamily="34" charset="0"/>
                </a:rPr>
                <a:t>Landesinstitut für Schule</a:t>
              </a:r>
              <a:endParaRPr lang="de-DE" sz="1200" b="1" noProof="1">
                <a:latin typeface="Arial" panose="020B0604020202020204" pitchFamily="34" charset="0"/>
                <a:cs typeface="Arial" panose="020B0604020202020204" pitchFamily="34" charset="0"/>
              </a:endParaRPr>
            </a:p>
          </p:txBody>
        </p:sp>
      </p:grpSp>
      <p:pic>
        <p:nvPicPr>
          <p:cNvPr id="9" name="Picture 7" descr="Q:\AB5\Service\Logos\Logos_eps_emf\Logo_QUA-LiS-Text-normal.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468313" y="197892"/>
            <a:ext cx="2670785" cy="720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5" descr="Q:\AB5\Service\Logos\_Logos_papier\pruefungen_10_farbe.emf"/>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3774700" y="6418770"/>
            <a:ext cx="1620000" cy="310001"/>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hf hdr="0" ftr="0" dt="0"/>
  <p:txStyles>
    <p:titleStyle>
      <a:lvl1pPr algn="ctr" rtl="0" eaLnBrk="0" fontAlgn="base" hangingPunct="0">
        <a:spcBef>
          <a:spcPct val="0"/>
        </a:spcBef>
        <a:spcAft>
          <a:spcPct val="0"/>
        </a:spcAft>
        <a:defRPr sz="3400" kern="1200">
          <a:solidFill>
            <a:schemeClr val="tx1"/>
          </a:solidFill>
          <a:latin typeface="+mj-lt"/>
          <a:ea typeface="+mj-ea"/>
          <a:cs typeface="+mj-cs"/>
        </a:defRPr>
      </a:lvl1pPr>
      <a:lvl2pPr algn="l" rtl="0" eaLnBrk="0" fontAlgn="base" hangingPunct="0">
        <a:spcBef>
          <a:spcPct val="0"/>
        </a:spcBef>
        <a:spcAft>
          <a:spcPct val="0"/>
        </a:spcAft>
        <a:defRPr sz="3400">
          <a:solidFill>
            <a:schemeClr val="tx1"/>
          </a:solidFill>
          <a:latin typeface="Calibri" pitchFamily="34" charset="0"/>
        </a:defRPr>
      </a:lvl2pPr>
      <a:lvl3pPr algn="l" rtl="0" eaLnBrk="0" fontAlgn="base" hangingPunct="0">
        <a:spcBef>
          <a:spcPct val="0"/>
        </a:spcBef>
        <a:spcAft>
          <a:spcPct val="0"/>
        </a:spcAft>
        <a:defRPr sz="3400">
          <a:solidFill>
            <a:schemeClr val="tx1"/>
          </a:solidFill>
          <a:latin typeface="Calibri" pitchFamily="34" charset="0"/>
        </a:defRPr>
      </a:lvl3pPr>
      <a:lvl4pPr algn="l" rtl="0" eaLnBrk="0" fontAlgn="base" hangingPunct="0">
        <a:spcBef>
          <a:spcPct val="0"/>
        </a:spcBef>
        <a:spcAft>
          <a:spcPct val="0"/>
        </a:spcAft>
        <a:defRPr sz="3400">
          <a:solidFill>
            <a:schemeClr val="tx1"/>
          </a:solidFill>
          <a:latin typeface="Calibri" pitchFamily="34" charset="0"/>
        </a:defRPr>
      </a:lvl4pPr>
      <a:lvl5pPr algn="l" rtl="0" eaLnBrk="0" fontAlgn="base" hangingPunct="0">
        <a:spcBef>
          <a:spcPct val="0"/>
        </a:spcBef>
        <a:spcAft>
          <a:spcPct val="0"/>
        </a:spcAft>
        <a:defRPr sz="3400">
          <a:solidFill>
            <a:schemeClr val="tx1"/>
          </a:solidFill>
          <a:latin typeface="Calibri" pitchFamily="34" charset="0"/>
        </a:defRPr>
      </a:lvl5pPr>
      <a:lvl6pPr marL="457200" algn="l" rtl="0" fontAlgn="base">
        <a:spcBef>
          <a:spcPct val="0"/>
        </a:spcBef>
        <a:spcAft>
          <a:spcPct val="0"/>
        </a:spcAft>
        <a:defRPr sz="3400">
          <a:solidFill>
            <a:schemeClr val="tx1"/>
          </a:solidFill>
          <a:latin typeface="Calibri" pitchFamily="34" charset="0"/>
        </a:defRPr>
      </a:lvl6pPr>
      <a:lvl7pPr marL="914400" algn="l" rtl="0" fontAlgn="base">
        <a:spcBef>
          <a:spcPct val="0"/>
        </a:spcBef>
        <a:spcAft>
          <a:spcPct val="0"/>
        </a:spcAft>
        <a:defRPr sz="3400">
          <a:solidFill>
            <a:schemeClr val="tx1"/>
          </a:solidFill>
          <a:latin typeface="Calibri" pitchFamily="34" charset="0"/>
        </a:defRPr>
      </a:lvl7pPr>
      <a:lvl8pPr marL="1371600" algn="l" rtl="0" fontAlgn="base">
        <a:spcBef>
          <a:spcPct val="0"/>
        </a:spcBef>
        <a:spcAft>
          <a:spcPct val="0"/>
        </a:spcAft>
        <a:defRPr sz="3400">
          <a:solidFill>
            <a:schemeClr val="tx1"/>
          </a:solidFill>
          <a:latin typeface="Calibri" pitchFamily="34" charset="0"/>
        </a:defRPr>
      </a:lvl8pPr>
      <a:lvl9pPr marL="1828800" algn="l" rtl="0" fontAlgn="base">
        <a:spcBef>
          <a:spcPct val="0"/>
        </a:spcBef>
        <a:spcAft>
          <a:spcPct val="0"/>
        </a:spcAft>
        <a:defRPr sz="3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hyperlink" Target="https://www.qua-lis.nrw.de/schulentwicklung-nrw" TargetMode="External"/><Relationship Id="rId5" Type="http://schemas.openxmlformats.org/officeDocument/2006/relationships/hyperlink" Target="https://www.standardsicherung.schulministerium.nrw.de/" TargetMode="Externa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hyperlink" Target="https://www.standardsicherung.schulministerium.nrw.de/zentrale-pruefungen-10" TargetMode="Externa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qua-lis.nrw.de/schulentwicklung-nrw/unterricht/unterrichtsentwicklung/faecher/fach-englisch"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hyperlink" Target="mailto:pruefungen10@qua-lis.nrw.de" TargetMode="Externa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standardsicherung.schulministerium.nrw.de/cms/zentrale-pruefungen-10/faecher/fach.php?fach=45"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827584" y="2620962"/>
            <a:ext cx="2591767" cy="2248198"/>
          </a:xfrm>
        </p:spPr>
        <p:txBody>
          <a:bodyPr/>
          <a:lstStyle/>
          <a:p>
            <a:pPr algn="ctr">
              <a:defRPr/>
            </a:pPr>
            <a:r>
              <a:rPr lang="de-DE" sz="2400" dirty="0"/>
              <a:t>Zentrale Prüfungen 10 Englisch</a:t>
            </a:r>
            <a:br>
              <a:rPr lang="de-DE" sz="2400" dirty="0"/>
            </a:br>
            <a:r>
              <a:rPr lang="de-DE" sz="2000" dirty="0">
                <a:solidFill>
                  <a:schemeClr val="tx1">
                    <a:lumMod val="50000"/>
                    <a:lumOff val="50000"/>
                  </a:schemeClr>
                </a:solidFill>
              </a:rPr>
              <a:t>Informationen zur Prüfung 2026</a:t>
            </a:r>
            <a:endParaRPr lang="de-DE" sz="2400" dirty="0">
              <a:solidFill>
                <a:schemeClr val="tx1">
                  <a:lumMod val="50000"/>
                  <a:lumOff val="50000"/>
                </a:schemeClr>
              </a:solidFill>
            </a:endParaRPr>
          </a:p>
        </p:txBody>
      </p:sp>
      <p:sp>
        <p:nvSpPr>
          <p:cNvPr id="2" name="Foliennummernplatzhalter 1"/>
          <p:cNvSpPr>
            <a:spLocks noGrp="1"/>
          </p:cNvSpPr>
          <p:nvPr>
            <p:ph type="sldNum" sz="quarter" idx="12"/>
          </p:nvPr>
        </p:nvSpPr>
        <p:spPr/>
        <p:txBody>
          <a:bodyPr/>
          <a:lstStyle/>
          <a:p>
            <a:pPr>
              <a:defRPr/>
            </a:pP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p:txBody>
          <a:bodyPr/>
          <a:lstStyle/>
          <a:p>
            <a:r>
              <a:rPr lang="de-DE" altLang="de-DE" dirty="0"/>
              <a:t>Flexibilisierung der </a:t>
            </a:r>
            <a:r>
              <a:rPr lang="de-DE" altLang="de-DE" dirty="0" err="1"/>
              <a:t>Itemzahlen</a:t>
            </a:r>
            <a:endParaRPr lang="de-DE" altLang="de-DE" dirty="0"/>
          </a:p>
        </p:txBody>
      </p:sp>
      <p:sp>
        <p:nvSpPr>
          <p:cNvPr id="7185" name="Textfeld 11"/>
          <p:cNvSpPr txBox="1">
            <a:spLocks noChangeArrowheads="1"/>
          </p:cNvSpPr>
          <p:nvPr/>
        </p:nvSpPr>
        <p:spPr bwMode="auto">
          <a:xfrm>
            <a:off x="467544" y="1916832"/>
            <a:ext cx="8424936"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285750" indent="-285750" eaLnBrk="1" hangingPunct="1">
              <a:spcBef>
                <a:spcPct val="0"/>
              </a:spcBef>
              <a:defRPr/>
            </a:pPr>
            <a:r>
              <a:rPr lang="de-DE" altLang="de-DE" sz="1800" dirty="0"/>
              <a:t>Die Anzahl der Items kann in den unterschiedlichen Aufgaben variieren.</a:t>
            </a:r>
          </a:p>
          <a:p>
            <a:pPr eaLnBrk="1" hangingPunct="1">
              <a:spcBef>
                <a:spcPct val="0"/>
              </a:spcBef>
              <a:buFont typeface="Arial" charset="0"/>
              <a:buNone/>
              <a:defRPr/>
            </a:pPr>
            <a:endParaRPr lang="de-DE" altLang="de-DE" sz="600" dirty="0"/>
          </a:p>
          <a:p>
            <a:pPr marL="285750" indent="-285750" eaLnBrk="1" hangingPunct="1">
              <a:spcBef>
                <a:spcPct val="0"/>
              </a:spcBef>
              <a:defRPr/>
            </a:pPr>
            <a:r>
              <a:rPr lang="de-DE" altLang="de-DE" sz="1800" dirty="0"/>
              <a:t>Die Prüfungsteile gehen mit den gleichen prozentualen Anteilen in die Gesamtbewertung ein wie in den Vorjahren.</a:t>
            </a:r>
          </a:p>
          <a:p>
            <a:pPr eaLnBrk="1" hangingPunct="1">
              <a:spcBef>
                <a:spcPct val="0"/>
              </a:spcBef>
              <a:buFont typeface="Arial" charset="0"/>
              <a:buNone/>
              <a:defRPr/>
            </a:pPr>
            <a:endParaRPr lang="de-DE" altLang="de-DE" sz="700" b="1" dirty="0"/>
          </a:p>
          <a:p>
            <a:pPr eaLnBrk="1" hangingPunct="1">
              <a:spcBef>
                <a:spcPct val="0"/>
              </a:spcBef>
              <a:buNone/>
              <a:tabLst>
                <a:tab pos="269875" algn="l"/>
                <a:tab pos="720725" algn="l"/>
              </a:tabLst>
              <a:defRPr/>
            </a:pPr>
            <a:r>
              <a:rPr lang="de-DE" altLang="de-DE" sz="1800" b="1" dirty="0"/>
              <a:t>					EESA    	             MSA/GYM</a:t>
            </a:r>
          </a:p>
          <a:p>
            <a:pPr eaLnBrk="1" hangingPunct="1">
              <a:spcBef>
                <a:spcPct val="0"/>
              </a:spcBef>
              <a:buNone/>
              <a:tabLst>
                <a:tab pos="269875" algn="l"/>
                <a:tab pos="720725" algn="l"/>
              </a:tabLst>
              <a:defRPr/>
            </a:pPr>
            <a:r>
              <a:rPr lang="de-DE" altLang="de-DE" sz="1800" b="1" dirty="0"/>
              <a:t>						   </a:t>
            </a:r>
          </a:p>
          <a:p>
            <a:pPr eaLnBrk="1" hangingPunct="1">
              <a:spcBef>
                <a:spcPct val="0"/>
              </a:spcBef>
              <a:buNone/>
              <a:tabLst>
                <a:tab pos="269875" algn="l"/>
                <a:tab pos="720725" algn="l"/>
              </a:tabLst>
              <a:defRPr/>
            </a:pPr>
            <a:r>
              <a:rPr lang="de-DE" altLang="de-DE" sz="1800" dirty="0"/>
              <a:t>		Hörverstehen: 	20 %    		 15 %</a:t>
            </a:r>
          </a:p>
          <a:p>
            <a:pPr eaLnBrk="1" hangingPunct="1">
              <a:spcBef>
                <a:spcPct val="0"/>
              </a:spcBef>
              <a:buNone/>
              <a:tabLst>
                <a:tab pos="269875" algn="l"/>
                <a:tab pos="720725" algn="l"/>
              </a:tabLst>
              <a:defRPr/>
            </a:pPr>
            <a:r>
              <a:rPr lang="de-DE" altLang="de-DE" sz="1800" dirty="0"/>
              <a:t>		Leseverstehen: 	20 %    		 15 %</a:t>
            </a:r>
          </a:p>
          <a:p>
            <a:pPr eaLnBrk="1" hangingPunct="1">
              <a:spcBef>
                <a:spcPct val="0"/>
              </a:spcBef>
              <a:buNone/>
              <a:tabLst>
                <a:tab pos="269875" algn="l"/>
                <a:tab pos="720725" algn="l"/>
              </a:tabLst>
              <a:defRPr/>
            </a:pPr>
            <a:r>
              <a:rPr lang="de-DE" altLang="de-DE" sz="1800" dirty="0"/>
              <a:t>		Wortschatz: 	15 %    		 10 %</a:t>
            </a:r>
          </a:p>
          <a:p>
            <a:pPr eaLnBrk="1" hangingPunct="1">
              <a:spcBef>
                <a:spcPct val="0"/>
              </a:spcBef>
              <a:buNone/>
              <a:tabLst>
                <a:tab pos="269875" algn="l"/>
                <a:tab pos="720725" algn="l"/>
              </a:tabLst>
              <a:defRPr/>
            </a:pPr>
            <a:r>
              <a:rPr lang="de-DE" altLang="de-DE" sz="1800" dirty="0"/>
              <a:t>		Schreiben:		45 %    		 60 %</a:t>
            </a:r>
          </a:p>
          <a:p>
            <a:pPr eaLnBrk="1" hangingPunct="1">
              <a:spcBef>
                <a:spcPct val="0"/>
              </a:spcBef>
              <a:buFont typeface="Arial" charset="0"/>
              <a:buNone/>
              <a:tabLst>
                <a:tab pos="269875" algn="l"/>
              </a:tabLst>
              <a:defRPr/>
            </a:pPr>
            <a:endParaRPr lang="de-DE" altLang="de-DE" sz="700" dirty="0"/>
          </a:p>
          <a:p>
            <a:pPr eaLnBrk="1" hangingPunct="1">
              <a:spcBef>
                <a:spcPct val="0"/>
              </a:spcBef>
              <a:buFont typeface="Arial" charset="0"/>
              <a:buNone/>
              <a:tabLst>
                <a:tab pos="269875" algn="l"/>
              </a:tabLst>
              <a:defRPr/>
            </a:pPr>
            <a:endParaRPr lang="de-DE" altLang="de-DE" sz="700" dirty="0"/>
          </a:p>
          <a:p>
            <a:pPr eaLnBrk="1" hangingPunct="1">
              <a:spcBef>
                <a:spcPct val="0"/>
              </a:spcBef>
              <a:buFont typeface="Arial" charset="0"/>
              <a:buNone/>
              <a:tabLst>
                <a:tab pos="269875" algn="l"/>
              </a:tabLst>
              <a:defRPr/>
            </a:pPr>
            <a:endParaRPr lang="de-DE" altLang="de-DE" sz="700" dirty="0"/>
          </a:p>
          <a:p>
            <a:pPr eaLnBrk="1" hangingPunct="1">
              <a:spcBef>
                <a:spcPct val="0"/>
              </a:spcBef>
              <a:buFont typeface="Arial" charset="0"/>
              <a:buNone/>
              <a:tabLst>
                <a:tab pos="269875" algn="l"/>
              </a:tabLst>
              <a:defRPr/>
            </a:pPr>
            <a:endParaRPr lang="de-DE" altLang="de-DE" sz="700" dirty="0"/>
          </a:p>
          <a:p>
            <a:pPr eaLnBrk="1" hangingPunct="1">
              <a:spcBef>
                <a:spcPct val="0"/>
              </a:spcBef>
              <a:buFont typeface="Arial" charset="0"/>
              <a:buNone/>
              <a:tabLst>
                <a:tab pos="269875" algn="l"/>
              </a:tabLst>
              <a:defRPr/>
            </a:pPr>
            <a:endParaRPr lang="de-DE" altLang="de-DE" sz="700" dirty="0"/>
          </a:p>
          <a:p>
            <a:pPr marL="285750" indent="-285750" eaLnBrk="1" hangingPunct="1">
              <a:spcBef>
                <a:spcPct val="0"/>
              </a:spcBef>
              <a:tabLst>
                <a:tab pos="269875" algn="l"/>
              </a:tabLst>
              <a:defRPr/>
            </a:pPr>
            <a:r>
              <a:rPr lang="de-DE" altLang="de-DE" sz="1800" dirty="0"/>
              <a:t>Zur Bewertung wird eine Excel-Tabelle zur Verfügung gestellt.</a:t>
            </a:r>
          </a:p>
        </p:txBody>
      </p:sp>
      <p:sp>
        <p:nvSpPr>
          <p:cNvPr id="2" name="Foliennummernplatzhalter 1"/>
          <p:cNvSpPr>
            <a:spLocks noGrp="1"/>
          </p:cNvSpPr>
          <p:nvPr>
            <p:ph type="sldNum" sz="quarter" idx="12"/>
          </p:nvPr>
        </p:nvSpPr>
        <p:spPr/>
        <p:txBody>
          <a:bodyPr/>
          <a:lstStyle/>
          <a:p>
            <a:pPr>
              <a:defRPr/>
            </a:pPr>
            <a:fld id="{5B3915C6-0D7E-4311-B3CA-63BD33AF48E6}" type="slidenum">
              <a:rPr lang="de-DE" smtClean="0"/>
              <a:pPr>
                <a:defRPr/>
              </a:pPr>
              <a:t>10</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p:txBody>
          <a:bodyPr/>
          <a:lstStyle/>
          <a:p>
            <a:r>
              <a:rPr lang="de-DE" altLang="de-DE" dirty="0"/>
              <a:t>Berechnungsmodell</a:t>
            </a:r>
          </a:p>
        </p:txBody>
      </p:sp>
      <p:sp>
        <p:nvSpPr>
          <p:cNvPr id="5" name="Foliennummernplatzhalter 4"/>
          <p:cNvSpPr>
            <a:spLocks noGrp="1"/>
          </p:cNvSpPr>
          <p:nvPr>
            <p:ph type="sldNum" sz="quarter" idx="12"/>
          </p:nvPr>
        </p:nvSpPr>
        <p:spPr/>
        <p:txBody>
          <a:bodyPr/>
          <a:lstStyle/>
          <a:p>
            <a:pPr>
              <a:defRPr/>
            </a:pPr>
            <a:fld id="{10EDEFC5-B27F-489D-AB62-C5BA9BC2E0D0}" type="slidenum">
              <a:rPr lang="de-DE" smtClean="0"/>
              <a:pPr>
                <a:defRPr/>
              </a:pPr>
              <a:t>11</a:t>
            </a:fld>
            <a:endParaRPr lang="de-DE"/>
          </a:p>
        </p:txBody>
      </p:sp>
      <p:graphicFrame>
        <p:nvGraphicFramePr>
          <p:cNvPr id="15" name="Tabelle 14"/>
          <p:cNvGraphicFramePr>
            <a:graphicFrameLocks noGrp="1"/>
          </p:cNvGraphicFramePr>
          <p:nvPr>
            <p:extLst>
              <p:ext uri="{D42A27DB-BD31-4B8C-83A1-F6EECF244321}">
                <p14:modId xmlns:p14="http://schemas.microsoft.com/office/powerpoint/2010/main" val="1983062097"/>
              </p:ext>
            </p:extLst>
          </p:nvPr>
        </p:nvGraphicFramePr>
        <p:xfrm>
          <a:off x="827584" y="2708920"/>
          <a:ext cx="7344816" cy="3325446"/>
        </p:xfrm>
        <a:graphic>
          <a:graphicData uri="http://schemas.openxmlformats.org/drawingml/2006/table">
            <a:tbl>
              <a:tblPr/>
              <a:tblGrid>
                <a:gridCol w="2142238">
                  <a:extLst>
                    <a:ext uri="{9D8B030D-6E8A-4147-A177-3AD203B41FA5}">
                      <a16:colId xmlns:a16="http://schemas.microsoft.com/office/drawing/2014/main" val="20000"/>
                    </a:ext>
                  </a:extLst>
                </a:gridCol>
                <a:gridCol w="976393">
                  <a:extLst>
                    <a:ext uri="{9D8B030D-6E8A-4147-A177-3AD203B41FA5}">
                      <a16:colId xmlns:a16="http://schemas.microsoft.com/office/drawing/2014/main" val="20001"/>
                    </a:ext>
                  </a:extLst>
                </a:gridCol>
                <a:gridCol w="976393">
                  <a:extLst>
                    <a:ext uri="{9D8B030D-6E8A-4147-A177-3AD203B41FA5}">
                      <a16:colId xmlns:a16="http://schemas.microsoft.com/office/drawing/2014/main" val="20002"/>
                    </a:ext>
                  </a:extLst>
                </a:gridCol>
                <a:gridCol w="1661328">
                  <a:extLst>
                    <a:ext uri="{9D8B030D-6E8A-4147-A177-3AD203B41FA5}">
                      <a16:colId xmlns:a16="http://schemas.microsoft.com/office/drawing/2014/main" val="20003"/>
                    </a:ext>
                  </a:extLst>
                </a:gridCol>
                <a:gridCol w="1588464">
                  <a:extLst>
                    <a:ext uri="{9D8B030D-6E8A-4147-A177-3AD203B41FA5}">
                      <a16:colId xmlns:a16="http://schemas.microsoft.com/office/drawing/2014/main" val="20004"/>
                    </a:ext>
                  </a:extLst>
                </a:gridCol>
              </a:tblGrid>
              <a:tr h="144991">
                <a:tc gridSpan="5">
                  <a:txBody>
                    <a:bodyPr/>
                    <a:lstStyle/>
                    <a:p>
                      <a:pPr algn="l" fontAlgn="b"/>
                      <a:r>
                        <a:rPr lang="de-DE" sz="1200" b="1" i="0" u="none" strike="noStrike" dirty="0">
                          <a:solidFill>
                            <a:srgbClr val="000000"/>
                          </a:solidFill>
                          <a:effectLst/>
                          <a:latin typeface="Cambria"/>
                        </a:rPr>
                        <a:t>ZP10 – Berechnung der Prüfungsnote im Fach Englisch am</a:t>
                      </a:r>
                      <a:r>
                        <a:rPr lang="de-DE" sz="1200" b="1" i="0" u="none" strike="noStrike" baseline="0" dirty="0">
                          <a:solidFill>
                            <a:srgbClr val="000000"/>
                          </a:solidFill>
                          <a:effectLst/>
                          <a:latin typeface="Cambria"/>
                        </a:rPr>
                        <a:t> Beispiel des </a:t>
                      </a:r>
                      <a:r>
                        <a:rPr lang="de-DE" sz="1200" b="1" i="0" u="none" strike="noStrike" dirty="0">
                          <a:solidFill>
                            <a:schemeClr val="tx1"/>
                          </a:solidFill>
                          <a:effectLst/>
                          <a:latin typeface="Cambria"/>
                        </a:rPr>
                        <a:t>MSA</a:t>
                      </a:r>
                    </a:p>
                  </a:txBody>
                  <a:tcPr marL="8980" marR="8980" marT="8980" marB="0" anchor="b">
                    <a:lnL>
                      <a:noFill/>
                    </a:lnL>
                    <a:lnR>
                      <a:noFill/>
                    </a:lnR>
                    <a:lnT>
                      <a:noFill/>
                    </a:lnT>
                    <a:lnB>
                      <a:noFill/>
                    </a:lnB>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177650">
                <a:tc>
                  <a:txBody>
                    <a:bodyPr/>
                    <a:lstStyle/>
                    <a:p>
                      <a:pPr algn="l" fontAlgn="ctr"/>
                      <a:endParaRPr lang="de-DE" sz="1000" b="1" i="0" u="none" strike="noStrike">
                        <a:solidFill>
                          <a:srgbClr val="000000"/>
                        </a:solidFill>
                        <a:effectLst/>
                        <a:latin typeface="Cambria"/>
                      </a:endParaRPr>
                    </a:p>
                  </a:txBody>
                  <a:tcPr marL="8980" marR="8980" marT="8980" marB="0" anchor="ctr">
                    <a:lnL>
                      <a:noFill/>
                    </a:lnL>
                    <a:lnR>
                      <a:noFill/>
                    </a:lnR>
                    <a:lnT>
                      <a:noFill/>
                    </a:lnT>
                    <a:lnB>
                      <a:noFill/>
                    </a:lnB>
                  </a:tcPr>
                </a:tc>
                <a:tc>
                  <a:txBody>
                    <a:bodyPr/>
                    <a:lstStyle/>
                    <a:p>
                      <a:pPr algn="ctr" fontAlgn="ctr"/>
                      <a:endParaRPr lang="de-DE" sz="700" b="1" i="0" u="none" strike="noStrike">
                        <a:solidFill>
                          <a:srgbClr val="000000"/>
                        </a:solidFill>
                        <a:effectLst/>
                        <a:latin typeface="Cambria"/>
                      </a:endParaRPr>
                    </a:p>
                  </a:txBody>
                  <a:tcPr marL="8980" marR="8980" marT="898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3">
                  <a:txBody>
                    <a:bodyPr/>
                    <a:lstStyle/>
                    <a:p>
                      <a:pPr algn="ctr" fontAlgn="ctr"/>
                      <a:r>
                        <a:rPr lang="de-DE" sz="900" b="1" i="0" u="none" strike="noStrike">
                          <a:solidFill>
                            <a:srgbClr val="000000"/>
                          </a:solidFill>
                          <a:effectLst/>
                          <a:latin typeface="Cambria"/>
                        </a:rPr>
                        <a:t>Berechnung der Prüfungsnote</a:t>
                      </a:r>
                    </a:p>
                  </a:txBody>
                  <a:tcPr marL="8980" marR="8980" marT="89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1"/>
                  </a:ext>
                </a:extLst>
              </a:tr>
              <a:tr h="496404">
                <a:tc>
                  <a:txBody>
                    <a:bodyPr/>
                    <a:lstStyle/>
                    <a:p>
                      <a:pPr algn="l" fontAlgn="ctr"/>
                      <a:r>
                        <a:rPr lang="de-DE" sz="1000" b="1" i="0" u="none" strike="noStrike">
                          <a:solidFill>
                            <a:srgbClr val="000000"/>
                          </a:solidFill>
                          <a:effectLst/>
                          <a:latin typeface="Cambria"/>
                        </a:rPr>
                        <a:t> </a:t>
                      </a:r>
                    </a:p>
                  </a:txBody>
                  <a:tcPr marL="8980" marR="8980" marT="898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de-DE" sz="700" b="1" i="0" u="none" strike="noStrike">
                          <a:solidFill>
                            <a:srgbClr val="000000"/>
                          </a:solidFill>
                          <a:effectLst/>
                          <a:latin typeface="Cambria"/>
                        </a:rPr>
                        <a:t>maximal</a:t>
                      </a:r>
                      <a:br>
                        <a:rPr lang="de-DE" sz="700" b="1" i="0" u="none" strike="noStrike">
                          <a:solidFill>
                            <a:srgbClr val="000000"/>
                          </a:solidFill>
                          <a:effectLst/>
                          <a:latin typeface="Cambria"/>
                        </a:rPr>
                      </a:br>
                      <a:r>
                        <a:rPr lang="de-DE" sz="700" b="1" i="0" u="none" strike="noStrike">
                          <a:solidFill>
                            <a:srgbClr val="000000"/>
                          </a:solidFill>
                          <a:effectLst/>
                          <a:latin typeface="Cambria"/>
                        </a:rPr>
                        <a:t>erreichbare</a:t>
                      </a:r>
                      <a:br>
                        <a:rPr lang="de-DE" sz="700" b="1" i="0" u="none" strike="noStrike">
                          <a:solidFill>
                            <a:srgbClr val="000000"/>
                          </a:solidFill>
                          <a:effectLst/>
                          <a:latin typeface="Cambria"/>
                        </a:rPr>
                      </a:br>
                      <a:r>
                        <a:rPr lang="de-DE" sz="700" b="1" i="0" u="none" strike="noStrike">
                          <a:solidFill>
                            <a:srgbClr val="000000"/>
                          </a:solidFill>
                          <a:effectLst/>
                          <a:latin typeface="Cambria"/>
                        </a:rPr>
                        <a:t>Punktzahl</a:t>
                      </a:r>
                    </a:p>
                  </a:txBody>
                  <a:tcPr marL="8980" marR="8980" marT="898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800" b="1" i="0" u="none" strike="noStrike">
                          <a:solidFill>
                            <a:srgbClr val="000000"/>
                          </a:solidFill>
                          <a:effectLst/>
                          <a:latin typeface="Cambria"/>
                        </a:rPr>
                        <a:t>Korrektor</a:t>
                      </a:r>
                      <a:br>
                        <a:rPr lang="de-DE" sz="800" b="1" i="0" u="none" strike="noStrike">
                          <a:solidFill>
                            <a:srgbClr val="000000"/>
                          </a:solidFill>
                          <a:effectLst/>
                          <a:latin typeface="Cambria"/>
                        </a:rPr>
                      </a:br>
                      <a:r>
                        <a:rPr lang="de-DE" sz="700" b="1" i="0" u="none" strike="noStrike">
                          <a:solidFill>
                            <a:srgbClr val="000000"/>
                          </a:solidFill>
                          <a:effectLst/>
                          <a:latin typeface="Cambria"/>
                        </a:rPr>
                        <a:t>Punktzahl</a:t>
                      </a:r>
                      <a:endParaRPr lang="de-DE" sz="800" b="1" i="0" u="none" strike="noStrike">
                        <a:solidFill>
                          <a:srgbClr val="000000"/>
                        </a:solidFill>
                        <a:effectLst/>
                        <a:latin typeface="Cambria"/>
                      </a:endParaRPr>
                    </a:p>
                  </a:txBody>
                  <a:tcPr marL="8980" marR="8980" marT="89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800" b="1" i="0" u="none" strike="noStrike">
                          <a:solidFill>
                            <a:srgbClr val="000000"/>
                          </a:solidFill>
                          <a:effectLst/>
                          <a:latin typeface="Cambria"/>
                        </a:rPr>
                        <a:t>Rechenvorschrift</a:t>
                      </a:r>
                      <a:br>
                        <a:rPr lang="de-DE" sz="800" b="1" i="0" u="none" strike="noStrike">
                          <a:solidFill>
                            <a:srgbClr val="000000"/>
                          </a:solidFill>
                          <a:effectLst/>
                          <a:latin typeface="Cambria"/>
                        </a:rPr>
                      </a:br>
                      <a:r>
                        <a:rPr lang="de-DE" sz="700" b="1" i="0" u="none" strike="noStrike">
                          <a:solidFill>
                            <a:srgbClr val="000000"/>
                          </a:solidFill>
                          <a:effectLst/>
                          <a:latin typeface="Cambria"/>
                        </a:rPr>
                        <a:t>zur Berechnung der gewichteten Punktzahl</a:t>
                      </a:r>
                      <a:endParaRPr lang="de-DE" sz="800" b="1" i="0" u="none" strike="noStrike">
                        <a:solidFill>
                          <a:srgbClr val="000000"/>
                        </a:solidFill>
                        <a:effectLst/>
                        <a:latin typeface="Cambria"/>
                      </a:endParaRP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800" b="1" i="0" u="none" strike="noStrike" dirty="0">
                          <a:solidFill>
                            <a:srgbClr val="000000"/>
                          </a:solidFill>
                          <a:effectLst/>
                          <a:latin typeface="Cambria"/>
                        </a:rPr>
                        <a:t>gewichtete Punktzahl</a:t>
                      </a:r>
                      <a:br>
                        <a:rPr lang="de-DE" sz="800" b="1" i="0" u="none" strike="noStrike" dirty="0">
                          <a:solidFill>
                            <a:srgbClr val="000000"/>
                          </a:solidFill>
                          <a:effectLst/>
                          <a:latin typeface="Cambria"/>
                        </a:rPr>
                      </a:br>
                      <a:r>
                        <a:rPr lang="de-DE" sz="700" b="1" i="0" u="none" strike="noStrike" dirty="0">
                          <a:solidFill>
                            <a:srgbClr val="000000"/>
                          </a:solidFill>
                          <a:effectLst/>
                          <a:latin typeface="Cambria"/>
                        </a:rPr>
                        <a:t>zwei Nachkommastellen, </a:t>
                      </a:r>
                      <a:br>
                        <a:rPr lang="de-DE" sz="700" b="1" i="0" u="none" strike="noStrike" dirty="0">
                          <a:solidFill>
                            <a:srgbClr val="000000"/>
                          </a:solidFill>
                          <a:effectLst/>
                          <a:latin typeface="Cambria"/>
                        </a:rPr>
                      </a:br>
                      <a:r>
                        <a:rPr lang="de-DE" sz="700" b="1" i="0" u="none" strike="noStrike" dirty="0">
                          <a:solidFill>
                            <a:srgbClr val="000000"/>
                          </a:solidFill>
                          <a:effectLst/>
                          <a:latin typeface="Cambria"/>
                        </a:rPr>
                        <a:t>weitere Stellen werden abgeschnitten</a:t>
                      </a:r>
                      <a:endParaRPr lang="de-DE" sz="800" b="1" i="0" u="none" strike="noStrike" dirty="0">
                        <a:solidFill>
                          <a:srgbClr val="000000"/>
                        </a:solidFill>
                        <a:effectLst/>
                        <a:latin typeface="Cambria"/>
                      </a:endParaRPr>
                    </a:p>
                  </a:txBody>
                  <a:tcPr marL="8980" marR="8980" marT="898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7650">
                <a:tc gridSpan="5">
                  <a:txBody>
                    <a:bodyPr/>
                    <a:lstStyle/>
                    <a:p>
                      <a:pPr algn="l" fontAlgn="ctr"/>
                      <a:r>
                        <a:rPr lang="de-DE" sz="1000" b="1" i="0" u="none" strike="noStrike" dirty="0">
                          <a:solidFill>
                            <a:srgbClr val="000000"/>
                          </a:solidFill>
                          <a:effectLst/>
                          <a:latin typeface="Cambria"/>
                        </a:rPr>
                        <a:t>Erster Prüfungsteil </a:t>
                      </a:r>
                    </a:p>
                  </a:txBody>
                  <a:tcPr marL="8980" marR="8980" marT="89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3"/>
                  </a:ext>
                </a:extLst>
              </a:tr>
              <a:tr h="263029">
                <a:tc>
                  <a:txBody>
                    <a:bodyPr/>
                    <a:lstStyle/>
                    <a:p>
                      <a:pPr algn="l" fontAlgn="ctr"/>
                      <a:r>
                        <a:rPr lang="de-DE" sz="1000" b="0" i="0" u="none" strike="noStrike" dirty="0">
                          <a:solidFill>
                            <a:srgbClr val="000000"/>
                          </a:solidFill>
                          <a:effectLst/>
                          <a:latin typeface="Cambria"/>
                        </a:rPr>
                        <a:t>Hörverstehen (15 %)</a:t>
                      </a:r>
                    </a:p>
                  </a:txBody>
                  <a:tcPr marL="8980" marR="8980" marT="898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000" b="1" i="0" u="none" strike="noStrike" dirty="0">
                          <a:solidFill>
                            <a:srgbClr val="000000"/>
                          </a:solidFill>
                          <a:effectLst/>
                          <a:latin typeface="Cambria"/>
                        </a:rPr>
                        <a:t>18</a:t>
                      </a:r>
                    </a:p>
                  </a:txBody>
                  <a:tcPr marL="8980" marR="8980" marT="89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de-DE" sz="1000" b="0" i="1" u="none" strike="noStrike">
                          <a:solidFill>
                            <a:srgbClr val="000000"/>
                          </a:solidFill>
                          <a:effectLst/>
                          <a:latin typeface="Cambria"/>
                        </a:rPr>
                        <a:t> </a:t>
                      </a:r>
                    </a:p>
                  </a:txBody>
                  <a:tcPr marL="8980" marR="8980" marT="89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de-DE" sz="1000" b="0" i="0" u="none" strike="noStrike" dirty="0">
                          <a:solidFill>
                            <a:srgbClr val="000000"/>
                          </a:solidFill>
                          <a:effectLst/>
                          <a:latin typeface="Cambria"/>
                        </a:rPr>
                        <a:t>Punktzahl × 15 ÷ 18 =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000" b="0" i="1" u="none" strike="noStrike">
                          <a:solidFill>
                            <a:srgbClr val="000000"/>
                          </a:solidFill>
                          <a:effectLst/>
                          <a:latin typeface="Cambria"/>
                        </a:rPr>
                        <a:t> </a:t>
                      </a:r>
                    </a:p>
                  </a:txBody>
                  <a:tcPr marL="8980" marR="8980" marT="898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77650">
                <a:tc gridSpan="5">
                  <a:txBody>
                    <a:bodyPr/>
                    <a:lstStyle/>
                    <a:p>
                      <a:pPr algn="l" fontAlgn="ctr"/>
                      <a:r>
                        <a:rPr lang="de-DE" sz="1000" b="1" i="0" u="none" strike="noStrike" dirty="0">
                          <a:solidFill>
                            <a:srgbClr val="000000"/>
                          </a:solidFill>
                          <a:effectLst/>
                          <a:latin typeface="Cambria"/>
                        </a:rPr>
                        <a:t>Zweiter Prüfungsteil </a:t>
                      </a:r>
                    </a:p>
                  </a:txBody>
                  <a:tcPr marL="8980" marR="8980" marT="89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5"/>
                  </a:ext>
                </a:extLst>
              </a:tr>
              <a:tr h="263029">
                <a:tc>
                  <a:txBody>
                    <a:bodyPr/>
                    <a:lstStyle/>
                    <a:p>
                      <a:pPr algn="l" fontAlgn="ctr"/>
                      <a:r>
                        <a:rPr lang="de-DE" sz="1000" b="0" i="0" u="none" strike="noStrike" dirty="0">
                          <a:solidFill>
                            <a:srgbClr val="000000"/>
                          </a:solidFill>
                          <a:effectLst/>
                          <a:latin typeface="Cambria"/>
                        </a:rPr>
                        <a:t>Leseverstehen (15 %)</a:t>
                      </a:r>
                    </a:p>
                  </a:txBody>
                  <a:tcPr marL="8980" marR="8980" marT="898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000" b="1" i="0" u="none" strike="noStrike">
                          <a:solidFill>
                            <a:srgbClr val="000000"/>
                          </a:solidFill>
                          <a:effectLst/>
                          <a:latin typeface="Cambria"/>
                        </a:rPr>
                        <a:t>20</a:t>
                      </a:r>
                    </a:p>
                  </a:txBody>
                  <a:tcPr marL="8980" marR="8980" marT="89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de-DE" sz="1000" b="0" i="1" u="none" strike="noStrike" dirty="0">
                          <a:solidFill>
                            <a:srgbClr val="000000"/>
                          </a:solidFill>
                          <a:effectLst/>
                          <a:latin typeface="Cambria"/>
                        </a:rPr>
                        <a:t> </a:t>
                      </a:r>
                    </a:p>
                  </a:txBody>
                  <a:tcPr marL="8980" marR="8980" marT="89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de-DE" sz="1000" b="0" i="0" u="none" strike="noStrike">
                          <a:solidFill>
                            <a:srgbClr val="000000"/>
                          </a:solidFill>
                          <a:effectLst/>
                          <a:latin typeface="Cambria"/>
                        </a:rPr>
                        <a:t>Punktzahl × 15 ÷ 20 =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000" b="0" i="1" u="none" strike="noStrike">
                          <a:solidFill>
                            <a:srgbClr val="000000"/>
                          </a:solidFill>
                          <a:effectLst/>
                          <a:latin typeface="Cambria"/>
                        </a:rPr>
                        <a:t> </a:t>
                      </a:r>
                    </a:p>
                  </a:txBody>
                  <a:tcPr marL="8980" marR="8980" marT="898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3029">
                <a:tc>
                  <a:txBody>
                    <a:bodyPr/>
                    <a:lstStyle/>
                    <a:p>
                      <a:pPr algn="l" fontAlgn="ctr"/>
                      <a:r>
                        <a:rPr lang="de-DE" sz="1000" b="0" i="0" u="none" strike="noStrike" dirty="0">
                          <a:solidFill>
                            <a:srgbClr val="000000"/>
                          </a:solidFill>
                          <a:effectLst/>
                          <a:latin typeface="Cambria"/>
                        </a:rPr>
                        <a:t>Wortschatz (10 %)</a:t>
                      </a:r>
                    </a:p>
                  </a:txBody>
                  <a:tcPr marL="8980" marR="8980" marT="898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000" b="1" i="0" u="none" strike="noStrike" dirty="0">
                          <a:solidFill>
                            <a:srgbClr val="000000"/>
                          </a:solidFill>
                          <a:effectLst/>
                          <a:latin typeface="Cambria"/>
                        </a:rPr>
                        <a:t>25</a:t>
                      </a:r>
                    </a:p>
                  </a:txBody>
                  <a:tcPr marL="8980" marR="8980" marT="89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de-DE" sz="1000" b="0" i="1" u="none" strike="noStrike">
                          <a:solidFill>
                            <a:srgbClr val="000000"/>
                          </a:solidFill>
                          <a:effectLst/>
                          <a:latin typeface="Cambria"/>
                        </a:rPr>
                        <a:t> </a:t>
                      </a:r>
                    </a:p>
                  </a:txBody>
                  <a:tcPr marL="8980" marR="8980" marT="89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de-DE" sz="1000" b="0" i="0" u="none" strike="noStrike" dirty="0">
                          <a:solidFill>
                            <a:srgbClr val="000000"/>
                          </a:solidFill>
                          <a:effectLst/>
                          <a:latin typeface="Cambria"/>
                        </a:rPr>
                        <a:t>Punktzahl × 10 ÷ 25 =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000" b="0" i="1" u="none" strike="noStrike">
                          <a:solidFill>
                            <a:srgbClr val="000000"/>
                          </a:solidFill>
                          <a:effectLst/>
                          <a:latin typeface="Cambria"/>
                        </a:rPr>
                        <a:t> </a:t>
                      </a:r>
                    </a:p>
                  </a:txBody>
                  <a:tcPr marL="8980" marR="8980" marT="898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3029">
                <a:tc>
                  <a:txBody>
                    <a:bodyPr/>
                    <a:lstStyle/>
                    <a:p>
                      <a:pPr algn="l" fontAlgn="ctr"/>
                      <a:r>
                        <a:rPr lang="de-DE" sz="1000" b="0" i="0" u="none" strike="noStrike" dirty="0">
                          <a:solidFill>
                            <a:srgbClr val="000000"/>
                          </a:solidFill>
                          <a:effectLst/>
                          <a:latin typeface="Cambria"/>
                        </a:rPr>
                        <a:t>Schreiben – Inhalt (25 %)</a:t>
                      </a:r>
                    </a:p>
                  </a:txBody>
                  <a:tcPr marL="8980" marR="8980" marT="898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000" b="1" i="0" u="none" strike="noStrike">
                          <a:solidFill>
                            <a:srgbClr val="000000"/>
                          </a:solidFill>
                          <a:effectLst/>
                          <a:latin typeface="Cambria"/>
                        </a:rPr>
                        <a:t>30</a:t>
                      </a:r>
                    </a:p>
                  </a:txBody>
                  <a:tcPr marL="8980" marR="8980" marT="89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de-DE" sz="1000" b="0" i="1" u="none" strike="noStrike" dirty="0">
                          <a:solidFill>
                            <a:srgbClr val="000000"/>
                          </a:solidFill>
                          <a:effectLst/>
                          <a:latin typeface="Cambria"/>
                        </a:rPr>
                        <a:t> </a:t>
                      </a:r>
                    </a:p>
                  </a:txBody>
                  <a:tcPr marL="8980" marR="8980" marT="89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de-DE" sz="1000" b="0" i="0" u="none" strike="noStrike">
                          <a:solidFill>
                            <a:srgbClr val="000000"/>
                          </a:solidFill>
                          <a:effectLst/>
                          <a:latin typeface="Cambria"/>
                        </a:rPr>
                        <a:t>Punktzahl × 25 ÷ 30 =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000" b="0" i="1" u="none" strike="noStrike">
                          <a:solidFill>
                            <a:srgbClr val="000000"/>
                          </a:solidFill>
                          <a:effectLst/>
                          <a:latin typeface="Cambria"/>
                        </a:rPr>
                        <a:t> </a:t>
                      </a:r>
                    </a:p>
                  </a:txBody>
                  <a:tcPr marL="8980" marR="8980" marT="898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3029">
                <a:tc>
                  <a:txBody>
                    <a:bodyPr/>
                    <a:lstStyle/>
                    <a:p>
                      <a:pPr algn="l" fontAlgn="ctr"/>
                      <a:r>
                        <a:rPr lang="de-DE" sz="1000" b="0" i="0" u="none" strike="noStrike" dirty="0">
                          <a:solidFill>
                            <a:srgbClr val="000000"/>
                          </a:solidFill>
                          <a:effectLst/>
                          <a:latin typeface="Cambria"/>
                        </a:rPr>
                        <a:t>Schreiben – Sprache (35 %)</a:t>
                      </a:r>
                    </a:p>
                  </a:txBody>
                  <a:tcPr marL="8980" marR="8980" marT="898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000" b="1" i="0" u="none" strike="noStrike">
                          <a:solidFill>
                            <a:srgbClr val="000000"/>
                          </a:solidFill>
                          <a:effectLst/>
                          <a:latin typeface="Cambria"/>
                        </a:rPr>
                        <a:t>42</a:t>
                      </a:r>
                    </a:p>
                  </a:txBody>
                  <a:tcPr marL="8980" marR="8980" marT="89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ctr"/>
                      <a:r>
                        <a:rPr lang="de-DE" sz="1000" b="0" i="1" u="none" strike="noStrike">
                          <a:solidFill>
                            <a:srgbClr val="000000"/>
                          </a:solidFill>
                          <a:effectLst/>
                          <a:latin typeface="Cambria"/>
                        </a:rPr>
                        <a:t> </a:t>
                      </a:r>
                    </a:p>
                  </a:txBody>
                  <a:tcPr marL="8980" marR="8980" marT="89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ctr" fontAlgn="ctr"/>
                      <a:r>
                        <a:rPr lang="de-DE" sz="1000" b="0" i="0" u="none" strike="noStrike">
                          <a:solidFill>
                            <a:srgbClr val="000000"/>
                          </a:solidFill>
                          <a:effectLst/>
                          <a:latin typeface="Cambria"/>
                        </a:rPr>
                        <a:t>Punktzahl × 35 ÷ 42 = </a:t>
                      </a:r>
                    </a:p>
                  </a:txBody>
                  <a:tcPr marL="8980" marR="8980" marT="8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000" b="0" i="1" u="none" strike="noStrike">
                          <a:solidFill>
                            <a:srgbClr val="000000"/>
                          </a:solidFill>
                          <a:effectLst/>
                          <a:latin typeface="Cambria"/>
                        </a:rPr>
                        <a:t> </a:t>
                      </a:r>
                    </a:p>
                  </a:txBody>
                  <a:tcPr marL="8980" marR="8980" marT="898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3029">
                <a:tc gridSpan="4">
                  <a:txBody>
                    <a:bodyPr/>
                    <a:lstStyle/>
                    <a:p>
                      <a:pPr algn="r" fontAlgn="ctr"/>
                      <a:r>
                        <a:rPr lang="de-DE" sz="1000" b="1" i="0" u="none" strike="noStrike">
                          <a:solidFill>
                            <a:srgbClr val="000000"/>
                          </a:solidFill>
                          <a:effectLst/>
                          <a:latin typeface="Cambria"/>
                        </a:rPr>
                        <a:t>Summe</a:t>
                      </a:r>
                    </a:p>
                  </a:txBody>
                  <a:tcPr marL="8980" marR="8980" marT="898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ctr" fontAlgn="ctr"/>
                      <a:r>
                        <a:rPr lang="de-DE" sz="1000" b="0" i="1" u="none" strike="noStrike">
                          <a:solidFill>
                            <a:srgbClr val="000000"/>
                          </a:solidFill>
                          <a:effectLst/>
                          <a:latin typeface="Cambria"/>
                        </a:rPr>
                        <a:t> </a:t>
                      </a:r>
                    </a:p>
                  </a:txBody>
                  <a:tcPr marL="8980" marR="8980" marT="89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3029">
                <a:tc gridSpan="4">
                  <a:txBody>
                    <a:bodyPr/>
                    <a:lstStyle/>
                    <a:p>
                      <a:pPr algn="r" fontAlgn="ctr"/>
                      <a:r>
                        <a:rPr lang="de-DE" sz="1000" b="1" i="0" u="none" strike="noStrike" dirty="0">
                          <a:solidFill>
                            <a:srgbClr val="000000"/>
                          </a:solidFill>
                          <a:effectLst/>
                          <a:latin typeface="Cambria"/>
                        </a:rPr>
                        <a:t>gewichtete Gesamtpunktzahl </a:t>
                      </a:r>
                      <a:r>
                        <a:rPr lang="de-DE" sz="800" b="1" i="0" u="none" strike="noStrike" dirty="0">
                          <a:solidFill>
                            <a:srgbClr val="000000"/>
                          </a:solidFill>
                          <a:effectLst/>
                          <a:latin typeface="Cambria"/>
                        </a:rPr>
                        <a:t>(Nachkommastellen </a:t>
                      </a:r>
                      <a:r>
                        <a:rPr lang="de-DE" sz="800" b="1" i="0" u="sng" strike="noStrike" dirty="0">
                          <a:solidFill>
                            <a:srgbClr val="000000"/>
                          </a:solidFill>
                          <a:effectLst/>
                          <a:latin typeface="Cambria"/>
                        </a:rPr>
                        <a:t>auf</a:t>
                      </a:r>
                      <a:r>
                        <a:rPr lang="de-DE" sz="800" b="1" i="0" u="none" strike="noStrike" dirty="0">
                          <a:solidFill>
                            <a:srgbClr val="000000"/>
                          </a:solidFill>
                          <a:effectLst/>
                          <a:latin typeface="Cambria"/>
                        </a:rPr>
                        <a:t>gerundet)</a:t>
                      </a:r>
                      <a:endParaRPr lang="de-DE" sz="1000" b="1" i="0" u="none" strike="noStrike" dirty="0">
                        <a:solidFill>
                          <a:srgbClr val="000000"/>
                        </a:solidFill>
                        <a:effectLst/>
                        <a:latin typeface="Cambria"/>
                      </a:endParaRPr>
                    </a:p>
                  </a:txBody>
                  <a:tcPr marL="8980" marR="8980" marT="898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ctr" fontAlgn="ctr"/>
                      <a:r>
                        <a:rPr lang="de-DE" sz="1000" b="0" i="1" u="none" strike="noStrike" dirty="0">
                          <a:solidFill>
                            <a:srgbClr val="000000"/>
                          </a:solidFill>
                          <a:effectLst/>
                          <a:latin typeface="Cambria"/>
                        </a:rPr>
                        <a:t> </a:t>
                      </a:r>
                    </a:p>
                  </a:txBody>
                  <a:tcPr marL="8980" marR="8980" marT="89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3029">
                <a:tc gridSpan="4">
                  <a:txBody>
                    <a:bodyPr/>
                    <a:lstStyle/>
                    <a:p>
                      <a:pPr algn="r" fontAlgn="ctr"/>
                      <a:r>
                        <a:rPr lang="de-DE" sz="1000" b="1" i="0" u="none" strike="noStrike" dirty="0">
                          <a:solidFill>
                            <a:srgbClr val="000000"/>
                          </a:solidFill>
                          <a:effectLst/>
                          <a:latin typeface="Cambria"/>
                        </a:rPr>
                        <a:t>Prüfungsnote nach </a:t>
                      </a:r>
                      <a:r>
                        <a:rPr lang="de-DE" sz="1000" b="1" i="1" u="none" strike="noStrike" dirty="0">
                          <a:solidFill>
                            <a:srgbClr val="000000"/>
                          </a:solidFill>
                          <a:effectLst/>
                          <a:latin typeface="Cambria"/>
                        </a:rPr>
                        <a:t>Notentabelle zur gewichteten Gesamtpunktzahl</a:t>
                      </a:r>
                      <a:endParaRPr lang="de-DE" sz="1000" b="1" i="0" u="none" strike="noStrike" dirty="0">
                        <a:solidFill>
                          <a:srgbClr val="000000"/>
                        </a:solidFill>
                        <a:effectLst/>
                        <a:latin typeface="Cambria"/>
                      </a:endParaRPr>
                    </a:p>
                  </a:txBody>
                  <a:tcPr marL="8980" marR="8980" marT="898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ctr" fontAlgn="ctr"/>
                      <a:r>
                        <a:rPr lang="de-DE" sz="1000" b="1" i="1" u="none" strike="noStrike" dirty="0">
                          <a:solidFill>
                            <a:srgbClr val="000000"/>
                          </a:solidFill>
                          <a:effectLst/>
                          <a:latin typeface="Cambria"/>
                        </a:rPr>
                        <a:t> </a:t>
                      </a:r>
                    </a:p>
                  </a:txBody>
                  <a:tcPr marL="8980" marR="8980" marT="89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grpSp>
        <p:nvGrpSpPr>
          <p:cNvPr id="12" name="Gruppieren 11"/>
          <p:cNvGrpSpPr/>
          <p:nvPr/>
        </p:nvGrpSpPr>
        <p:grpSpPr>
          <a:xfrm>
            <a:off x="611560" y="1518342"/>
            <a:ext cx="8116151" cy="974553"/>
            <a:chOff x="611560" y="1540834"/>
            <a:chExt cx="8116151" cy="880054"/>
          </a:xfrm>
        </p:grpSpPr>
        <p:sp>
          <p:nvSpPr>
            <p:cNvPr id="13" name="Flussdiagramm: Alternativer Prozess 12"/>
            <p:cNvSpPr/>
            <p:nvPr/>
          </p:nvSpPr>
          <p:spPr>
            <a:xfrm>
              <a:off x="611560" y="1628800"/>
              <a:ext cx="8064896" cy="792088"/>
            </a:xfrm>
            <a:prstGeom prst="flowChartAlternateProcess">
              <a:avLst/>
            </a:prstGeom>
            <a:ln w="3175"/>
            <a:effectLst>
              <a:outerShdw blurRad="50800" dist="38100" dir="2700000" algn="tl" rotWithShape="0">
                <a:prstClr val="black">
                  <a:alpha val="40000"/>
                </a:prstClr>
              </a:outerShdw>
            </a:effectLst>
            <a:scene3d>
              <a:camera prst="perspectiveFront"/>
              <a:lightRig rig="threePt" dir="t"/>
            </a:scene3d>
          </p:spPr>
          <p:style>
            <a:lnRef idx="2">
              <a:schemeClr val="dk1"/>
            </a:lnRef>
            <a:fillRef idx="1">
              <a:schemeClr val="lt1"/>
            </a:fillRef>
            <a:effectRef idx="0">
              <a:schemeClr val="dk1"/>
            </a:effectRef>
            <a:fontRef idx="minor">
              <a:schemeClr val="dk1"/>
            </a:fontRef>
          </p:style>
          <p:txBody>
            <a:bodyPr rtlCol="0" anchor="ctr"/>
            <a:lstStyle/>
            <a:p>
              <a:r>
                <a:rPr lang="de-DE" altLang="de-DE" dirty="0"/>
                <a:t>Zur Berechnung der Gewichtung wird eine </a:t>
              </a:r>
              <a:r>
                <a:rPr lang="de-DE" altLang="de-DE" b="1" dirty="0"/>
                <a:t>Excel-Tabelle</a:t>
              </a:r>
              <a:r>
                <a:rPr lang="de-DE" altLang="de-DE" dirty="0"/>
                <a:t> zur Verfügung gestellt, die die Umwertung von absoluten Punktwerten in prozentuale Anteile vornimmt.</a:t>
              </a:r>
            </a:p>
          </p:txBody>
        </p:sp>
        <p:pic>
          <p:nvPicPr>
            <p:cNvPr id="21" name="Picture 2" descr="C:\Users\bial\AppData\Local\Microsoft\Windows\Temporary Internet Files\Content.IE5\D43111JP\1114px-Thumbtack[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444154" y="1596753"/>
              <a:ext cx="283557" cy="26064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Users\bial\AppData\Local\Microsoft\Windows\Temporary Internet Files\Content.IE5\D43111JP\1114px-Thumbta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540834"/>
              <a:ext cx="288032" cy="260648"/>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de-DE" sz="3600" dirty="0"/>
              <a:t>Häufige Fragen und Antworten</a:t>
            </a:r>
          </a:p>
        </p:txBody>
      </p:sp>
      <p:sp>
        <p:nvSpPr>
          <p:cNvPr id="3" name="Textplatzhalter 2"/>
          <p:cNvSpPr>
            <a:spLocks noGrp="1"/>
          </p:cNvSpPr>
          <p:nvPr>
            <p:ph type="body" idx="1"/>
          </p:nvPr>
        </p:nvSpPr>
        <p:spPr/>
        <p:txBody>
          <a:bodyPr/>
          <a:lstStyle/>
          <a:p>
            <a:pPr>
              <a:defRPr/>
            </a:pPr>
            <a:r>
              <a:rPr lang="de-DE" sz="4400" b="1" dirty="0"/>
              <a:t>FAQ</a:t>
            </a:r>
          </a:p>
        </p:txBody>
      </p:sp>
      <p:sp>
        <p:nvSpPr>
          <p:cNvPr id="6" name="Foliennummernplatzhalter 5"/>
          <p:cNvSpPr>
            <a:spLocks noGrp="1"/>
          </p:cNvSpPr>
          <p:nvPr>
            <p:ph type="sldNum" sz="quarter" idx="12"/>
          </p:nvPr>
        </p:nvSpPr>
        <p:spPr/>
        <p:txBody>
          <a:bodyPr/>
          <a:lstStyle/>
          <a:p>
            <a:pPr>
              <a:defRPr/>
            </a:pPr>
            <a:fld id="{23037A72-9432-42F3-9411-BF69C5884CBE}" type="slidenum">
              <a:rPr lang="de-DE" smtClean="0"/>
              <a:pPr>
                <a:defRPr/>
              </a:pPr>
              <a:t>12</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pPr eaLnBrk="1" hangingPunct="1"/>
            <a:r>
              <a:rPr lang="de-DE" altLang="de-DE" dirty="0"/>
              <a:t>FAQ </a:t>
            </a:r>
            <a:r>
              <a:rPr lang="de-DE" altLang="de-DE" dirty="0">
                <a:sym typeface="Symbol"/>
              </a:rPr>
              <a:t></a:t>
            </a:r>
            <a:r>
              <a:rPr lang="de-DE" altLang="de-DE" dirty="0"/>
              <a:t> Häufige Fragen und Antworten</a:t>
            </a:r>
          </a:p>
        </p:txBody>
      </p:sp>
      <p:pic>
        <p:nvPicPr>
          <p:cNvPr id="16387"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3988" y="4137025"/>
            <a:ext cx="3795712" cy="185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bgerundete rechteckige Legende 1"/>
          <p:cNvSpPr/>
          <p:nvPr/>
        </p:nvSpPr>
        <p:spPr>
          <a:xfrm>
            <a:off x="323528" y="2132856"/>
            <a:ext cx="3456384" cy="1069167"/>
          </a:xfrm>
          <a:prstGeom prst="wedgeRoundRectCallout">
            <a:avLst>
              <a:gd name="adj1" fmla="val 40817"/>
              <a:gd name="adj2" fmla="val 67203"/>
              <a:gd name="adj3" fmla="val 16667"/>
            </a:avLst>
          </a:prstGeom>
          <a:effectLst>
            <a:reflection blurRad="6350" stA="52000" endA="300" endPos="35000" dir="5400000" sy="-100000" algn="bl" rotWithShape="0"/>
          </a:effectLst>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anchor="ctr"/>
          <a:lstStyle/>
          <a:p>
            <a:pPr algn="ctr">
              <a:defRPr/>
            </a:pPr>
            <a:r>
              <a:rPr lang="de-DE" dirty="0"/>
              <a:t>Welche Rolle spielen die </a:t>
            </a:r>
            <a:r>
              <a:rPr lang="de-DE" b="1" dirty="0"/>
              <a:t>Bezugskulturen</a:t>
            </a:r>
            <a:r>
              <a:rPr lang="de-DE" dirty="0"/>
              <a:t> in der Prüfung?</a:t>
            </a:r>
            <a:endParaRPr lang="de-DE" sz="1200" dirty="0"/>
          </a:p>
        </p:txBody>
      </p:sp>
      <p:sp>
        <p:nvSpPr>
          <p:cNvPr id="7" name="Abgerundete rechteckige Legende 6"/>
          <p:cNvSpPr/>
          <p:nvPr/>
        </p:nvSpPr>
        <p:spPr>
          <a:xfrm>
            <a:off x="4732801" y="1980387"/>
            <a:ext cx="3744416" cy="3473291"/>
          </a:xfrm>
          <a:prstGeom prst="wedgeRoundRectCallout">
            <a:avLst>
              <a:gd name="adj1" fmla="val -63245"/>
              <a:gd name="adj2" fmla="val -29857"/>
              <a:gd name="adj3" fmla="val 16667"/>
            </a:avLst>
          </a:prstGeom>
          <a:effectLst>
            <a:reflection blurRad="6350" stA="50000" endA="275" endPos="40000" dist="101600" dir="5400000" sy="-100000" algn="bl" rotWithShape="0"/>
          </a:effectLst>
        </p:spPr>
        <p:style>
          <a:lnRef idx="2">
            <a:schemeClr val="accent6"/>
          </a:lnRef>
          <a:fillRef idx="1">
            <a:schemeClr val="lt1"/>
          </a:fillRef>
          <a:effectRef idx="0">
            <a:schemeClr val="accent6"/>
          </a:effectRef>
          <a:fontRef idx="minor">
            <a:schemeClr val="dk1"/>
          </a:fontRef>
        </p:style>
        <p:txBody>
          <a:bodyPr anchor="ctr">
            <a:spAutoFit/>
          </a:bodyPr>
          <a:lstStyle/>
          <a:p>
            <a:pPr algn="ctr">
              <a:defRPr/>
            </a:pPr>
            <a:r>
              <a:rPr lang="de-DE" dirty="0"/>
              <a:t>Die Bezugskulturen bieten den </a:t>
            </a:r>
            <a:r>
              <a:rPr lang="de-DE" b="1" dirty="0"/>
              <a:t>interkulturellen Rahmen</a:t>
            </a:r>
            <a:r>
              <a:rPr lang="de-DE" dirty="0"/>
              <a:t> der Prüfung. </a:t>
            </a:r>
          </a:p>
          <a:p>
            <a:pPr algn="ctr">
              <a:defRPr/>
            </a:pPr>
            <a:r>
              <a:rPr lang="de-DE" dirty="0"/>
              <a:t>Ggf. können einzelne Grundlagentexte von den vorrangigen Bezugskulturen abweichen (s. Vorgaben), da die Bezugskultur in der Textgrundlage keine Rolle spielt.</a:t>
            </a:r>
          </a:p>
          <a:p>
            <a:pPr algn="ctr">
              <a:defRPr/>
            </a:pPr>
            <a:r>
              <a:rPr lang="de-DE" dirty="0"/>
              <a:t>Die Aufgaben überprüfen kein landeskundliches Wissen. </a:t>
            </a:r>
          </a:p>
        </p:txBody>
      </p:sp>
      <p:sp>
        <p:nvSpPr>
          <p:cNvPr id="3" name="Foliennummernplatzhalter 2"/>
          <p:cNvSpPr>
            <a:spLocks noGrp="1"/>
          </p:cNvSpPr>
          <p:nvPr>
            <p:ph type="sldNum" sz="quarter" idx="12"/>
          </p:nvPr>
        </p:nvSpPr>
        <p:spPr/>
        <p:txBody>
          <a:bodyPr/>
          <a:lstStyle/>
          <a:p>
            <a:pPr>
              <a:defRPr/>
            </a:pPr>
            <a:fld id="{BAE5735D-859E-4A62-8E90-B9FD8F896B60}" type="slidenum">
              <a:rPr lang="de-DE" smtClean="0"/>
              <a:pPr>
                <a:defRPr/>
              </a:pPr>
              <a:t>13</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pPr eaLnBrk="1" hangingPunct="1"/>
            <a:r>
              <a:rPr lang="de-DE" altLang="de-DE" dirty="0"/>
              <a:t>FAQ </a:t>
            </a:r>
            <a:r>
              <a:rPr lang="de-DE" altLang="de-DE" dirty="0">
                <a:sym typeface="Symbol"/>
              </a:rPr>
              <a:t></a:t>
            </a:r>
            <a:r>
              <a:rPr lang="de-DE" altLang="de-DE" dirty="0"/>
              <a:t> Häufige Fragen und Antworten</a:t>
            </a:r>
          </a:p>
        </p:txBody>
      </p:sp>
      <p:pic>
        <p:nvPicPr>
          <p:cNvPr id="17411"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3988" y="4137025"/>
            <a:ext cx="3795712" cy="185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bgerundete rechteckige Legende 5"/>
          <p:cNvSpPr/>
          <p:nvPr/>
        </p:nvSpPr>
        <p:spPr>
          <a:xfrm>
            <a:off x="4860032" y="3398912"/>
            <a:ext cx="3744416" cy="2088232"/>
          </a:xfrm>
          <a:prstGeom prst="wedgeRoundRectCallout">
            <a:avLst>
              <a:gd name="adj1" fmla="val -60192"/>
              <a:gd name="adj2" fmla="val -19933"/>
              <a:gd name="adj3" fmla="val 16667"/>
            </a:avLst>
          </a:prstGeom>
          <a:effectLst>
            <a:reflection blurRad="6350" stA="50000" endA="275" endPos="40000" dist="101600" dir="5400000" sy="-100000" algn="bl" rotWithShape="0"/>
          </a:effectLst>
        </p:spPr>
        <p:style>
          <a:lnRef idx="2">
            <a:schemeClr val="accent6"/>
          </a:lnRef>
          <a:fillRef idx="1">
            <a:schemeClr val="lt1"/>
          </a:fillRef>
          <a:effectRef idx="0">
            <a:schemeClr val="accent6"/>
          </a:effectRef>
          <a:fontRef idx="minor">
            <a:schemeClr val="dk1"/>
          </a:fontRef>
        </p:style>
        <p:txBody>
          <a:bodyPr lIns="36000" tIns="36000" rIns="36000" bIns="36000" anchor="ctr"/>
          <a:lstStyle/>
          <a:p>
            <a:pPr algn="ctr">
              <a:defRPr/>
            </a:pPr>
            <a:r>
              <a:rPr lang="de-DE" dirty="0"/>
              <a:t>In der Regel vermeiden die </a:t>
            </a:r>
            <a:r>
              <a:rPr lang="de-DE" dirty="0" err="1"/>
              <a:t>Itemformulierungen</a:t>
            </a:r>
            <a:r>
              <a:rPr lang="de-DE" dirty="0"/>
              <a:t> lexikalische Übernahmen aus dem Ausgangstext. Die </a:t>
            </a:r>
            <a:r>
              <a:rPr lang="de-DE" dirty="0" err="1"/>
              <a:t>Hörverstehensaufgaben</a:t>
            </a:r>
            <a:r>
              <a:rPr lang="de-DE" dirty="0"/>
              <a:t> überprüfen das </a:t>
            </a:r>
            <a:r>
              <a:rPr lang="de-DE" b="1" dirty="0"/>
              <a:t>Verstehen</a:t>
            </a:r>
            <a:r>
              <a:rPr lang="de-DE" dirty="0"/>
              <a:t>, </a:t>
            </a:r>
            <a:r>
              <a:rPr lang="de-DE" b="1" dirty="0"/>
              <a:t>nicht das Wiedererkennen</a:t>
            </a:r>
            <a:r>
              <a:rPr lang="de-DE" dirty="0"/>
              <a:t> von Formulierungen.</a:t>
            </a:r>
          </a:p>
        </p:txBody>
      </p:sp>
      <p:sp>
        <p:nvSpPr>
          <p:cNvPr id="8" name="Abgerundete rechteckige Legende 7"/>
          <p:cNvSpPr/>
          <p:nvPr/>
        </p:nvSpPr>
        <p:spPr>
          <a:xfrm>
            <a:off x="467544" y="2060848"/>
            <a:ext cx="3744416" cy="1728192"/>
          </a:xfrm>
          <a:prstGeom prst="wedgeRoundRectCallout">
            <a:avLst>
              <a:gd name="adj1" fmla="val 40236"/>
              <a:gd name="adj2" fmla="val 67774"/>
              <a:gd name="adj3" fmla="val 16667"/>
            </a:avLst>
          </a:prstGeom>
          <a:effectLst>
            <a:reflection blurRad="6350" stA="52000" endA="300" endPos="35000" dir="5400000" sy="-100000" algn="bl" rotWithShape="0"/>
          </a:effectLst>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anchor="ctr"/>
          <a:lstStyle/>
          <a:p>
            <a:pPr algn="ctr">
              <a:defRPr/>
            </a:pPr>
            <a:r>
              <a:rPr lang="de-DE" dirty="0"/>
              <a:t>Warum entsprechen die </a:t>
            </a:r>
            <a:r>
              <a:rPr lang="de-DE" dirty="0" err="1"/>
              <a:t>Itemformulierungen</a:t>
            </a:r>
            <a:r>
              <a:rPr lang="de-DE" dirty="0"/>
              <a:t> beim </a:t>
            </a:r>
            <a:r>
              <a:rPr lang="de-DE" b="1" dirty="0"/>
              <a:t>Hörverstehen</a:t>
            </a:r>
            <a:r>
              <a:rPr lang="de-DE" dirty="0"/>
              <a:t> nicht den Formulierungen der Sprecherinnen und Sprecher?</a:t>
            </a:r>
            <a:endParaRPr lang="de-DE" sz="1200" dirty="0"/>
          </a:p>
        </p:txBody>
      </p:sp>
      <p:sp>
        <p:nvSpPr>
          <p:cNvPr id="2" name="Foliennummernplatzhalter 1"/>
          <p:cNvSpPr>
            <a:spLocks noGrp="1"/>
          </p:cNvSpPr>
          <p:nvPr>
            <p:ph type="sldNum" sz="quarter" idx="12"/>
          </p:nvPr>
        </p:nvSpPr>
        <p:spPr/>
        <p:txBody>
          <a:bodyPr/>
          <a:lstStyle/>
          <a:p>
            <a:pPr>
              <a:defRPr/>
            </a:pPr>
            <a:fld id="{B8102D43-E066-4372-9CFB-D6F960C7CF1B}" type="slidenum">
              <a:rPr lang="de-DE" smtClean="0"/>
              <a:pPr>
                <a:defRPr/>
              </a:pPr>
              <a:t>14</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title"/>
          </p:nvPr>
        </p:nvSpPr>
        <p:spPr/>
        <p:txBody>
          <a:bodyPr/>
          <a:lstStyle/>
          <a:p>
            <a:pPr eaLnBrk="1" hangingPunct="1"/>
            <a:r>
              <a:rPr lang="de-DE" altLang="de-DE" dirty="0"/>
              <a:t>FAQ </a:t>
            </a:r>
            <a:r>
              <a:rPr lang="de-DE" altLang="de-DE" dirty="0">
                <a:sym typeface="Symbol"/>
              </a:rPr>
              <a:t></a:t>
            </a:r>
            <a:r>
              <a:rPr lang="de-DE" altLang="de-DE" dirty="0"/>
              <a:t> Häufige Fragen und Antworten</a:t>
            </a:r>
          </a:p>
        </p:txBody>
      </p:sp>
      <p:pic>
        <p:nvPicPr>
          <p:cNvPr id="18435"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3988" y="4137025"/>
            <a:ext cx="3795712" cy="185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bgerundete rechteckige Legende 5"/>
          <p:cNvSpPr/>
          <p:nvPr/>
        </p:nvSpPr>
        <p:spPr>
          <a:xfrm>
            <a:off x="4860032" y="1700808"/>
            <a:ext cx="3744416" cy="4032448"/>
          </a:xfrm>
          <a:prstGeom prst="wedgeRoundRectCallout">
            <a:avLst>
              <a:gd name="adj1" fmla="val -60192"/>
              <a:gd name="adj2" fmla="val -19933"/>
              <a:gd name="adj3" fmla="val 16667"/>
            </a:avLst>
          </a:prstGeom>
          <a:effectLst>
            <a:reflection blurRad="6350" stA="50000" endA="275" endPos="40000" dist="101600" dir="5400000" sy="-100000" algn="bl" rotWithShape="0"/>
          </a:effectLst>
        </p:spPr>
        <p:style>
          <a:lnRef idx="2">
            <a:schemeClr val="accent6"/>
          </a:lnRef>
          <a:fillRef idx="1">
            <a:schemeClr val="lt1"/>
          </a:fillRef>
          <a:effectRef idx="0">
            <a:schemeClr val="accent6"/>
          </a:effectRef>
          <a:fontRef idx="minor">
            <a:schemeClr val="dk1"/>
          </a:fontRef>
        </p:style>
        <p:txBody>
          <a:bodyPr lIns="36000" tIns="36000" rIns="36000" bIns="36000" anchor="ctr"/>
          <a:lstStyle/>
          <a:p>
            <a:pPr algn="ctr">
              <a:defRPr/>
            </a:pPr>
            <a:r>
              <a:rPr lang="de-DE" dirty="0"/>
              <a:t>Häufig führen </a:t>
            </a:r>
            <a:r>
              <a:rPr lang="de-DE" b="1" dirty="0"/>
              <a:t>Differenzen</a:t>
            </a:r>
            <a:r>
              <a:rPr lang="de-DE" dirty="0"/>
              <a:t> zwischen gewählter Antwortoption und Textbeleg dazu, dass nicht zweifelsfrei festgestellt werden kann, ob Schülerinnen und Schüler eine Textaussage richtig verstanden haben oder nicht. Im Sinne der standardbasierten, kompetenz-orientierten Überprüfung ist ausschließlich die richtige Kombination der Schülerlösung aussagekräftig. Folglich dürfen nur </a:t>
            </a:r>
            <a:r>
              <a:rPr lang="de-DE" b="1" dirty="0"/>
              <a:t>0 oder 2 Punkte </a:t>
            </a:r>
            <a:r>
              <a:rPr lang="de-DE" dirty="0"/>
              <a:t>vergeben werden. </a:t>
            </a:r>
          </a:p>
        </p:txBody>
      </p:sp>
      <p:sp>
        <p:nvSpPr>
          <p:cNvPr id="8" name="Abgerundete rechteckige Legende 7"/>
          <p:cNvSpPr/>
          <p:nvPr/>
        </p:nvSpPr>
        <p:spPr>
          <a:xfrm>
            <a:off x="467544" y="2060848"/>
            <a:ext cx="3744416" cy="1213183"/>
          </a:xfrm>
          <a:prstGeom prst="wedgeRoundRectCallout">
            <a:avLst>
              <a:gd name="adj1" fmla="val 40236"/>
              <a:gd name="adj2" fmla="val 67774"/>
              <a:gd name="adj3" fmla="val 16667"/>
            </a:avLst>
          </a:prstGeom>
          <a:effectLst>
            <a:reflection blurRad="6350" stA="52000" endA="300" endPos="35000" dir="5400000" sy="-100000" algn="bl" rotWithShape="0"/>
          </a:effectLst>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anchor="ctr"/>
          <a:lstStyle/>
          <a:p>
            <a:pPr algn="ctr">
              <a:defRPr/>
            </a:pPr>
            <a:r>
              <a:rPr lang="de-DE" dirty="0"/>
              <a:t>Warum sind Punkte für </a:t>
            </a:r>
            <a:r>
              <a:rPr lang="de-DE" b="1" dirty="0"/>
              <a:t>Teilantworten</a:t>
            </a:r>
            <a:r>
              <a:rPr lang="de-DE" dirty="0"/>
              <a:t> im Prüfungsteil </a:t>
            </a:r>
            <a:r>
              <a:rPr lang="de-DE" b="1" dirty="0"/>
              <a:t>Leseverstehen</a:t>
            </a:r>
            <a:r>
              <a:rPr lang="de-DE" dirty="0"/>
              <a:t> unzulässig?</a:t>
            </a:r>
          </a:p>
        </p:txBody>
      </p:sp>
      <p:sp>
        <p:nvSpPr>
          <p:cNvPr id="2" name="Foliennummernplatzhalter 1"/>
          <p:cNvSpPr>
            <a:spLocks noGrp="1"/>
          </p:cNvSpPr>
          <p:nvPr>
            <p:ph type="sldNum" sz="quarter" idx="12"/>
          </p:nvPr>
        </p:nvSpPr>
        <p:spPr/>
        <p:txBody>
          <a:bodyPr/>
          <a:lstStyle/>
          <a:p>
            <a:pPr>
              <a:defRPr/>
            </a:pPr>
            <a:fld id="{ACF2F7AB-B824-4B02-9118-ABECCB717FDA}" type="slidenum">
              <a:rPr lang="de-DE" smtClean="0"/>
              <a:pPr>
                <a:defRPr/>
              </a:pPr>
              <a:t>15</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title"/>
          </p:nvPr>
        </p:nvSpPr>
        <p:spPr/>
        <p:txBody>
          <a:bodyPr/>
          <a:lstStyle/>
          <a:p>
            <a:pPr eaLnBrk="1" hangingPunct="1"/>
            <a:r>
              <a:rPr lang="de-DE" altLang="de-DE" dirty="0"/>
              <a:t>FAQ </a:t>
            </a:r>
            <a:r>
              <a:rPr lang="de-DE" altLang="de-DE" dirty="0">
                <a:sym typeface="Symbol"/>
              </a:rPr>
              <a:t></a:t>
            </a:r>
            <a:r>
              <a:rPr lang="de-DE" altLang="de-DE" dirty="0"/>
              <a:t> Häufige Fragen und Antworten</a:t>
            </a:r>
          </a:p>
        </p:txBody>
      </p:sp>
      <p:pic>
        <p:nvPicPr>
          <p:cNvPr id="18435"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3988" y="4137025"/>
            <a:ext cx="3795712" cy="185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bgerundete rechteckige Legende 5"/>
          <p:cNvSpPr/>
          <p:nvPr/>
        </p:nvSpPr>
        <p:spPr>
          <a:xfrm>
            <a:off x="4860032" y="1700808"/>
            <a:ext cx="3960440" cy="4032448"/>
          </a:xfrm>
          <a:prstGeom prst="wedgeRoundRectCallout">
            <a:avLst>
              <a:gd name="adj1" fmla="val -60192"/>
              <a:gd name="adj2" fmla="val -19933"/>
              <a:gd name="adj3" fmla="val 16667"/>
            </a:avLst>
          </a:prstGeom>
          <a:effectLst>
            <a:reflection blurRad="6350" stA="50000" endA="275" endPos="40000" dist="101600" dir="5400000" sy="-100000" algn="bl" rotWithShape="0"/>
          </a:effectLst>
        </p:spPr>
        <p:style>
          <a:lnRef idx="2">
            <a:schemeClr val="accent6"/>
          </a:lnRef>
          <a:fillRef idx="1">
            <a:schemeClr val="lt1"/>
          </a:fillRef>
          <a:effectRef idx="0">
            <a:schemeClr val="accent6"/>
          </a:effectRef>
          <a:fontRef idx="minor">
            <a:schemeClr val="dk1"/>
          </a:fontRef>
        </p:style>
        <p:txBody>
          <a:bodyPr lIns="36000" tIns="36000" rIns="36000" bIns="36000" anchor="ctr"/>
          <a:lstStyle/>
          <a:p>
            <a:pPr algn="ctr"/>
            <a:r>
              <a:rPr lang="de-DE" dirty="0"/>
              <a:t>Eine Zeilenangabe als Beleg ist nicht vorgesehen, da ggf. nicht </a:t>
            </a:r>
            <a:r>
              <a:rPr lang="de-DE" b="1" dirty="0"/>
              <a:t>eindeutig nachvollziehbar </a:t>
            </a:r>
            <a:r>
              <a:rPr lang="de-DE" dirty="0"/>
              <a:t>ist, ob der Prüfling die </a:t>
            </a:r>
            <a:r>
              <a:rPr lang="de-DE" b="1" dirty="0"/>
              <a:t>korrekte Textstelle identifiziert</a:t>
            </a:r>
            <a:r>
              <a:rPr lang="de-DE" dirty="0"/>
              <a:t> hat. Schülerinnen und Schüler müssen darauf </a:t>
            </a:r>
            <a:r>
              <a:rPr lang="de-DE" b="1" dirty="0"/>
              <a:t>vorzubereitet werden</a:t>
            </a:r>
            <a:r>
              <a:rPr lang="de-DE" dirty="0"/>
              <a:t>, Textzitate – </a:t>
            </a:r>
            <a:r>
              <a:rPr lang="de-DE" b="1" dirty="0"/>
              <a:t>auch in verkürzter Form </a:t>
            </a:r>
            <a:r>
              <a:rPr lang="de-DE" dirty="0"/>
              <a:t>(z. B. durch Auslassungen) – zu notieren. Zeilenangaben geben keine Punkte.</a:t>
            </a:r>
          </a:p>
        </p:txBody>
      </p:sp>
      <p:sp>
        <p:nvSpPr>
          <p:cNvPr id="8" name="Abgerundete rechteckige Legende 7"/>
          <p:cNvSpPr/>
          <p:nvPr/>
        </p:nvSpPr>
        <p:spPr>
          <a:xfrm>
            <a:off x="467544" y="1700808"/>
            <a:ext cx="3744416" cy="1573223"/>
          </a:xfrm>
          <a:prstGeom prst="wedgeRoundRectCallout">
            <a:avLst>
              <a:gd name="adj1" fmla="val 40236"/>
              <a:gd name="adj2" fmla="val 67774"/>
              <a:gd name="adj3" fmla="val 16667"/>
            </a:avLst>
          </a:prstGeom>
          <a:effectLst>
            <a:reflection blurRad="6350" stA="52000" endA="300" endPos="35000" dir="5400000" sy="-100000" algn="bl" rotWithShape="0"/>
          </a:effectLst>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anchor="ctr"/>
          <a:lstStyle/>
          <a:p>
            <a:pPr algn="ctr">
              <a:defRPr/>
            </a:pPr>
            <a:r>
              <a:rPr lang="de-DE" dirty="0"/>
              <a:t>Können die Schülerinnen und Schüler auch </a:t>
            </a:r>
            <a:r>
              <a:rPr lang="de-DE" b="1" dirty="0"/>
              <a:t>ausschließlich</a:t>
            </a:r>
            <a:r>
              <a:rPr lang="de-DE" dirty="0"/>
              <a:t> </a:t>
            </a:r>
            <a:r>
              <a:rPr lang="de-DE" b="1" dirty="0"/>
              <a:t>Zeilenangaben als Beleg </a:t>
            </a:r>
            <a:r>
              <a:rPr lang="de-DE" dirty="0"/>
              <a:t>in den </a:t>
            </a:r>
            <a:r>
              <a:rPr lang="de-DE" dirty="0" err="1"/>
              <a:t>Leseverstehensaufgaben</a:t>
            </a:r>
            <a:r>
              <a:rPr lang="de-DE" dirty="0"/>
              <a:t> anführen?</a:t>
            </a:r>
          </a:p>
        </p:txBody>
      </p:sp>
      <p:sp>
        <p:nvSpPr>
          <p:cNvPr id="2" name="Foliennummernplatzhalter 1"/>
          <p:cNvSpPr>
            <a:spLocks noGrp="1"/>
          </p:cNvSpPr>
          <p:nvPr>
            <p:ph type="sldNum" sz="quarter" idx="12"/>
          </p:nvPr>
        </p:nvSpPr>
        <p:spPr/>
        <p:txBody>
          <a:bodyPr/>
          <a:lstStyle/>
          <a:p>
            <a:pPr>
              <a:defRPr/>
            </a:pPr>
            <a:fld id="{ACF2F7AB-B824-4B02-9118-ABECCB717FDA}" type="slidenum">
              <a:rPr lang="de-DE" smtClean="0"/>
              <a:pPr>
                <a:defRPr/>
              </a:pPr>
              <a:t>16</a:t>
            </a:fld>
            <a:endParaRPr lang="de-DE"/>
          </a:p>
        </p:txBody>
      </p:sp>
    </p:spTree>
    <p:extLst>
      <p:ext uri="{BB962C8B-B14F-4D97-AF65-F5344CB8AC3E}">
        <p14:creationId xmlns:p14="http://schemas.microsoft.com/office/powerpoint/2010/main" val="2241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p:txBody>
          <a:bodyPr/>
          <a:lstStyle/>
          <a:p>
            <a:pPr eaLnBrk="1" hangingPunct="1"/>
            <a:r>
              <a:rPr lang="de-DE" altLang="de-DE" dirty="0"/>
              <a:t>FAQ </a:t>
            </a:r>
            <a:r>
              <a:rPr lang="de-DE" altLang="de-DE" dirty="0">
                <a:sym typeface="Symbol"/>
              </a:rPr>
              <a:t></a:t>
            </a:r>
            <a:r>
              <a:rPr lang="de-DE" altLang="de-DE" dirty="0"/>
              <a:t> Häufige Fragen und Antworten</a:t>
            </a:r>
          </a:p>
        </p:txBody>
      </p:sp>
      <p:pic>
        <p:nvPicPr>
          <p:cNvPr id="19459"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3988" y="4137025"/>
            <a:ext cx="3795712" cy="185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Abgerundete rechteckige Legende 6"/>
          <p:cNvSpPr/>
          <p:nvPr/>
        </p:nvSpPr>
        <p:spPr>
          <a:xfrm>
            <a:off x="467544" y="1916832"/>
            <a:ext cx="3744416" cy="1429207"/>
          </a:xfrm>
          <a:prstGeom prst="wedgeRoundRectCallout">
            <a:avLst>
              <a:gd name="adj1" fmla="val 31514"/>
              <a:gd name="adj2" fmla="val 62062"/>
              <a:gd name="adj3" fmla="val 16667"/>
            </a:avLst>
          </a:prstGeom>
          <a:effectLst>
            <a:reflection blurRad="6350" stA="52000" endA="300" endPos="35000" dir="5400000" sy="-100000" algn="bl" rotWithShape="0"/>
          </a:effectLst>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anchor="ctr"/>
          <a:lstStyle/>
          <a:p>
            <a:pPr algn="ctr">
              <a:defRPr/>
            </a:pPr>
            <a:r>
              <a:rPr lang="de-DE" dirty="0"/>
              <a:t>Welche </a:t>
            </a:r>
            <a:r>
              <a:rPr lang="de-DE" b="1" dirty="0"/>
              <a:t>Anforderungen</a:t>
            </a:r>
            <a:r>
              <a:rPr lang="de-DE" dirty="0"/>
              <a:t> verbergen sich im Prüfungsteil </a:t>
            </a:r>
            <a:r>
              <a:rPr lang="de-DE" b="1" dirty="0"/>
              <a:t>Schreiben MSA/GYM</a:t>
            </a:r>
            <a:r>
              <a:rPr lang="de-DE" dirty="0"/>
              <a:t> hinter den drei Teilaufgaben?</a:t>
            </a:r>
            <a:endParaRPr lang="de-DE" sz="1200" dirty="0"/>
          </a:p>
        </p:txBody>
      </p:sp>
      <p:sp>
        <p:nvSpPr>
          <p:cNvPr id="9" name="Abgerundete rechteckige Legende 8"/>
          <p:cNvSpPr/>
          <p:nvPr/>
        </p:nvSpPr>
        <p:spPr>
          <a:xfrm>
            <a:off x="4355976" y="1700808"/>
            <a:ext cx="4680520" cy="4032448"/>
          </a:xfrm>
          <a:prstGeom prst="wedgeRoundRectCallout">
            <a:avLst>
              <a:gd name="adj1" fmla="val -59102"/>
              <a:gd name="adj2" fmla="val 8007"/>
              <a:gd name="adj3" fmla="val 16667"/>
            </a:avLst>
          </a:prstGeom>
          <a:effectLst>
            <a:reflection blurRad="6350" stA="50000" endA="275" endPos="40000" dist="101600" dir="5400000" sy="-100000" algn="bl" rotWithShape="0"/>
          </a:effectLst>
        </p:spPr>
        <p:style>
          <a:lnRef idx="2">
            <a:schemeClr val="accent6"/>
          </a:lnRef>
          <a:fillRef idx="1">
            <a:schemeClr val="lt1"/>
          </a:fillRef>
          <a:effectRef idx="0">
            <a:schemeClr val="accent6"/>
          </a:effectRef>
          <a:fontRef idx="minor">
            <a:schemeClr val="dk1"/>
          </a:fontRef>
        </p:style>
        <p:txBody>
          <a:bodyPr lIns="0" tIns="36000" rIns="0" bIns="36000" anchor="ctr"/>
          <a:lstStyle/>
          <a:p>
            <a:pPr algn="ctr">
              <a:defRPr/>
            </a:pPr>
            <a:r>
              <a:rPr lang="de-DE" sz="1400" dirty="0"/>
              <a:t>Die Schreibaufgaben des mittleren Schulabschlusses sind </a:t>
            </a:r>
            <a:r>
              <a:rPr lang="de-DE" sz="1400" b="1" dirty="0"/>
              <a:t>textgebunden</a:t>
            </a:r>
            <a:r>
              <a:rPr lang="de-DE" sz="1400" dirty="0"/>
              <a:t>. Dies bedeutet, dass verschiedene Kompetenzanforderungen des Kernlehrplans überprüft werden (Leseverstehen, Schreiben, Umgang mit Texten und Medien). </a:t>
            </a:r>
          </a:p>
          <a:p>
            <a:pPr algn="ctr">
              <a:defRPr/>
            </a:pPr>
            <a:endParaRPr lang="de-DE" sz="100" dirty="0"/>
          </a:p>
          <a:p>
            <a:pPr>
              <a:lnSpc>
                <a:spcPct val="150000"/>
              </a:lnSpc>
              <a:spcAft>
                <a:spcPts val="1200"/>
              </a:spcAft>
              <a:tabLst>
                <a:tab pos="360363" algn="l"/>
                <a:tab pos="1073150" algn="l"/>
              </a:tabLst>
              <a:defRPr/>
            </a:pPr>
            <a:r>
              <a:rPr lang="de-DE" sz="1400" dirty="0"/>
              <a:t>	Teilaufgabe 1:  </a:t>
            </a:r>
            <a:r>
              <a:rPr lang="de-DE" sz="1400" b="1" dirty="0"/>
              <a:t>Verständnissicherung</a:t>
            </a:r>
            <a:r>
              <a:rPr lang="de-DE" sz="1400" dirty="0"/>
              <a:t> </a:t>
            </a:r>
          </a:p>
          <a:p>
            <a:pPr>
              <a:spcAft>
                <a:spcPts val="1200"/>
              </a:spcAft>
              <a:tabLst>
                <a:tab pos="360363" algn="l"/>
                <a:tab pos="1073150" algn="l"/>
                <a:tab pos="1433513" algn="l"/>
              </a:tabLst>
              <a:defRPr/>
            </a:pPr>
            <a:r>
              <a:rPr lang="de-DE" sz="1400" dirty="0"/>
              <a:t>	Teilaufgabe 2:  </a:t>
            </a:r>
            <a:r>
              <a:rPr lang="de-DE" sz="1400" b="1" dirty="0"/>
              <a:t>analytisch-interpretierende  				</a:t>
            </a:r>
            <a:r>
              <a:rPr lang="de-DE" sz="1400" dirty="0"/>
              <a:t>Auseinandersetzung</a:t>
            </a:r>
          </a:p>
          <a:p>
            <a:pPr>
              <a:tabLst>
                <a:tab pos="360363" algn="l"/>
              </a:tabLst>
              <a:defRPr/>
            </a:pPr>
            <a:r>
              <a:rPr lang="de-DE" sz="1400" dirty="0"/>
              <a:t>	Teilaufgabe 3:  </a:t>
            </a:r>
            <a:r>
              <a:rPr lang="de-DE" sz="1400" b="1" dirty="0"/>
              <a:t>persönlich-wertende </a:t>
            </a:r>
          </a:p>
          <a:p>
            <a:pPr>
              <a:defRPr/>
            </a:pPr>
            <a:r>
              <a:rPr lang="de-DE" sz="1400" dirty="0"/>
              <a:t>		bzw. </a:t>
            </a:r>
          </a:p>
          <a:p>
            <a:pPr>
              <a:tabLst>
                <a:tab pos="1433513" algn="l"/>
              </a:tabLst>
              <a:defRPr/>
            </a:pPr>
            <a:r>
              <a:rPr lang="de-DE" sz="1400" dirty="0"/>
              <a:t>	</a:t>
            </a:r>
            <a:r>
              <a:rPr lang="de-DE" sz="1400" b="1" dirty="0"/>
              <a:t>produktiv-gestaltende </a:t>
            </a:r>
            <a:r>
              <a:rPr lang="de-DE" sz="1400" dirty="0"/>
              <a:t>	      	Auseinandersetzung</a:t>
            </a:r>
          </a:p>
          <a:p>
            <a:pPr>
              <a:defRPr/>
            </a:pPr>
            <a:endParaRPr lang="de-DE" sz="600" dirty="0"/>
          </a:p>
          <a:p>
            <a:pPr algn="ctr">
              <a:defRPr/>
            </a:pPr>
            <a:r>
              <a:rPr lang="de-DE" sz="1400" dirty="0"/>
              <a:t>Eine ausführliche Darstellung</a:t>
            </a:r>
          </a:p>
          <a:p>
            <a:pPr algn="ctr">
              <a:defRPr/>
            </a:pPr>
            <a:r>
              <a:rPr lang="de-DE" sz="1400" dirty="0"/>
              <a:t> wird in den fachdidaktischen Rückmeldungen (2015 und 2016) dargestellt. </a:t>
            </a:r>
          </a:p>
        </p:txBody>
      </p:sp>
      <p:sp>
        <p:nvSpPr>
          <p:cNvPr id="2" name="Foliennummernplatzhalter 1"/>
          <p:cNvSpPr>
            <a:spLocks noGrp="1"/>
          </p:cNvSpPr>
          <p:nvPr>
            <p:ph type="sldNum" sz="quarter" idx="12"/>
          </p:nvPr>
        </p:nvSpPr>
        <p:spPr/>
        <p:txBody>
          <a:bodyPr/>
          <a:lstStyle/>
          <a:p>
            <a:pPr>
              <a:defRPr/>
            </a:pPr>
            <a:fld id="{811B10DC-6D95-46A2-9873-C77E0E36A6DE}" type="slidenum">
              <a:rPr lang="de-DE" smtClean="0"/>
              <a:pPr>
                <a:defRPr/>
              </a:pPr>
              <a:t>17</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p:txBody>
          <a:bodyPr/>
          <a:lstStyle/>
          <a:p>
            <a:pPr eaLnBrk="1" hangingPunct="1"/>
            <a:r>
              <a:rPr lang="de-DE" altLang="de-DE" dirty="0"/>
              <a:t>FAQ </a:t>
            </a:r>
            <a:r>
              <a:rPr lang="de-DE" altLang="de-DE" dirty="0">
                <a:sym typeface="Symbol"/>
              </a:rPr>
              <a:t></a:t>
            </a:r>
            <a:r>
              <a:rPr lang="de-DE" altLang="de-DE" dirty="0"/>
              <a:t> Häufige Fragen und Antworten</a:t>
            </a:r>
          </a:p>
        </p:txBody>
      </p:sp>
      <p:pic>
        <p:nvPicPr>
          <p:cNvPr id="20483"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3988" y="4137025"/>
            <a:ext cx="3795712" cy="185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Abgerundete rechteckige Legende 6"/>
          <p:cNvSpPr/>
          <p:nvPr/>
        </p:nvSpPr>
        <p:spPr>
          <a:xfrm>
            <a:off x="611560" y="1916832"/>
            <a:ext cx="3744416" cy="1429207"/>
          </a:xfrm>
          <a:prstGeom prst="wedgeRoundRectCallout">
            <a:avLst>
              <a:gd name="adj1" fmla="val 31514"/>
              <a:gd name="adj2" fmla="val 62062"/>
              <a:gd name="adj3" fmla="val 16667"/>
            </a:avLst>
          </a:prstGeom>
          <a:effectLst>
            <a:reflection blurRad="6350" stA="52000" endA="300" endPos="35000" dir="5400000" sy="-100000" algn="bl" rotWithShape="0"/>
          </a:effectLst>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anchor="ctr"/>
          <a:lstStyle/>
          <a:p>
            <a:pPr algn="ctr">
              <a:defRPr/>
            </a:pPr>
            <a:r>
              <a:rPr lang="de-DE" dirty="0"/>
              <a:t>In den </a:t>
            </a:r>
            <a:r>
              <a:rPr lang="de-DE" b="1" dirty="0"/>
              <a:t>Korrekturanleitungen</a:t>
            </a:r>
            <a:r>
              <a:rPr lang="de-DE" dirty="0"/>
              <a:t> zum Prüfungsteil Schreiben </a:t>
            </a:r>
            <a:r>
              <a:rPr lang="de-DE" b="1" dirty="0"/>
              <a:t>MSA/GYM </a:t>
            </a:r>
            <a:r>
              <a:rPr lang="de-DE" dirty="0"/>
              <a:t>sind Beispiele aufgeführt. </a:t>
            </a:r>
          </a:p>
          <a:p>
            <a:pPr algn="ctr">
              <a:defRPr/>
            </a:pPr>
            <a:r>
              <a:rPr lang="de-DE" dirty="0"/>
              <a:t>Sind diese </a:t>
            </a:r>
            <a:r>
              <a:rPr lang="de-DE" b="1" dirty="0"/>
              <a:t>verbindlich</a:t>
            </a:r>
            <a:r>
              <a:rPr lang="de-DE" sz="2000" dirty="0"/>
              <a:t>?</a:t>
            </a:r>
            <a:endParaRPr lang="de-DE" sz="1400" dirty="0"/>
          </a:p>
        </p:txBody>
      </p:sp>
      <p:sp>
        <p:nvSpPr>
          <p:cNvPr id="9" name="Abgerundete rechteckige Legende 8"/>
          <p:cNvSpPr/>
          <p:nvPr/>
        </p:nvSpPr>
        <p:spPr>
          <a:xfrm>
            <a:off x="5004048" y="1700808"/>
            <a:ext cx="3744416" cy="4032448"/>
          </a:xfrm>
          <a:prstGeom prst="wedgeRoundRectCallout">
            <a:avLst>
              <a:gd name="adj1" fmla="val -59102"/>
              <a:gd name="adj2" fmla="val 8007"/>
              <a:gd name="adj3" fmla="val 16667"/>
            </a:avLst>
          </a:prstGeom>
          <a:effectLst>
            <a:reflection blurRad="6350" stA="50000" endA="275" endPos="40000" dist="101600" dir="5400000" sy="-100000" algn="bl" rotWithShape="0"/>
          </a:effectLst>
        </p:spPr>
        <p:style>
          <a:lnRef idx="2">
            <a:schemeClr val="accent6"/>
          </a:lnRef>
          <a:fillRef idx="1">
            <a:schemeClr val="lt1"/>
          </a:fillRef>
          <a:effectRef idx="0">
            <a:schemeClr val="accent6"/>
          </a:effectRef>
          <a:fontRef idx="minor">
            <a:schemeClr val="dk1"/>
          </a:fontRef>
        </p:style>
        <p:txBody>
          <a:bodyPr lIns="0" tIns="36000" rIns="0" bIns="36000" anchor="ctr"/>
          <a:lstStyle/>
          <a:p>
            <a:pPr algn="ctr">
              <a:defRPr/>
            </a:pPr>
            <a:r>
              <a:rPr lang="de-DE" dirty="0"/>
              <a:t>Während in Teilaufgabe 1 alle aufgeführten Aspekte genannt werden müssen (Verständnissicherung), um die volle Punktzahl zu erreichen, werden bei den Teilaufgaben 2 und 3 die </a:t>
            </a:r>
            <a:r>
              <a:rPr lang="de-DE" b="1" dirty="0"/>
              <a:t>Anforderungen im übergeordneten Kriterium beschrieben</a:t>
            </a:r>
            <a:r>
              <a:rPr lang="de-DE" dirty="0"/>
              <a:t>. Die unter den Spiegelstrichen aufgeführten Lösungen sind </a:t>
            </a:r>
            <a:r>
              <a:rPr lang="de-DE" b="1" dirty="0"/>
              <a:t>beispielhaft </a:t>
            </a:r>
            <a:r>
              <a:rPr lang="de-DE" dirty="0"/>
              <a:t>und antizipieren, wie diese Anforderungen im Sinne des übergeordneten Kriteriums erfüllt werden </a:t>
            </a:r>
            <a:r>
              <a:rPr lang="de-DE" b="1" dirty="0"/>
              <a:t>können</a:t>
            </a:r>
            <a:r>
              <a:rPr lang="de-DE" dirty="0"/>
              <a:t>. </a:t>
            </a:r>
          </a:p>
        </p:txBody>
      </p:sp>
      <p:sp>
        <p:nvSpPr>
          <p:cNvPr id="2" name="Foliennummernplatzhalter 1"/>
          <p:cNvSpPr>
            <a:spLocks noGrp="1"/>
          </p:cNvSpPr>
          <p:nvPr>
            <p:ph type="sldNum" sz="quarter" idx="12"/>
          </p:nvPr>
        </p:nvSpPr>
        <p:spPr/>
        <p:txBody>
          <a:bodyPr/>
          <a:lstStyle/>
          <a:p>
            <a:pPr>
              <a:defRPr/>
            </a:pPr>
            <a:fld id="{19A1F33F-7B97-458C-AA28-D87B904C12A5}" type="slidenum">
              <a:rPr lang="de-DE" smtClean="0"/>
              <a:pPr>
                <a:defRPr/>
              </a:pPr>
              <a:t>18</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p:txBody>
          <a:bodyPr/>
          <a:lstStyle/>
          <a:p>
            <a:pPr eaLnBrk="1" hangingPunct="1"/>
            <a:r>
              <a:rPr lang="de-DE" altLang="de-DE" dirty="0"/>
              <a:t>FAQ </a:t>
            </a:r>
            <a:r>
              <a:rPr lang="de-DE" altLang="de-DE" dirty="0">
                <a:sym typeface="Symbol"/>
              </a:rPr>
              <a:t></a:t>
            </a:r>
            <a:r>
              <a:rPr lang="de-DE" altLang="de-DE" dirty="0"/>
              <a:t> Häufige Fragen und Antworten</a:t>
            </a:r>
          </a:p>
        </p:txBody>
      </p:sp>
      <p:pic>
        <p:nvPicPr>
          <p:cNvPr id="15363"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3988" y="4137025"/>
            <a:ext cx="3795712" cy="185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bgerundete rechteckige Legende 1"/>
          <p:cNvSpPr/>
          <p:nvPr/>
        </p:nvSpPr>
        <p:spPr>
          <a:xfrm>
            <a:off x="323528" y="1628800"/>
            <a:ext cx="3456384" cy="1573223"/>
          </a:xfrm>
          <a:prstGeom prst="wedgeRoundRectCallout">
            <a:avLst>
              <a:gd name="adj1" fmla="val 40817"/>
              <a:gd name="adj2" fmla="val 67203"/>
              <a:gd name="adj3" fmla="val 16667"/>
            </a:avLst>
          </a:prstGeom>
          <a:effectLst>
            <a:reflection blurRad="6350" stA="52000" endA="300" endPos="35000" dir="5400000" sy="-100000" algn="bl" rotWithShape="0"/>
          </a:effectLst>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anchor="ctr"/>
          <a:lstStyle/>
          <a:p>
            <a:pPr algn="ctr">
              <a:defRPr/>
            </a:pPr>
            <a:r>
              <a:rPr lang="de-DE" dirty="0"/>
              <a:t>Wann greift im Prüfungsteil Schreiben das </a:t>
            </a:r>
            <a:r>
              <a:rPr lang="de-DE" b="1" dirty="0"/>
              <a:t>weitere aufgabenbezogene Kriterium im MSA und der gymnasialen Differenzierung</a:t>
            </a:r>
            <a:r>
              <a:rPr lang="de-DE" dirty="0"/>
              <a:t>?</a:t>
            </a:r>
            <a:endParaRPr lang="de-DE" sz="1200" dirty="0"/>
          </a:p>
        </p:txBody>
      </p:sp>
      <p:sp>
        <p:nvSpPr>
          <p:cNvPr id="7" name="Abgerundete rechteckige Legende 6"/>
          <p:cNvSpPr/>
          <p:nvPr/>
        </p:nvSpPr>
        <p:spPr>
          <a:xfrm>
            <a:off x="4427984" y="1763604"/>
            <a:ext cx="4571999" cy="4024288"/>
          </a:xfrm>
          <a:prstGeom prst="wedgeRoundRectCallout">
            <a:avLst>
              <a:gd name="adj1" fmla="val -59374"/>
              <a:gd name="adj2" fmla="val 4788"/>
              <a:gd name="adj3" fmla="val 16667"/>
            </a:avLst>
          </a:prstGeom>
          <a:effectLst>
            <a:reflection blurRad="6350" stA="50000" endA="275" endPos="40000" dist="101600" dir="5400000" sy="-100000" algn="bl" rotWithShape="0"/>
          </a:effectLst>
        </p:spPr>
        <p:style>
          <a:lnRef idx="2">
            <a:schemeClr val="accent6"/>
          </a:lnRef>
          <a:fillRef idx="1">
            <a:schemeClr val="lt1"/>
          </a:fillRef>
          <a:effectRef idx="0">
            <a:schemeClr val="accent6"/>
          </a:effectRef>
          <a:fontRef idx="minor">
            <a:schemeClr val="dk1"/>
          </a:fontRef>
        </p:style>
        <p:txBody>
          <a:bodyPr tIns="0" bIns="36000" anchor="ctr">
            <a:spAutoFit/>
          </a:bodyPr>
          <a:lstStyle/>
          <a:p>
            <a:pPr algn="ctr">
              <a:defRPr/>
            </a:pPr>
            <a:r>
              <a:rPr lang="de-DE" dirty="0"/>
              <a:t>Das </a:t>
            </a:r>
            <a:r>
              <a:rPr lang="de-DE" b="1" dirty="0"/>
              <a:t>weitere aufgabenbezogene Kriterium </a:t>
            </a:r>
            <a:r>
              <a:rPr lang="de-DE" dirty="0"/>
              <a:t>kann dann angewendet werden, wenn Prüflinge in ihren Lösungen inhaltliche Aspekte anbringen, die zur jeweiligen Teilaufgabe passen, nicht jedoch in den übergeordneten Kriterien der inhaltlichen Lösungen antizipiert wurden. Das weitere aufgabenbezogene Kriterium kann nur dann greifen, wenn die maximale Punktzahl der Teilaufgabe noch nicht erreicht wurde. Die maximale Punktzahl einer Teilaufgabe darf nicht überschritten werden. </a:t>
            </a:r>
          </a:p>
        </p:txBody>
      </p:sp>
      <p:sp>
        <p:nvSpPr>
          <p:cNvPr id="3" name="Foliennummernplatzhalter 2"/>
          <p:cNvSpPr>
            <a:spLocks noGrp="1"/>
          </p:cNvSpPr>
          <p:nvPr>
            <p:ph type="sldNum" sz="quarter" idx="12"/>
          </p:nvPr>
        </p:nvSpPr>
        <p:spPr/>
        <p:txBody>
          <a:bodyPr/>
          <a:lstStyle/>
          <a:p>
            <a:pPr>
              <a:defRPr/>
            </a:pPr>
            <a:fld id="{D1752F53-25C6-4CE1-B05A-19D43B2CF0D1}" type="slidenum">
              <a:rPr lang="de-DE" smtClean="0"/>
              <a:pPr>
                <a:defRPr/>
              </a:pPr>
              <a:t>19</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Überblick</a:t>
            </a:r>
          </a:p>
        </p:txBody>
      </p:sp>
      <p:sp>
        <p:nvSpPr>
          <p:cNvPr id="3" name="Foliennummernplatzhalter 2"/>
          <p:cNvSpPr>
            <a:spLocks noGrp="1"/>
          </p:cNvSpPr>
          <p:nvPr>
            <p:ph type="sldNum" sz="quarter" idx="12"/>
          </p:nvPr>
        </p:nvSpPr>
        <p:spPr/>
        <p:txBody>
          <a:bodyPr/>
          <a:lstStyle/>
          <a:p>
            <a:pPr>
              <a:defRPr/>
            </a:pPr>
            <a:fld id="{460FFF96-C317-4BAD-B4B1-603522CF6511}" type="slidenum">
              <a:rPr lang="de-DE" smtClean="0"/>
              <a:pPr>
                <a:defRPr/>
              </a:pPr>
              <a:t>2</a:t>
            </a:fld>
            <a:endParaRPr lang="de-DE"/>
          </a:p>
        </p:txBody>
      </p:sp>
      <p:graphicFrame>
        <p:nvGraphicFramePr>
          <p:cNvPr id="4" name="Diagramm 3"/>
          <p:cNvGraphicFramePr/>
          <p:nvPr>
            <p:extLst>
              <p:ext uri="{D42A27DB-BD31-4B8C-83A1-F6EECF244321}">
                <p14:modId xmlns:p14="http://schemas.microsoft.com/office/powerpoint/2010/main" val="3917963752"/>
              </p:ext>
            </p:extLst>
          </p:nvPr>
        </p:nvGraphicFramePr>
        <p:xfrm>
          <a:off x="611560" y="1916832"/>
          <a:ext cx="792088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0826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de-DE" dirty="0"/>
              <a:t>Weitere fachliche Hinweise</a:t>
            </a:r>
          </a:p>
        </p:txBody>
      </p:sp>
      <p:sp>
        <p:nvSpPr>
          <p:cNvPr id="6" name="Foliennummernplatzhalter 5"/>
          <p:cNvSpPr>
            <a:spLocks noGrp="1"/>
          </p:cNvSpPr>
          <p:nvPr>
            <p:ph type="sldNum" sz="quarter" idx="12"/>
          </p:nvPr>
        </p:nvSpPr>
        <p:spPr/>
        <p:txBody>
          <a:bodyPr/>
          <a:lstStyle/>
          <a:p>
            <a:pPr>
              <a:defRPr/>
            </a:pPr>
            <a:fld id="{935037F7-76E2-4AFC-A077-9C7F99469CDD}" type="slidenum">
              <a:rPr lang="de-DE" smtClean="0"/>
              <a:pPr>
                <a:defRPr/>
              </a:pPr>
              <a:t>20</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ZP10 Schnittstellen im Laufe eines Schuljahres</a:t>
            </a:r>
          </a:p>
        </p:txBody>
      </p:sp>
      <p:sp>
        <p:nvSpPr>
          <p:cNvPr id="3" name="Foliennummernplatzhalter 2"/>
          <p:cNvSpPr>
            <a:spLocks noGrp="1"/>
          </p:cNvSpPr>
          <p:nvPr>
            <p:ph type="sldNum" sz="quarter" idx="12"/>
          </p:nvPr>
        </p:nvSpPr>
        <p:spPr/>
        <p:txBody>
          <a:bodyPr/>
          <a:lstStyle/>
          <a:p>
            <a:pPr>
              <a:defRPr/>
            </a:pPr>
            <a:fld id="{460FFF96-C317-4BAD-B4B1-603522CF6511}" type="slidenum">
              <a:rPr lang="de-DE" smtClean="0"/>
              <a:pPr>
                <a:defRPr/>
              </a:pPr>
              <a:t>21</a:t>
            </a:fld>
            <a:endParaRPr lang="de-DE"/>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2176" y="4397863"/>
            <a:ext cx="2535573" cy="1496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Tabelle 4"/>
          <p:cNvGraphicFramePr>
            <a:graphicFrameLocks noGrp="1"/>
          </p:cNvGraphicFramePr>
          <p:nvPr>
            <p:extLst>
              <p:ext uri="{D42A27DB-BD31-4B8C-83A1-F6EECF244321}">
                <p14:modId xmlns:p14="http://schemas.microsoft.com/office/powerpoint/2010/main" val="1651551167"/>
              </p:ext>
            </p:extLst>
          </p:nvPr>
        </p:nvGraphicFramePr>
        <p:xfrm>
          <a:off x="408701" y="1772816"/>
          <a:ext cx="8326598" cy="3816424"/>
        </p:xfrm>
        <a:graphic>
          <a:graphicData uri="http://schemas.openxmlformats.org/drawingml/2006/table">
            <a:tbl>
              <a:tblPr firstRow="1" bandRow="1">
                <a:tableStyleId>{68D230F3-CF80-4859-8CE7-A43EE81993B5}</a:tableStyleId>
              </a:tblPr>
              <a:tblGrid>
                <a:gridCol w="4163299">
                  <a:extLst>
                    <a:ext uri="{9D8B030D-6E8A-4147-A177-3AD203B41FA5}">
                      <a16:colId xmlns:a16="http://schemas.microsoft.com/office/drawing/2014/main" val="20000"/>
                    </a:ext>
                  </a:extLst>
                </a:gridCol>
                <a:gridCol w="4163299">
                  <a:extLst>
                    <a:ext uri="{9D8B030D-6E8A-4147-A177-3AD203B41FA5}">
                      <a16:colId xmlns:a16="http://schemas.microsoft.com/office/drawing/2014/main" val="20001"/>
                    </a:ext>
                  </a:extLst>
                </a:gridCol>
              </a:tblGrid>
              <a:tr h="349330">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0"/>
                  </a:ext>
                </a:extLst>
              </a:tr>
              <a:tr h="786368">
                <a:tc>
                  <a:txBody>
                    <a:bodyPr/>
                    <a:lstStyle/>
                    <a:p>
                      <a:pPr lvl="0"/>
                      <a:r>
                        <a:rPr lang="de-DE" sz="1800" b="1" dirty="0"/>
                        <a:t>Fachkonferenz Schuljahr 2025/2026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t>Informationstransfer ZP10 Englisch 2026</a:t>
                      </a:r>
                    </a:p>
                  </a:txBody>
                  <a:tcPr/>
                </a:tc>
                <a:extLst>
                  <a:ext uri="{0D108BD9-81ED-4DB2-BD59-A6C34878D82A}">
                    <a16:rowId xmlns:a16="http://schemas.microsoft.com/office/drawing/2014/main" val="10001"/>
                  </a:ext>
                </a:extLst>
              </a:tr>
              <a:tr h="861362">
                <a:tc>
                  <a:txBody>
                    <a:bodyPr/>
                    <a:lstStyle/>
                    <a:p>
                      <a:pPr lvl="0"/>
                      <a:r>
                        <a:rPr lang="de-DE" sz="1800" b="1" dirty="0"/>
                        <a:t>Fachkonferenz / Jahrgangsstufenteams</a:t>
                      </a:r>
                    </a:p>
                    <a:p>
                      <a:endParaRPr lang="de-DE" sz="1800" b="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t>Prüfung und ggf. Überarbeitung des schulinternen Lehrplans mit Blick auf die fachlichen Vorgaben der ZP10 Englisch</a:t>
                      </a:r>
                    </a:p>
                  </a:txBody>
                  <a:tcPr/>
                </a:tc>
                <a:extLst>
                  <a:ext uri="{0D108BD9-81ED-4DB2-BD59-A6C34878D82A}">
                    <a16:rowId xmlns:a16="http://schemas.microsoft.com/office/drawing/2014/main" val="10002"/>
                  </a:ext>
                </a:extLst>
              </a:tr>
              <a:tr h="813792">
                <a:tc>
                  <a:txBody>
                    <a:bodyPr/>
                    <a:lstStyle/>
                    <a:p>
                      <a:pPr lvl="0"/>
                      <a:r>
                        <a:rPr lang="de-DE" sz="1800" b="1" dirty="0"/>
                        <a:t>Unterricht</a:t>
                      </a:r>
                    </a:p>
                  </a:txBody>
                  <a:tcPr/>
                </a:tc>
                <a:tc>
                  <a:txBody>
                    <a:bodyPr/>
                    <a:lstStyle/>
                    <a:p>
                      <a:r>
                        <a:rPr lang="de-DE" sz="1800" dirty="0"/>
                        <a:t>Schulung der Kompetenzen gemäß vereinbarter Unterrichtsvorhaben</a:t>
                      </a:r>
                    </a:p>
                  </a:txBody>
                  <a:tcPr/>
                </a:tc>
                <a:extLst>
                  <a:ext uri="{0D108BD9-81ED-4DB2-BD59-A6C34878D82A}">
                    <a16:rowId xmlns:a16="http://schemas.microsoft.com/office/drawing/2014/main" val="10003"/>
                  </a:ext>
                </a:extLst>
              </a:tr>
              <a:tr h="936104">
                <a:tc>
                  <a:txBody>
                    <a:bodyPr/>
                    <a:lstStyle/>
                    <a:p>
                      <a:pPr lvl="0"/>
                      <a:r>
                        <a:rPr lang="de-DE" sz="1800" b="1" dirty="0"/>
                        <a:t>Information für Schülerinnen und Schüler </a:t>
                      </a:r>
                    </a:p>
                    <a:p>
                      <a:pPr lvl="0"/>
                      <a:r>
                        <a:rPr lang="de-DE" sz="1800" dirty="0"/>
                        <a:t>zum Ablauf / zu Formaten der ZP10 </a:t>
                      </a:r>
                      <a:endParaRPr lang="de-DE" sz="18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1" dirty="0"/>
                    </a:p>
                  </a:txBody>
                  <a:tcPr/>
                </a:tc>
                <a:tc>
                  <a:txBody>
                    <a:bodyPr/>
                    <a:lstStyle/>
                    <a:p>
                      <a:endParaRPr lang="de-DE"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8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385" y="4768174"/>
            <a:ext cx="2093615" cy="1235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lstStyle/>
          <a:p>
            <a:r>
              <a:rPr lang="de-DE" dirty="0"/>
              <a:t>Termine</a:t>
            </a:r>
          </a:p>
        </p:txBody>
      </p:sp>
      <p:sp>
        <p:nvSpPr>
          <p:cNvPr id="3" name="Foliennummernplatzhalter 2"/>
          <p:cNvSpPr>
            <a:spLocks noGrp="1"/>
          </p:cNvSpPr>
          <p:nvPr>
            <p:ph type="sldNum" sz="quarter" idx="12"/>
          </p:nvPr>
        </p:nvSpPr>
        <p:spPr/>
        <p:txBody>
          <a:bodyPr/>
          <a:lstStyle/>
          <a:p>
            <a:pPr>
              <a:defRPr/>
            </a:pPr>
            <a:fld id="{460FFF96-C317-4BAD-B4B1-603522CF6511}" type="slidenum">
              <a:rPr lang="de-DE" smtClean="0"/>
              <a:pPr>
                <a:defRPr/>
              </a:pPr>
              <a:t>22</a:t>
            </a:fld>
            <a:endParaRPr lang="de-DE"/>
          </a:p>
        </p:txBody>
      </p:sp>
      <p:graphicFrame>
        <p:nvGraphicFramePr>
          <p:cNvPr id="5" name="Tabelle 4"/>
          <p:cNvGraphicFramePr>
            <a:graphicFrameLocks noGrp="1"/>
          </p:cNvGraphicFramePr>
          <p:nvPr>
            <p:extLst>
              <p:ext uri="{D42A27DB-BD31-4B8C-83A1-F6EECF244321}">
                <p14:modId xmlns:p14="http://schemas.microsoft.com/office/powerpoint/2010/main" val="887887355"/>
              </p:ext>
            </p:extLst>
          </p:nvPr>
        </p:nvGraphicFramePr>
        <p:xfrm>
          <a:off x="533484" y="1804701"/>
          <a:ext cx="8070964" cy="3581400"/>
        </p:xfrm>
        <a:graphic>
          <a:graphicData uri="http://schemas.openxmlformats.org/drawingml/2006/table">
            <a:tbl>
              <a:tblPr firstRow="1" bandRow="1">
                <a:tableStyleId>{68D230F3-CF80-4859-8CE7-A43EE81993B5}</a:tableStyleId>
              </a:tblPr>
              <a:tblGrid>
                <a:gridCol w="2022292">
                  <a:extLst>
                    <a:ext uri="{9D8B030D-6E8A-4147-A177-3AD203B41FA5}">
                      <a16:colId xmlns:a16="http://schemas.microsoft.com/office/drawing/2014/main" val="20000"/>
                    </a:ext>
                  </a:extLst>
                </a:gridCol>
                <a:gridCol w="2798859">
                  <a:extLst>
                    <a:ext uri="{9D8B030D-6E8A-4147-A177-3AD203B41FA5}">
                      <a16:colId xmlns:a16="http://schemas.microsoft.com/office/drawing/2014/main" val="20001"/>
                    </a:ext>
                  </a:extLst>
                </a:gridCol>
                <a:gridCol w="3249813">
                  <a:extLst>
                    <a:ext uri="{9D8B030D-6E8A-4147-A177-3AD203B41FA5}">
                      <a16:colId xmlns:a16="http://schemas.microsoft.com/office/drawing/2014/main" val="2765159282"/>
                    </a:ext>
                  </a:extLst>
                </a:gridCol>
              </a:tblGrid>
              <a:tr h="370840">
                <a:tc>
                  <a:txBody>
                    <a:bodyPr/>
                    <a:lstStyle/>
                    <a:p>
                      <a:r>
                        <a:rPr lang="de-DE" dirty="0"/>
                        <a:t>Was?</a:t>
                      </a:r>
                    </a:p>
                  </a:txBody>
                  <a:tcPr/>
                </a:tc>
                <a:tc gridSpan="2">
                  <a:txBody>
                    <a:bodyPr/>
                    <a:lstStyle/>
                    <a:p>
                      <a:r>
                        <a:rPr lang="de-DE" dirty="0"/>
                        <a:t>Wann?</a:t>
                      </a:r>
                    </a:p>
                  </a:txBody>
                  <a:tcPr/>
                </a:tc>
                <a:tc hMerge="1">
                  <a:txBody>
                    <a:bodyPr/>
                    <a:lstStyle/>
                    <a:p>
                      <a:endParaRPr lang="de-DE"/>
                    </a:p>
                  </a:txBody>
                  <a:tcPr/>
                </a:tc>
                <a:extLst>
                  <a:ext uri="{0D108BD9-81ED-4DB2-BD59-A6C34878D82A}">
                    <a16:rowId xmlns:a16="http://schemas.microsoft.com/office/drawing/2014/main" val="10000"/>
                  </a:ext>
                </a:extLst>
              </a:tr>
              <a:tr h="370840">
                <a:tc>
                  <a:txBody>
                    <a:bodyPr/>
                    <a:lstStyle/>
                    <a:p>
                      <a:pPr>
                        <a:lnSpc>
                          <a:spcPct val="100000"/>
                        </a:lnSpc>
                      </a:pP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kern="1200" dirty="0">
                          <a:solidFill>
                            <a:schemeClr val="tx1"/>
                          </a:solidFill>
                          <a:latin typeface="+mn-lt"/>
                          <a:ea typeface="+mn-ea"/>
                          <a:cs typeface="+mn-cs"/>
                        </a:rPr>
                        <a:t>Erster Bildungsweg Frühjahr 2026</a:t>
                      </a:r>
                    </a:p>
                  </a:txBody>
                  <a:tcPr/>
                </a:tc>
                <a:tc>
                  <a:txBody>
                    <a:bodyPr/>
                    <a:lstStyle/>
                    <a:p>
                      <a:pPr algn="l">
                        <a:lnSpc>
                          <a:spcPct val="100000"/>
                        </a:lnSpc>
                      </a:pPr>
                      <a:r>
                        <a:rPr lang="de-DE" b="1" dirty="0"/>
                        <a:t>ARS</a:t>
                      </a:r>
                      <a:r>
                        <a:rPr lang="de-DE" b="1" baseline="0" dirty="0"/>
                        <a:t> Wintertermin 2026</a:t>
                      </a:r>
                      <a:endParaRPr lang="de-DE" b="1" dirty="0"/>
                    </a:p>
                  </a:txBody>
                  <a:tcPr/>
                </a:tc>
                <a:extLst>
                  <a:ext uri="{0D108BD9-81ED-4DB2-BD59-A6C34878D82A}">
                    <a16:rowId xmlns:a16="http://schemas.microsoft.com/office/drawing/2014/main" val="4073101089"/>
                  </a:ext>
                </a:extLst>
              </a:tr>
              <a:tr h="370840">
                <a:tc>
                  <a:txBody>
                    <a:bodyPr/>
                    <a:lstStyle/>
                    <a:p>
                      <a:pPr lvl="0">
                        <a:lnSpc>
                          <a:spcPct val="100000"/>
                        </a:lnSpc>
                      </a:pPr>
                      <a:r>
                        <a:rPr lang="de-DE" b="1" dirty="0"/>
                        <a:t>Haupttermin</a:t>
                      </a:r>
                    </a:p>
                  </a:txBody>
                  <a:tcPr/>
                </a:tc>
                <a:tc>
                  <a:txBody>
                    <a:bodyPr/>
                    <a:lstStyle/>
                    <a:p>
                      <a:pPr>
                        <a:lnSpc>
                          <a:spcPct val="100000"/>
                        </a:lnSpc>
                      </a:pPr>
                      <a:r>
                        <a:rPr lang="de-DE" dirty="0"/>
                        <a:t>19. Mai 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01. Dezember 2026</a:t>
                      </a:r>
                    </a:p>
                  </a:txBody>
                  <a:tcPr/>
                </a:tc>
                <a:extLst>
                  <a:ext uri="{0D108BD9-81ED-4DB2-BD59-A6C34878D82A}">
                    <a16:rowId xmlns:a16="http://schemas.microsoft.com/office/drawing/2014/main" val="10001"/>
                  </a:ext>
                </a:extLst>
              </a:tr>
              <a:tr h="370840">
                <a:tc>
                  <a:txBody>
                    <a:bodyPr/>
                    <a:lstStyle/>
                    <a:p>
                      <a:pPr>
                        <a:lnSpc>
                          <a:spcPct val="100000"/>
                        </a:lnSpc>
                      </a:pPr>
                      <a:r>
                        <a:rPr lang="de-DE" b="1" baseline="0" dirty="0"/>
                        <a:t>Nachschreibtermin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03. Juni 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10.</a:t>
                      </a:r>
                      <a:r>
                        <a:rPr lang="de-DE" baseline="0" dirty="0"/>
                        <a:t> Dezember 2026</a:t>
                      </a:r>
                    </a:p>
                  </a:txBody>
                  <a:tcPr/>
                </a:tc>
                <a:extLst>
                  <a:ext uri="{0D108BD9-81ED-4DB2-BD59-A6C34878D82A}">
                    <a16:rowId xmlns:a16="http://schemas.microsoft.com/office/drawing/2014/main" val="10002"/>
                  </a:ext>
                </a:extLst>
              </a:tr>
              <a:tr h="370840">
                <a:tc>
                  <a:txBody>
                    <a:bodyPr/>
                    <a:lstStyle/>
                    <a:p>
                      <a:pPr>
                        <a:lnSpc>
                          <a:spcPct val="100000"/>
                        </a:lnSpc>
                      </a:pPr>
                      <a:r>
                        <a:rPr lang="de-DE" b="1" baseline="0" dirty="0"/>
                        <a:t>Bekanntgabe der Vor- und Prüfungs-noten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16. </a:t>
                      </a:r>
                      <a:r>
                        <a:rPr lang="de-DE" dirty="0"/>
                        <a:t>Juni 2026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08.</a:t>
                      </a:r>
                      <a:r>
                        <a:rPr lang="de-DE" baseline="0" dirty="0"/>
                        <a:t> Januar 2027</a:t>
                      </a:r>
                    </a:p>
                  </a:txBody>
                  <a:tcPr anchor="ctr"/>
                </a:tc>
                <a:extLst>
                  <a:ext uri="{0D108BD9-81ED-4DB2-BD59-A6C34878D82A}">
                    <a16:rowId xmlns:a16="http://schemas.microsoft.com/office/drawing/2014/main" val="10003"/>
                  </a:ext>
                </a:extLst>
              </a:tr>
              <a:tr h="370840">
                <a:tc>
                  <a:txBody>
                    <a:bodyPr/>
                    <a:lstStyle/>
                    <a:p>
                      <a:pPr>
                        <a:lnSpc>
                          <a:spcPct val="100000"/>
                        </a:lnSpc>
                      </a:pPr>
                      <a:r>
                        <a:rPr lang="de-DE" b="1" baseline="0" dirty="0"/>
                        <a:t>Mündliche Prüfungen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Erster Tag: 24. Juni 2026</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Letzter Tag: 03. Juli 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Erster Tag: 15. Januar 2027</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Letzter Tag: 22. Januar 2027</a:t>
                      </a:r>
                    </a:p>
                    <a:p>
                      <a:pPr algn="l">
                        <a:lnSpc>
                          <a:spcPct val="100000"/>
                        </a:lnSpc>
                      </a:pPr>
                      <a:endParaRPr lang="de-DE" b="1"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00093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wichtigsten Adressen</a:t>
            </a:r>
          </a:p>
        </p:txBody>
      </p:sp>
      <p:sp>
        <p:nvSpPr>
          <p:cNvPr id="5" name="Rechteck 4"/>
          <p:cNvSpPr/>
          <p:nvPr/>
        </p:nvSpPr>
        <p:spPr>
          <a:xfrm>
            <a:off x="531764" y="1859942"/>
            <a:ext cx="3596837" cy="301892"/>
          </a:xfrm>
          <a:prstGeom prst="rect">
            <a:avLst/>
          </a:prstGeom>
          <a:ln w="3175"/>
          <a:scene3d>
            <a:camera prst="perspectiveFront"/>
            <a:lightRig rig="threePt" dir="t"/>
          </a:scene3d>
        </p:spPr>
        <p:style>
          <a:lnRef idx="2">
            <a:schemeClr val="dk1"/>
          </a:lnRef>
          <a:fillRef idx="1">
            <a:schemeClr val="lt1"/>
          </a:fillRef>
          <a:effectRef idx="0">
            <a:schemeClr val="dk1"/>
          </a:effectRef>
          <a:fontRef idx="minor">
            <a:schemeClr val="dk1"/>
          </a:fontRef>
        </p:style>
        <p:txBody>
          <a:bodyPr rtlCol="0" anchor="ctr"/>
          <a:lstStyle/>
          <a:p>
            <a:r>
              <a:rPr lang="de-DE" sz="1200" dirty="0"/>
              <a:t>www.standardsicherung.schulministerium.nrw/zp10</a:t>
            </a:r>
            <a:endParaRPr lang="de-DE" dirty="0"/>
          </a:p>
        </p:txBody>
      </p:sp>
      <p:sp>
        <p:nvSpPr>
          <p:cNvPr id="6" name="Stern mit 5 Zacken 5"/>
          <p:cNvSpPr/>
          <p:nvPr/>
        </p:nvSpPr>
        <p:spPr>
          <a:xfrm>
            <a:off x="4634796" y="1882962"/>
            <a:ext cx="226150" cy="228265"/>
          </a:xfrm>
          <a:prstGeom prst="star5">
            <a:avLst/>
          </a:prstGeom>
          <a:solidFill>
            <a:schemeClr val="bg1">
              <a:lumMod val="65000"/>
            </a:schemeClr>
          </a:solidFill>
          <a:ln>
            <a:noFill/>
          </a:ln>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Picture 5" descr="C:\Users\Jessica\AppData\Local\Microsoft\Windows\INetCache\IE\IIH3655X\home[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2661" y="1812463"/>
            <a:ext cx="359773" cy="363137"/>
          </a:xfrm>
          <a:prstGeom prst="rect">
            <a:avLst/>
          </a:prstGeom>
          <a:noFill/>
          <a:scene3d>
            <a:camera prst="perspectiveFront"/>
            <a:lightRig rig="threePt" dir="t"/>
          </a:scene3d>
          <a:extLst>
            <a:ext uri="{909E8E84-426E-40DD-AFC4-6F175D3DCCD1}">
              <a14:hiddenFill xmlns:a14="http://schemas.microsoft.com/office/drawing/2010/main">
                <a:solidFill>
                  <a:srgbClr val="FFFFFF"/>
                </a:solidFill>
              </a14:hiddenFill>
            </a:ext>
          </a:extLst>
        </p:spPr>
      </p:pic>
      <p:grpSp>
        <p:nvGrpSpPr>
          <p:cNvPr id="16" name="Gruppieren 15"/>
          <p:cNvGrpSpPr/>
          <p:nvPr/>
        </p:nvGrpSpPr>
        <p:grpSpPr>
          <a:xfrm>
            <a:off x="323528" y="1597364"/>
            <a:ext cx="4824536" cy="3271795"/>
            <a:chOff x="323528" y="1597364"/>
            <a:chExt cx="4824536" cy="3271795"/>
          </a:xfrm>
        </p:grpSpPr>
        <p:sp>
          <p:nvSpPr>
            <p:cNvPr id="3" name="Abgerundetes Rechteck 2"/>
            <p:cNvSpPr/>
            <p:nvPr/>
          </p:nvSpPr>
          <p:spPr>
            <a:xfrm>
              <a:off x="323528" y="1597364"/>
              <a:ext cx="4824536" cy="3271795"/>
            </a:xfrm>
            <a:prstGeom prst="roundRect">
              <a:avLst/>
            </a:prstGeom>
            <a:solidFill>
              <a:schemeClr val="bg1">
                <a:lumMod val="85000"/>
              </a:schemeClr>
            </a:solidFill>
            <a:scene3d>
              <a:camera prst="perspectiveFront"/>
              <a:lightRig rig="threePt" dir="t"/>
            </a:scene3d>
            <a:sp3d>
              <a:bevelT w="63500" h="254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689231" y="2274857"/>
              <a:ext cx="4145443" cy="2454405"/>
            </a:xfrm>
            <a:prstGeom prst="rect">
              <a:avLst/>
            </a:prstGeom>
            <a:noFill/>
            <a:ln>
              <a:noFill/>
            </a:ln>
            <a:scene3d>
              <a:camera prst="perspectiveFron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chteck 19"/>
            <p:cNvSpPr/>
            <p:nvPr/>
          </p:nvSpPr>
          <p:spPr>
            <a:xfrm>
              <a:off x="635183" y="1842828"/>
              <a:ext cx="3356292" cy="363137"/>
            </a:xfrm>
            <a:prstGeom prst="rect">
              <a:avLst/>
            </a:prstGeom>
            <a:ln w="3175"/>
            <a:scene3d>
              <a:camera prst="perspectiveFront"/>
              <a:lightRig rig="threePt" dir="t"/>
            </a:scene3d>
          </p:spPr>
          <p:style>
            <a:lnRef idx="2">
              <a:schemeClr val="dk1"/>
            </a:lnRef>
            <a:fillRef idx="1">
              <a:schemeClr val="lt1"/>
            </a:fillRef>
            <a:effectRef idx="0">
              <a:schemeClr val="dk1"/>
            </a:effectRef>
            <a:fontRef idx="minor">
              <a:schemeClr val="dk1"/>
            </a:fontRef>
          </p:style>
          <p:txBody>
            <a:bodyPr rtlCol="0" anchor="ctr"/>
            <a:lstStyle/>
            <a:p>
              <a:r>
                <a:rPr lang="de-DE" sz="1050" dirty="0"/>
                <a:t>www.standardsicherung.schulministerium.nrw.de</a:t>
              </a:r>
            </a:p>
          </p:txBody>
        </p:sp>
        <p:sp>
          <p:nvSpPr>
            <p:cNvPr id="21" name="Stern mit 5 Zacken 20"/>
            <p:cNvSpPr/>
            <p:nvPr/>
          </p:nvSpPr>
          <p:spPr>
            <a:xfrm>
              <a:off x="4608524" y="1869168"/>
              <a:ext cx="226150" cy="228265"/>
            </a:xfrm>
            <a:prstGeom prst="star5">
              <a:avLst/>
            </a:prstGeom>
            <a:solidFill>
              <a:schemeClr val="bg1">
                <a:lumMod val="65000"/>
              </a:schemeClr>
            </a:solidFill>
            <a:ln>
              <a:noFill/>
            </a:ln>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2" name="Picture 5" descr="C:\Users\Jessica\AppData\Local\Microsoft\Windows\INetCache\IE\IIH3655X\home[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6389" y="1798669"/>
              <a:ext cx="359773" cy="363137"/>
            </a:xfrm>
            <a:prstGeom prst="rect">
              <a:avLst/>
            </a:prstGeom>
            <a:noFill/>
            <a:scene3d>
              <a:camera prst="perspectiveFront"/>
              <a:lightRig rig="threePt" dir="t"/>
            </a:scene3d>
            <a:extLst>
              <a:ext uri="{909E8E84-426E-40DD-AFC4-6F175D3DCCD1}">
                <a14:hiddenFill xmlns:a14="http://schemas.microsoft.com/office/drawing/2010/main">
                  <a:solidFill>
                    <a:srgbClr val="FFFFFF"/>
                  </a:solidFill>
                </a14:hiddenFill>
              </a:ext>
            </a:extLst>
          </p:spPr>
        </p:pic>
      </p:grpSp>
      <p:grpSp>
        <p:nvGrpSpPr>
          <p:cNvPr id="15" name="Gruppieren 14"/>
          <p:cNvGrpSpPr/>
          <p:nvPr/>
        </p:nvGrpSpPr>
        <p:grpSpPr>
          <a:xfrm>
            <a:off x="4309558" y="2578616"/>
            <a:ext cx="4765176" cy="3357637"/>
            <a:chOff x="4432192" y="2794052"/>
            <a:chExt cx="4820399" cy="3213621"/>
          </a:xfrm>
        </p:grpSpPr>
        <p:sp>
          <p:nvSpPr>
            <p:cNvPr id="10" name="Abgerundetes Rechteck 9"/>
            <p:cNvSpPr/>
            <p:nvPr/>
          </p:nvSpPr>
          <p:spPr>
            <a:xfrm>
              <a:off x="4432192" y="2794052"/>
              <a:ext cx="4820399" cy="3213621"/>
            </a:xfrm>
            <a:prstGeom prst="roundRect">
              <a:avLst/>
            </a:prstGeom>
            <a:solidFill>
              <a:schemeClr val="bg1">
                <a:lumMod val="85000"/>
              </a:schemeClr>
            </a:solidFill>
            <a:scene3d>
              <a:camera prst="perspectiveFront"/>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12" name="Rechteck 11"/>
            <p:cNvSpPr/>
            <p:nvPr/>
          </p:nvSpPr>
          <p:spPr>
            <a:xfrm>
              <a:off x="4842991" y="3114894"/>
              <a:ext cx="3435785" cy="330636"/>
            </a:xfrm>
            <a:prstGeom prst="rect">
              <a:avLst/>
            </a:prstGeom>
            <a:ln w="3175"/>
            <a:scene3d>
              <a:camera prst="perspectiveFront"/>
              <a:lightRig rig="threePt" dir="t"/>
            </a:scene3d>
          </p:spPr>
          <p:style>
            <a:lnRef idx="2">
              <a:schemeClr val="dk1"/>
            </a:lnRef>
            <a:fillRef idx="1">
              <a:schemeClr val="lt1"/>
            </a:fillRef>
            <a:effectRef idx="0">
              <a:schemeClr val="dk1"/>
            </a:effectRef>
            <a:fontRef idx="minor">
              <a:schemeClr val="dk1"/>
            </a:fontRef>
          </p:style>
          <p:txBody>
            <a:bodyPr rtlCol="0" anchor="ctr"/>
            <a:lstStyle/>
            <a:p>
              <a:r>
                <a:rPr lang="de-DE" sz="1100" dirty="0"/>
                <a:t>www.qua-lis.nrw.de/schulentwicklung-nrw</a:t>
              </a:r>
            </a:p>
          </p:txBody>
        </p:sp>
        <p:sp>
          <p:nvSpPr>
            <p:cNvPr id="13" name="Stern mit 5 Zacken 12"/>
            <p:cNvSpPr/>
            <p:nvPr/>
          </p:nvSpPr>
          <p:spPr>
            <a:xfrm>
              <a:off x="8785032" y="3181612"/>
              <a:ext cx="216024" cy="216024"/>
            </a:xfrm>
            <a:prstGeom prst="star5">
              <a:avLst/>
            </a:prstGeom>
            <a:solidFill>
              <a:schemeClr val="bg1">
                <a:lumMod val="65000"/>
              </a:schemeClr>
            </a:solidFill>
            <a:ln>
              <a:noFill/>
            </a:ln>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Picture 5" descr="C:\Users\Jessica\AppData\Local\Microsoft\Windows\INetCache\IE\IIH3655X\home[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34037" y="3114893"/>
              <a:ext cx="343664" cy="343664"/>
            </a:xfrm>
            <a:prstGeom prst="rect">
              <a:avLst/>
            </a:prstGeom>
            <a:noFill/>
            <a:scene3d>
              <a:camera prst="perspectiveFront"/>
              <a:lightRig rig="threePt" dir="t"/>
            </a:scene3d>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863373" y="3458557"/>
              <a:ext cx="3964833" cy="2466956"/>
            </a:xfrm>
            <a:prstGeom prst="rect">
              <a:avLst/>
            </a:prstGeom>
            <a:noFill/>
            <a:ln>
              <a:noFill/>
            </a:ln>
            <a:scene3d>
              <a:camera prst="perspectiveFron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7" name="Textfeld 16"/>
          <p:cNvSpPr txBox="1"/>
          <p:nvPr/>
        </p:nvSpPr>
        <p:spPr>
          <a:xfrm>
            <a:off x="556395" y="5023187"/>
            <a:ext cx="3759880" cy="923330"/>
          </a:xfrm>
          <a:prstGeom prst="rect">
            <a:avLst/>
          </a:prstGeom>
          <a:noFill/>
        </p:spPr>
        <p:txBody>
          <a:bodyPr wrap="square" rtlCol="0">
            <a:spAutoFit/>
          </a:bodyPr>
          <a:lstStyle/>
          <a:p>
            <a:r>
              <a:rPr lang="de-DE" b="1" u="sng" dirty="0">
                <a:solidFill>
                  <a:srgbClr val="0000FF"/>
                </a:solidFill>
                <a:hlinkClick r:id="rId5"/>
              </a:rPr>
              <a:t>Portal der Standardsicherung</a:t>
            </a:r>
            <a:endParaRPr lang="de-DE" b="1" u="sng" dirty="0">
              <a:solidFill>
                <a:srgbClr val="0000FF"/>
              </a:solidFill>
            </a:endParaRPr>
          </a:p>
          <a:p>
            <a:r>
              <a:rPr lang="de-DE" dirty="0"/>
              <a:t>Wichtige ministerielle Informationen zum zentralen Prüfungsverfahren</a:t>
            </a:r>
          </a:p>
        </p:txBody>
      </p:sp>
      <p:sp>
        <p:nvSpPr>
          <p:cNvPr id="25" name="Textfeld 24"/>
          <p:cNvSpPr txBox="1"/>
          <p:nvPr/>
        </p:nvSpPr>
        <p:spPr>
          <a:xfrm>
            <a:off x="5319250" y="1654584"/>
            <a:ext cx="3552651" cy="923330"/>
          </a:xfrm>
          <a:prstGeom prst="rect">
            <a:avLst/>
          </a:prstGeom>
          <a:noFill/>
        </p:spPr>
        <p:txBody>
          <a:bodyPr wrap="square" rtlCol="0">
            <a:spAutoFit/>
          </a:bodyPr>
          <a:lstStyle/>
          <a:p>
            <a:r>
              <a:rPr lang="de-DE" b="1" u="sng" dirty="0">
                <a:solidFill>
                  <a:srgbClr val="0000FF"/>
                </a:solidFill>
                <a:hlinkClick r:id="rId6"/>
              </a:rPr>
              <a:t>Portal der Schulentwicklung</a:t>
            </a:r>
            <a:endParaRPr lang="de-DE" b="1" u="sng" dirty="0">
              <a:solidFill>
                <a:srgbClr val="0000FF"/>
              </a:solidFill>
            </a:endParaRPr>
          </a:p>
          <a:p>
            <a:r>
              <a:rPr lang="de-DE" dirty="0"/>
              <a:t>Unterstützungsangebote zum zentralen Prüfungsverfahren</a:t>
            </a:r>
          </a:p>
        </p:txBody>
      </p:sp>
      <p:sp>
        <p:nvSpPr>
          <p:cNvPr id="9" name="Foliennummernplatzhalter 8"/>
          <p:cNvSpPr>
            <a:spLocks noGrp="1"/>
          </p:cNvSpPr>
          <p:nvPr>
            <p:ph type="sldNum" sz="quarter" idx="12"/>
          </p:nvPr>
        </p:nvSpPr>
        <p:spPr/>
        <p:txBody>
          <a:bodyPr/>
          <a:lstStyle/>
          <a:p>
            <a:fld id="{7388EF70-FBDA-4576-8AEC-6D0BD81469E7}" type="slidenum">
              <a:rPr lang="de-DE" smtClean="0"/>
              <a:t>23</a:t>
            </a:fld>
            <a:endParaRPr lang="de-DE" dirty="0"/>
          </a:p>
        </p:txBody>
      </p:sp>
    </p:spTree>
    <p:extLst>
      <p:ext uri="{BB962C8B-B14F-4D97-AF65-F5344CB8AC3E}">
        <p14:creationId xmlns:p14="http://schemas.microsoft.com/office/powerpoint/2010/main" val="1215489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bgerundetes Rechteck 26"/>
          <p:cNvSpPr/>
          <p:nvPr/>
        </p:nvSpPr>
        <p:spPr>
          <a:xfrm>
            <a:off x="5033926" y="2708920"/>
            <a:ext cx="4104456" cy="2727951"/>
          </a:xfrm>
          <a:prstGeom prst="roundRect">
            <a:avLst/>
          </a:prstGeom>
          <a:solidFill>
            <a:schemeClr val="bg1">
              <a:lumMod val="85000"/>
            </a:schemeClr>
          </a:solidFill>
          <a:scene3d>
            <a:camera prst="perspectiveContrastingLeftFacing"/>
            <a:lightRig rig="threePt" dir="t"/>
          </a:scene3d>
          <a:sp3d>
            <a:bevelT w="63500" h="254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dirty="0"/>
              <a:t>Portal der Standardsicherung</a:t>
            </a:r>
          </a:p>
        </p:txBody>
      </p:sp>
      <p:grpSp>
        <p:nvGrpSpPr>
          <p:cNvPr id="9" name="Gruppieren 8"/>
          <p:cNvGrpSpPr/>
          <p:nvPr/>
        </p:nvGrpSpPr>
        <p:grpSpPr>
          <a:xfrm>
            <a:off x="611560" y="1518342"/>
            <a:ext cx="8116151" cy="974553"/>
            <a:chOff x="611560" y="1540834"/>
            <a:chExt cx="8116151" cy="880054"/>
          </a:xfrm>
        </p:grpSpPr>
        <p:sp>
          <p:nvSpPr>
            <p:cNvPr id="10" name="Flussdiagramm: Alternativer Prozess 9"/>
            <p:cNvSpPr/>
            <p:nvPr/>
          </p:nvSpPr>
          <p:spPr>
            <a:xfrm>
              <a:off x="611560" y="1628800"/>
              <a:ext cx="8064896" cy="792088"/>
            </a:xfrm>
            <a:prstGeom prst="flowChartAlternateProcess">
              <a:avLst/>
            </a:prstGeom>
            <a:ln w="3175"/>
            <a:effectLst>
              <a:outerShdw blurRad="50800" dist="38100" dir="2700000" algn="tl" rotWithShape="0">
                <a:prstClr val="black">
                  <a:alpha val="40000"/>
                </a:prstClr>
              </a:outerShdw>
            </a:effectLst>
            <a:scene3d>
              <a:camera prst="perspectiveFront"/>
              <a:lightRig rig="threePt" dir="t"/>
            </a:scene3d>
          </p:spPr>
          <p:style>
            <a:lnRef idx="2">
              <a:schemeClr val="dk1"/>
            </a:lnRef>
            <a:fillRef idx="1">
              <a:schemeClr val="lt1"/>
            </a:fillRef>
            <a:effectRef idx="0">
              <a:schemeClr val="dk1"/>
            </a:effectRef>
            <a:fontRef idx="minor">
              <a:schemeClr val="dk1"/>
            </a:fontRef>
          </p:style>
          <p:txBody>
            <a:bodyPr rtlCol="0" anchor="ctr"/>
            <a:lstStyle/>
            <a:p>
              <a:pPr algn="ctr"/>
              <a:r>
                <a:rPr lang="de-DE" b="1" u="sng" dirty="0"/>
                <a:t>Ziel</a:t>
              </a:r>
            </a:p>
            <a:p>
              <a:pPr algn="ctr"/>
              <a:r>
                <a:rPr lang="de-DE" dirty="0"/>
                <a:t>Mitteilung wichtiger </a:t>
              </a:r>
              <a:r>
                <a:rPr lang="de-DE" b="1" dirty="0"/>
                <a:t>ministerieller Informationen </a:t>
              </a:r>
              <a:r>
                <a:rPr lang="de-DE" dirty="0"/>
                <a:t>zum zentralen Prüfungsverfahren</a:t>
              </a:r>
            </a:p>
          </p:txBody>
        </p:sp>
        <p:pic>
          <p:nvPicPr>
            <p:cNvPr id="11" name="Picture 2" descr="C:\Users\bial\AppData\Local\Microsoft\Windows\Temporary Internet Files\Content.IE5\D43111JP\1114px-Thumbtack[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444154" y="1596753"/>
              <a:ext cx="283557" cy="2606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bial\AppData\Local\Microsoft\Windows\Temporary Internet Files\Content.IE5\D43111JP\1114px-Thumbta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540834"/>
              <a:ext cx="288032" cy="2606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uppieren 12"/>
          <p:cNvGrpSpPr/>
          <p:nvPr/>
        </p:nvGrpSpPr>
        <p:grpSpPr>
          <a:xfrm>
            <a:off x="628650" y="2617614"/>
            <a:ext cx="7773763" cy="3416320"/>
            <a:chOff x="682243" y="3126525"/>
            <a:chExt cx="7773763" cy="3416320"/>
          </a:xfrm>
        </p:grpSpPr>
        <p:sp>
          <p:nvSpPr>
            <p:cNvPr id="15" name="Nach oben gebogener Pfeil 14"/>
            <p:cNvSpPr/>
            <p:nvPr/>
          </p:nvSpPr>
          <p:spPr>
            <a:xfrm rot="5400000">
              <a:off x="682243" y="3126525"/>
              <a:ext cx="360040" cy="360040"/>
            </a:xfrm>
            <a:prstGeom prst="bentUpArrow">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de-DE"/>
            </a:p>
          </p:txBody>
        </p:sp>
        <p:sp>
          <p:nvSpPr>
            <p:cNvPr id="16" name="Textfeld 15"/>
            <p:cNvSpPr txBox="1"/>
            <p:nvPr/>
          </p:nvSpPr>
          <p:spPr>
            <a:xfrm>
              <a:off x="1039182" y="3126525"/>
              <a:ext cx="7416824" cy="3416320"/>
            </a:xfrm>
            <a:prstGeom prst="rect">
              <a:avLst/>
            </a:prstGeom>
            <a:noFill/>
          </p:spPr>
          <p:txBody>
            <a:bodyPr wrap="square" rtlCol="0">
              <a:spAutoFit/>
            </a:bodyPr>
            <a:lstStyle/>
            <a:p>
              <a:pPr>
                <a:lnSpc>
                  <a:spcPct val="150000"/>
                </a:lnSpc>
              </a:pPr>
              <a:r>
                <a:rPr lang="de-DE" b="1" dirty="0"/>
                <a:t> Unterrichtsvorgaben</a:t>
              </a:r>
            </a:p>
            <a:p>
              <a:pPr>
                <a:lnSpc>
                  <a:spcPct val="150000"/>
                </a:lnSpc>
              </a:pPr>
              <a:r>
                <a:rPr lang="de-DE" b="1" dirty="0"/>
                <a:t> Fachliche Hinweise</a:t>
              </a:r>
            </a:p>
            <a:p>
              <a:pPr>
                <a:lnSpc>
                  <a:spcPct val="150000"/>
                </a:lnSpc>
                <a:tabLst>
                  <a:tab pos="357188" algn="l"/>
                </a:tabLst>
              </a:pPr>
              <a:r>
                <a:rPr lang="de-DE" dirty="0"/>
                <a:t>	- Präsentation zur Fachkonferenzarbeit</a:t>
              </a:r>
            </a:p>
            <a:p>
              <a:pPr>
                <a:lnSpc>
                  <a:spcPct val="150000"/>
                </a:lnSpc>
                <a:tabLst>
                  <a:tab pos="357188" algn="l"/>
                </a:tabLst>
              </a:pPr>
              <a:r>
                <a:rPr lang="de-DE" dirty="0"/>
                <a:t>	- Überblick zu Arbeitsanweisungen</a:t>
              </a:r>
            </a:p>
            <a:p>
              <a:pPr>
                <a:lnSpc>
                  <a:spcPct val="150000"/>
                </a:lnSpc>
                <a:tabLst>
                  <a:tab pos="357188" algn="l"/>
                </a:tabLst>
              </a:pPr>
              <a:r>
                <a:rPr lang="de-DE" dirty="0"/>
                <a:t>	- Links zu weiteren Unterstützungsangeboten </a:t>
              </a:r>
            </a:p>
            <a:p>
              <a:pPr>
                <a:lnSpc>
                  <a:spcPct val="150000"/>
                </a:lnSpc>
              </a:pPr>
              <a:r>
                <a:rPr lang="de-DE" b="1" dirty="0"/>
                <a:t> Aufgabenbeispiele</a:t>
              </a:r>
            </a:p>
            <a:p>
              <a:pPr>
                <a:lnSpc>
                  <a:spcPct val="150000"/>
                </a:lnSpc>
                <a:tabLst>
                  <a:tab pos="357188" algn="l"/>
                </a:tabLst>
              </a:pPr>
              <a:r>
                <a:rPr lang="de-DE" dirty="0"/>
                <a:t>	- Passwortgeschützter Zugang zu Prüfungsaufgaben </a:t>
              </a:r>
            </a:p>
            <a:p>
              <a:pPr marL="357188" lvl="1">
                <a:lnSpc>
                  <a:spcPct val="150000"/>
                </a:lnSpc>
              </a:pPr>
              <a:r>
                <a:rPr lang="de-DE" dirty="0"/>
                <a:t>- Aufgabensammlung Hörverstehen</a:t>
              </a:r>
            </a:p>
          </p:txBody>
        </p:sp>
      </p:grpSp>
      <p:sp>
        <p:nvSpPr>
          <p:cNvPr id="17" name="Nach oben gebogener Pfeil 16"/>
          <p:cNvSpPr/>
          <p:nvPr/>
        </p:nvSpPr>
        <p:spPr>
          <a:xfrm rot="5400000">
            <a:off x="637220" y="3048333"/>
            <a:ext cx="360040" cy="360040"/>
          </a:xfrm>
          <a:prstGeom prst="bentUpArrow">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de-DE"/>
          </a:p>
        </p:txBody>
      </p:sp>
      <p:sp>
        <p:nvSpPr>
          <p:cNvPr id="18" name="Nach oben gebogener Pfeil 17"/>
          <p:cNvSpPr/>
          <p:nvPr/>
        </p:nvSpPr>
        <p:spPr>
          <a:xfrm rot="5400000">
            <a:off x="628650" y="4677308"/>
            <a:ext cx="360040" cy="360040"/>
          </a:xfrm>
          <a:prstGeom prst="bentUpArrow">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de-DE"/>
          </a:p>
        </p:txBody>
      </p:sp>
      <p:sp>
        <p:nvSpPr>
          <p:cNvPr id="20" name="Foliennummernplatzhalter 19"/>
          <p:cNvSpPr>
            <a:spLocks noGrp="1"/>
          </p:cNvSpPr>
          <p:nvPr>
            <p:ph type="sldNum" sz="quarter" idx="12"/>
          </p:nvPr>
        </p:nvSpPr>
        <p:spPr/>
        <p:txBody>
          <a:bodyPr/>
          <a:lstStyle/>
          <a:p>
            <a:fld id="{7388EF70-FBDA-4576-8AEC-6D0BD81469E7}" type="slidenum">
              <a:rPr lang="de-DE" smtClean="0"/>
              <a:t>24</a:t>
            </a:fld>
            <a:endParaRPr lang="de-DE" dirty="0"/>
          </a:p>
        </p:txBody>
      </p:sp>
      <p:pic>
        <p:nvPicPr>
          <p:cNvPr id="2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610123" y="3350822"/>
            <a:ext cx="2952060" cy="1904555"/>
          </a:xfrm>
          <a:prstGeom prst="rect">
            <a:avLst/>
          </a:prstGeom>
          <a:ln>
            <a:noFill/>
          </a:ln>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hteck 21"/>
          <p:cNvSpPr/>
          <p:nvPr/>
        </p:nvSpPr>
        <p:spPr>
          <a:xfrm rot="21382508">
            <a:off x="5697979" y="2920813"/>
            <a:ext cx="2813728" cy="358248"/>
          </a:xfrm>
          <a:prstGeom prst="rect">
            <a:avLst/>
          </a:prstGeom>
          <a:ln w="3175"/>
          <a:scene3d>
            <a:camera prst="perspectiveContrastingLeftFacing"/>
            <a:lightRig rig="threePt" dir="t"/>
          </a:scene3d>
        </p:spPr>
        <p:style>
          <a:lnRef idx="2">
            <a:schemeClr val="dk1"/>
          </a:lnRef>
          <a:fillRef idx="1">
            <a:schemeClr val="lt1"/>
          </a:fillRef>
          <a:effectRef idx="0">
            <a:schemeClr val="dk1"/>
          </a:effectRef>
          <a:fontRef idx="minor">
            <a:schemeClr val="dk1"/>
          </a:fontRef>
        </p:style>
        <p:txBody>
          <a:bodyPr rtlCol="0" anchor="ctr"/>
          <a:lstStyle/>
          <a:p>
            <a:r>
              <a:rPr lang="de-DE" sz="1400" dirty="0">
                <a:hlinkClick r:id="rId5"/>
              </a:rPr>
              <a:t>Link zur Standardsicherung</a:t>
            </a:r>
            <a:endParaRPr lang="de-DE" sz="1400" dirty="0"/>
          </a:p>
        </p:txBody>
      </p:sp>
      <p:sp>
        <p:nvSpPr>
          <p:cNvPr id="25" name="Stern mit 5 Zacken 24"/>
          <p:cNvSpPr/>
          <p:nvPr/>
        </p:nvSpPr>
        <p:spPr>
          <a:xfrm>
            <a:off x="8398672" y="3177792"/>
            <a:ext cx="192396" cy="190322"/>
          </a:xfrm>
          <a:prstGeom prst="star5">
            <a:avLst/>
          </a:prstGeom>
          <a:solidFill>
            <a:schemeClr val="bg1">
              <a:lumMod val="65000"/>
            </a:schemeClr>
          </a:solidFill>
          <a:ln>
            <a:noFill/>
          </a:ln>
          <a:scene3d>
            <a:camera prst="perspectiveContrasting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6" name="Picture 5" descr="C:\Users\Jessica\AppData\Local\Microsoft\Windows\INetCache\IE\IIH3655X\home[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63623" y="3063523"/>
            <a:ext cx="306076" cy="302776"/>
          </a:xfrm>
          <a:prstGeom prst="rect">
            <a:avLst/>
          </a:prstGeom>
          <a:noFill/>
          <a:scene3d>
            <a:camera prst="perspectiveContrastingLeftFacing"/>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120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Portal der Schulentwicklung</a:t>
            </a:r>
          </a:p>
        </p:txBody>
      </p:sp>
      <p:grpSp>
        <p:nvGrpSpPr>
          <p:cNvPr id="9" name="Gruppieren 8"/>
          <p:cNvGrpSpPr/>
          <p:nvPr/>
        </p:nvGrpSpPr>
        <p:grpSpPr>
          <a:xfrm>
            <a:off x="611560" y="1518342"/>
            <a:ext cx="8116151" cy="974553"/>
            <a:chOff x="611560" y="1540834"/>
            <a:chExt cx="8116151" cy="880054"/>
          </a:xfrm>
        </p:grpSpPr>
        <p:sp>
          <p:nvSpPr>
            <p:cNvPr id="10" name="Flussdiagramm: Alternativer Prozess 9"/>
            <p:cNvSpPr/>
            <p:nvPr/>
          </p:nvSpPr>
          <p:spPr>
            <a:xfrm>
              <a:off x="611560" y="1628800"/>
              <a:ext cx="8064896" cy="792088"/>
            </a:xfrm>
            <a:prstGeom prst="flowChartAlternateProcess">
              <a:avLst/>
            </a:prstGeom>
            <a:ln w="3175"/>
            <a:effectLst>
              <a:outerShdw blurRad="50800" dist="38100" dir="2700000" algn="tl" rotWithShape="0">
                <a:prstClr val="black">
                  <a:alpha val="40000"/>
                </a:prstClr>
              </a:outerShdw>
            </a:effectLst>
            <a:scene3d>
              <a:camera prst="perspectiveFront"/>
              <a:lightRig rig="threePt" dir="t"/>
            </a:scene3d>
          </p:spPr>
          <p:style>
            <a:lnRef idx="2">
              <a:schemeClr val="dk1"/>
            </a:lnRef>
            <a:fillRef idx="1">
              <a:schemeClr val="lt1"/>
            </a:fillRef>
            <a:effectRef idx="0">
              <a:schemeClr val="dk1"/>
            </a:effectRef>
            <a:fontRef idx="minor">
              <a:schemeClr val="dk1"/>
            </a:fontRef>
          </p:style>
          <p:txBody>
            <a:bodyPr rtlCol="0" anchor="ctr"/>
            <a:lstStyle/>
            <a:p>
              <a:pPr algn="ctr"/>
              <a:r>
                <a:rPr lang="de-DE" b="1" dirty="0"/>
                <a:t>Ziel</a:t>
              </a:r>
            </a:p>
            <a:p>
              <a:pPr algn="ctr"/>
              <a:r>
                <a:rPr lang="de-DE" dirty="0"/>
                <a:t>Anregungen und </a:t>
              </a:r>
              <a:r>
                <a:rPr lang="de-DE" b="1" dirty="0"/>
                <a:t>Unterstützungsangebote</a:t>
              </a:r>
              <a:r>
                <a:rPr lang="de-DE" dirty="0"/>
                <a:t> zur </a:t>
              </a:r>
              <a:r>
                <a:rPr lang="de-DE" b="1" dirty="0"/>
                <a:t>fachlichen Unterrichtsentwicklung </a:t>
              </a:r>
              <a:r>
                <a:rPr lang="de-DE" dirty="0"/>
                <a:t>mit Blick auf die Anforderungen der ZP10 Englisch</a:t>
              </a:r>
            </a:p>
          </p:txBody>
        </p:sp>
        <p:pic>
          <p:nvPicPr>
            <p:cNvPr id="11" name="Picture 2" descr="C:\Users\bial\AppData\Local\Microsoft\Windows\Temporary Internet Files\Content.IE5\D43111JP\1114px-Thumbtack[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444154" y="1596753"/>
              <a:ext cx="283557" cy="2606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bial\AppData\Local\Microsoft\Windows\Temporary Internet Files\Content.IE5\D43111JP\1114px-Thumbta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540834"/>
              <a:ext cx="288032" cy="2606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uppieren 12"/>
          <p:cNvGrpSpPr/>
          <p:nvPr/>
        </p:nvGrpSpPr>
        <p:grpSpPr>
          <a:xfrm>
            <a:off x="236720" y="2638571"/>
            <a:ext cx="7809992" cy="3623300"/>
            <a:chOff x="293173" y="2921160"/>
            <a:chExt cx="7809992" cy="3623300"/>
          </a:xfrm>
        </p:grpSpPr>
        <p:sp>
          <p:nvSpPr>
            <p:cNvPr id="15" name="Nach oben gebogener Pfeil 14"/>
            <p:cNvSpPr/>
            <p:nvPr/>
          </p:nvSpPr>
          <p:spPr>
            <a:xfrm rot="5400000">
              <a:off x="293173" y="2921160"/>
              <a:ext cx="360040" cy="360040"/>
            </a:xfrm>
            <a:prstGeom prst="bentUp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de-DE"/>
            </a:p>
          </p:txBody>
        </p:sp>
        <p:sp>
          <p:nvSpPr>
            <p:cNvPr id="16" name="Textfeld 15"/>
            <p:cNvSpPr txBox="1"/>
            <p:nvPr/>
          </p:nvSpPr>
          <p:spPr>
            <a:xfrm>
              <a:off x="686341" y="2921160"/>
              <a:ext cx="7416824" cy="3623300"/>
            </a:xfrm>
            <a:prstGeom prst="rect">
              <a:avLst/>
            </a:prstGeom>
            <a:noFill/>
          </p:spPr>
          <p:txBody>
            <a:bodyPr wrap="square" rtlCol="0">
              <a:spAutoFit/>
            </a:bodyPr>
            <a:lstStyle/>
            <a:p>
              <a:pPr>
                <a:lnSpc>
                  <a:spcPct val="150000"/>
                </a:lnSpc>
              </a:pPr>
              <a:r>
                <a:rPr lang="de-DE" b="1" dirty="0"/>
                <a:t>Fachdidaktische Rückmeldungen</a:t>
              </a:r>
            </a:p>
            <a:p>
              <a:pPr marL="447675" lvl="1" indent="-182563">
                <a:lnSpc>
                  <a:spcPct val="150000"/>
                </a:lnSpc>
                <a:buFontTx/>
                <a:buChar char="-"/>
              </a:pPr>
              <a:r>
                <a:rPr lang="de-DE" dirty="0"/>
                <a:t>Präsentation von </a:t>
              </a:r>
              <a:r>
                <a:rPr lang="de-DE" b="1" dirty="0"/>
                <a:t>Evaluation</a:t>
              </a:r>
              <a:r>
                <a:rPr lang="de-DE" dirty="0"/>
                <a:t>sergebnissen</a:t>
              </a:r>
            </a:p>
            <a:p>
              <a:pPr marL="447675" lvl="1" indent="-182563">
                <a:lnSpc>
                  <a:spcPct val="150000"/>
                </a:lnSpc>
                <a:buFontTx/>
                <a:buChar char="-"/>
              </a:pPr>
              <a:r>
                <a:rPr lang="de-DE" b="1" dirty="0"/>
                <a:t>Fokussierung</a:t>
              </a:r>
              <a:r>
                <a:rPr lang="de-DE" dirty="0"/>
                <a:t> bestimmter </a:t>
              </a:r>
              <a:r>
                <a:rPr lang="de-DE" b="1" dirty="0"/>
                <a:t>Kompetenzbereiche</a:t>
              </a:r>
            </a:p>
            <a:p>
              <a:pPr marL="447675" lvl="1" indent="-182563">
                <a:lnSpc>
                  <a:spcPct val="150000"/>
                </a:lnSpc>
                <a:buFontTx/>
                <a:buChar char="-"/>
              </a:pPr>
              <a:r>
                <a:rPr lang="de-DE" b="1" dirty="0"/>
                <a:t>Erläuterungen</a:t>
              </a:r>
              <a:r>
                <a:rPr lang="de-DE" dirty="0"/>
                <a:t> zu kompetenzspezifischen Anforderungen</a:t>
              </a:r>
            </a:p>
            <a:p>
              <a:pPr marL="447675" lvl="1" indent="-182563">
                <a:lnSpc>
                  <a:spcPct val="150000"/>
                </a:lnSpc>
                <a:buFontTx/>
                <a:buChar char="-"/>
              </a:pPr>
              <a:r>
                <a:rPr lang="de-DE" b="1" dirty="0"/>
                <a:t>Fachdidaktische Anregungen</a:t>
              </a:r>
              <a:r>
                <a:rPr lang="de-DE" dirty="0"/>
                <a:t> zur Unterrichtsentwicklung</a:t>
              </a:r>
            </a:p>
            <a:p>
              <a:pPr marL="447675" lvl="1" indent="-182563">
                <a:lnSpc>
                  <a:spcPct val="150000"/>
                </a:lnSpc>
                <a:buFontTx/>
                <a:buChar char="-"/>
              </a:pPr>
              <a:r>
                <a:rPr lang="de-DE" dirty="0"/>
                <a:t>Hinweise zur </a:t>
              </a:r>
              <a:r>
                <a:rPr lang="de-DE" b="1" dirty="0"/>
                <a:t>Kompetenzentwicklung</a:t>
              </a:r>
            </a:p>
            <a:p>
              <a:pPr marL="447675" lvl="1" indent="-182563">
                <a:lnSpc>
                  <a:spcPct val="150000"/>
                </a:lnSpc>
                <a:buFontTx/>
                <a:buChar char="-"/>
              </a:pPr>
              <a:r>
                <a:rPr lang="de-DE" b="1" dirty="0"/>
                <a:t>Antworten </a:t>
              </a:r>
              <a:r>
                <a:rPr lang="de-DE" dirty="0"/>
                <a:t>auf</a:t>
              </a:r>
              <a:r>
                <a:rPr lang="de-DE" b="1" dirty="0"/>
                <a:t> häufige Fragen</a:t>
              </a:r>
            </a:p>
            <a:p>
              <a:pPr indent="-192088">
                <a:lnSpc>
                  <a:spcPct val="150000"/>
                </a:lnSpc>
              </a:pPr>
              <a:r>
                <a:rPr lang="de-DE" b="1" dirty="0"/>
                <a:t> Weitere Unterstützungsmaterialien </a:t>
              </a:r>
              <a:r>
                <a:rPr lang="de-DE" dirty="0"/>
                <a:t>für den Unterricht</a:t>
              </a:r>
            </a:p>
            <a:p>
              <a:pPr marL="265112" lvl="1">
                <a:lnSpc>
                  <a:spcPct val="150000"/>
                </a:lnSpc>
              </a:pPr>
              <a:endParaRPr lang="de-DE" sz="1000" dirty="0"/>
            </a:p>
          </p:txBody>
        </p:sp>
      </p:grpSp>
      <p:grpSp>
        <p:nvGrpSpPr>
          <p:cNvPr id="19" name="Gruppieren 18"/>
          <p:cNvGrpSpPr/>
          <p:nvPr/>
        </p:nvGrpSpPr>
        <p:grpSpPr>
          <a:xfrm>
            <a:off x="5952613" y="3104592"/>
            <a:ext cx="3314048" cy="2556656"/>
            <a:chOff x="4432192" y="2794052"/>
            <a:chExt cx="4820399" cy="3213621"/>
          </a:xfrm>
          <a:scene3d>
            <a:camera prst="perspectiveContrastingLeftFacing"/>
            <a:lightRig rig="threePt" dir="t"/>
          </a:scene3d>
        </p:grpSpPr>
        <p:sp>
          <p:nvSpPr>
            <p:cNvPr id="20" name="Abgerundetes Rechteck 19"/>
            <p:cNvSpPr/>
            <p:nvPr/>
          </p:nvSpPr>
          <p:spPr>
            <a:xfrm>
              <a:off x="4432192" y="2794052"/>
              <a:ext cx="4820399" cy="3213621"/>
            </a:xfrm>
            <a:prstGeom prst="roundRect">
              <a:avLst/>
            </a:prstGeom>
            <a:solidFill>
              <a:schemeClr val="bg1">
                <a:lumMod val="85000"/>
              </a:schemeClr>
            </a:solidFill>
            <a:sp3d>
              <a:bevelT w="63500" h="254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a:p>
          </p:txBody>
        </p:sp>
        <p:sp>
          <p:nvSpPr>
            <p:cNvPr id="21" name="Rechteck 20"/>
            <p:cNvSpPr/>
            <p:nvPr/>
          </p:nvSpPr>
          <p:spPr>
            <a:xfrm>
              <a:off x="4842991" y="3114894"/>
              <a:ext cx="3435785" cy="330636"/>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r>
                <a:rPr lang="de-DE" sz="1400" dirty="0">
                  <a:hlinkClick r:id="rId4"/>
                </a:rPr>
                <a:t>Link zum Fach Englisch</a:t>
              </a:r>
              <a:endParaRPr lang="de-DE" sz="1400" dirty="0"/>
            </a:p>
          </p:txBody>
        </p:sp>
        <p:sp>
          <p:nvSpPr>
            <p:cNvPr id="22" name="Stern mit 5 Zacken 21"/>
            <p:cNvSpPr/>
            <p:nvPr/>
          </p:nvSpPr>
          <p:spPr>
            <a:xfrm>
              <a:off x="8785032" y="3181612"/>
              <a:ext cx="216024" cy="216024"/>
            </a:xfrm>
            <a:prstGeom prst="star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Picture 5" descr="C:\Users\Jessica\AppData\Local\Microsoft\Windows\INetCache\IE\IIH3655X\home[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34037" y="3114893"/>
              <a:ext cx="343664" cy="34366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4822768" y="3558250"/>
              <a:ext cx="4022204" cy="226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 name="Foliennummernplatzhalter 4"/>
          <p:cNvSpPr>
            <a:spLocks noGrp="1"/>
          </p:cNvSpPr>
          <p:nvPr>
            <p:ph type="sldNum" sz="quarter" idx="12"/>
          </p:nvPr>
        </p:nvSpPr>
        <p:spPr/>
        <p:txBody>
          <a:bodyPr/>
          <a:lstStyle/>
          <a:p>
            <a:fld id="{7388EF70-FBDA-4576-8AEC-6D0BD81469E7}" type="slidenum">
              <a:rPr lang="de-DE" smtClean="0"/>
              <a:t>25</a:t>
            </a:fld>
            <a:endParaRPr lang="de-DE" dirty="0"/>
          </a:p>
        </p:txBody>
      </p:sp>
      <p:sp>
        <p:nvSpPr>
          <p:cNvPr id="17" name="Nach oben gebogener Pfeil 14">
            <a:extLst>
              <a:ext uri="{FF2B5EF4-FFF2-40B4-BE49-F238E27FC236}">
                <a16:creationId xmlns:a16="http://schemas.microsoft.com/office/drawing/2014/main" id="{2676324C-C4F5-4999-A2BB-36633711E075}"/>
              </a:ext>
            </a:extLst>
          </p:cNvPr>
          <p:cNvSpPr/>
          <p:nvPr/>
        </p:nvSpPr>
        <p:spPr>
          <a:xfrm rot="5400000">
            <a:off x="298423" y="5522407"/>
            <a:ext cx="360040" cy="360040"/>
          </a:xfrm>
          <a:prstGeom prst="bentUp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de-DE"/>
          </a:p>
        </p:txBody>
      </p:sp>
    </p:spTree>
    <p:extLst>
      <p:ext uri="{BB962C8B-B14F-4D97-AF65-F5344CB8AC3E}">
        <p14:creationId xmlns:p14="http://schemas.microsoft.com/office/powerpoint/2010/main" val="409366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Unterstützungsangebote ZP 10</a:t>
            </a:r>
          </a:p>
        </p:txBody>
      </p:sp>
      <p:sp>
        <p:nvSpPr>
          <p:cNvPr id="3" name="Foliennummernplatzhalter 2"/>
          <p:cNvSpPr>
            <a:spLocks noGrp="1"/>
          </p:cNvSpPr>
          <p:nvPr>
            <p:ph type="sldNum" sz="quarter" idx="12"/>
          </p:nvPr>
        </p:nvSpPr>
        <p:spPr/>
        <p:txBody>
          <a:bodyPr/>
          <a:lstStyle/>
          <a:p>
            <a:pPr>
              <a:defRPr/>
            </a:pPr>
            <a:fld id="{460FFF96-C317-4BAD-B4B1-603522CF6511}" type="slidenum">
              <a:rPr lang="de-DE" smtClean="0"/>
              <a:pPr>
                <a:defRPr/>
              </a:pPr>
              <a:t>26</a:t>
            </a:fld>
            <a:endParaRPr lang="de-DE"/>
          </a:p>
        </p:txBody>
      </p:sp>
      <p:graphicFrame>
        <p:nvGraphicFramePr>
          <p:cNvPr id="9" name="Tabelle 8"/>
          <p:cNvGraphicFramePr>
            <a:graphicFrameLocks noGrp="1"/>
          </p:cNvGraphicFramePr>
          <p:nvPr>
            <p:extLst>
              <p:ext uri="{D42A27DB-BD31-4B8C-83A1-F6EECF244321}">
                <p14:modId xmlns:p14="http://schemas.microsoft.com/office/powerpoint/2010/main" val="1330552577"/>
              </p:ext>
            </p:extLst>
          </p:nvPr>
        </p:nvGraphicFramePr>
        <p:xfrm>
          <a:off x="575556" y="1571225"/>
          <a:ext cx="7992888" cy="4240744"/>
        </p:xfrm>
        <a:graphic>
          <a:graphicData uri="http://schemas.openxmlformats.org/drawingml/2006/table">
            <a:tbl>
              <a:tblPr firstRow="1" bandRow="1">
                <a:tableStyleId>{68D230F3-CF80-4859-8CE7-A43EE81993B5}</a:tableStyleId>
              </a:tblPr>
              <a:tblGrid>
                <a:gridCol w="2952328">
                  <a:extLst>
                    <a:ext uri="{9D8B030D-6E8A-4147-A177-3AD203B41FA5}">
                      <a16:colId xmlns:a16="http://schemas.microsoft.com/office/drawing/2014/main" val="2630315641"/>
                    </a:ext>
                  </a:extLst>
                </a:gridCol>
                <a:gridCol w="5040560">
                  <a:extLst>
                    <a:ext uri="{9D8B030D-6E8A-4147-A177-3AD203B41FA5}">
                      <a16:colId xmlns:a16="http://schemas.microsoft.com/office/drawing/2014/main" val="3495683663"/>
                    </a:ext>
                  </a:extLst>
                </a:gridCol>
              </a:tblGrid>
              <a:tr h="350778">
                <a:tc>
                  <a:txBody>
                    <a:bodyPr/>
                    <a:lstStyle/>
                    <a:p>
                      <a:r>
                        <a:rPr lang="de-DE" sz="1600" dirty="0"/>
                        <a:t>Was?</a:t>
                      </a:r>
                    </a:p>
                  </a:txBody>
                  <a:tcPr/>
                </a:tc>
                <a:tc>
                  <a:txBody>
                    <a:bodyPr/>
                    <a:lstStyle/>
                    <a:p>
                      <a:endParaRPr lang="de-DE" dirty="0"/>
                    </a:p>
                  </a:txBody>
                  <a:tcPr/>
                </a:tc>
                <a:extLst>
                  <a:ext uri="{0D108BD9-81ED-4DB2-BD59-A6C34878D82A}">
                    <a16:rowId xmlns:a16="http://schemas.microsoft.com/office/drawing/2014/main" val="3382699365"/>
                  </a:ext>
                </a:extLst>
              </a:tr>
              <a:tr h="446882">
                <a:tc>
                  <a:txBody>
                    <a:bodyPr/>
                    <a:lstStyle/>
                    <a:p>
                      <a:r>
                        <a:rPr lang="de-DE" sz="1600" b="1" dirty="0"/>
                        <a:t>Archiv</a:t>
                      </a:r>
                      <a:r>
                        <a:rPr lang="de-DE" sz="1600" b="1" baseline="0" dirty="0"/>
                        <a:t> Prüfungsaufgaben</a:t>
                      </a:r>
                      <a:endParaRPr lang="de-DE" sz="1600" b="1" dirty="0"/>
                    </a:p>
                  </a:txBody>
                  <a:tcPr/>
                </a:tc>
                <a:tc>
                  <a:txBody>
                    <a:bodyPr/>
                    <a:lstStyle/>
                    <a:p>
                      <a:pPr algn="ctr"/>
                      <a:r>
                        <a:rPr lang="de-DE" sz="1150" i="1" dirty="0"/>
                        <a:t>! Aus urheberrechtlichen Gründen</a:t>
                      </a:r>
                      <a:r>
                        <a:rPr lang="de-DE" sz="1150" i="1" baseline="0" dirty="0"/>
                        <a:t> können die Audiodateien nicht zur Verfügung gestellt werden!</a:t>
                      </a:r>
                      <a:endParaRPr lang="de-DE" sz="1150" i="1" dirty="0"/>
                    </a:p>
                  </a:txBody>
                  <a:tcPr/>
                </a:tc>
                <a:extLst>
                  <a:ext uri="{0D108BD9-81ED-4DB2-BD59-A6C34878D82A}">
                    <a16:rowId xmlns:a16="http://schemas.microsoft.com/office/drawing/2014/main" val="1171967495"/>
                  </a:ext>
                </a:extLst>
              </a:tr>
              <a:tr h="627077">
                <a:tc>
                  <a:txBody>
                    <a:bodyPr/>
                    <a:lstStyle/>
                    <a:p>
                      <a:r>
                        <a:rPr lang="de-DE" sz="1600" b="1" baseline="0" dirty="0"/>
                        <a:t>Materialien für den </a:t>
                      </a:r>
                    </a:p>
                    <a:p>
                      <a:r>
                        <a:rPr lang="de-DE" sz="1600" b="1" baseline="0" dirty="0"/>
                        <a:t>Unterricht</a:t>
                      </a:r>
                      <a:endParaRPr lang="de-DE" sz="1600" b="1" dirty="0"/>
                    </a:p>
                  </a:txBody>
                  <a:tcPr/>
                </a:tc>
                <a:tc>
                  <a:txBody>
                    <a:bodyPr/>
                    <a:lstStyle/>
                    <a:p>
                      <a:pPr marL="285750" indent="-285750">
                        <a:buFont typeface="Wingdings" panose="05000000000000000000" pitchFamily="2" charset="2"/>
                        <a:buChar char="§"/>
                      </a:pPr>
                      <a:r>
                        <a:rPr lang="de-DE" sz="1150" dirty="0"/>
                        <a:t>Arbeitsblätter</a:t>
                      </a:r>
                    </a:p>
                    <a:p>
                      <a:pPr marL="285750" indent="-285750">
                        <a:buFont typeface="Wingdings" panose="05000000000000000000" pitchFamily="2" charset="2"/>
                        <a:buChar char="§"/>
                      </a:pPr>
                      <a:r>
                        <a:rPr lang="de-DE" sz="1150" dirty="0"/>
                        <a:t>Checklisten für Schülerinnen und Schüler</a:t>
                      </a:r>
                    </a:p>
                    <a:p>
                      <a:pPr marL="285750" indent="-285750">
                        <a:buFont typeface="Wingdings" panose="05000000000000000000" pitchFamily="2" charset="2"/>
                        <a:buChar char="§"/>
                      </a:pPr>
                      <a:r>
                        <a:rPr lang="de-DE" sz="1150" dirty="0"/>
                        <a:t>Fertigkeiten und Strategien</a:t>
                      </a:r>
                    </a:p>
                    <a:p>
                      <a:pPr marL="285750" indent="-285750">
                        <a:buFont typeface="Wingdings" panose="05000000000000000000" pitchFamily="2" charset="2"/>
                        <a:buChar char="§"/>
                      </a:pPr>
                      <a:r>
                        <a:rPr lang="de-DE" sz="1150" dirty="0"/>
                        <a:t>Aufgabenbeispiel Prüfungsteil 2 Schreiben GYM</a:t>
                      </a:r>
                    </a:p>
                    <a:p>
                      <a:pPr marL="285750" indent="-285750">
                        <a:buFont typeface="Wingdings" panose="05000000000000000000" pitchFamily="2" charset="2"/>
                        <a:buChar char="§"/>
                      </a:pPr>
                      <a:r>
                        <a:rPr lang="de-DE" sz="1150" dirty="0"/>
                        <a:t>Aufgabenbeispiele für EESA und MSA zum Format </a:t>
                      </a:r>
                      <a:r>
                        <a:rPr lang="de-DE" sz="1150" i="1" dirty="0"/>
                        <a:t>Short </a:t>
                      </a:r>
                      <a:r>
                        <a:rPr lang="de-DE" sz="1150" i="1" dirty="0" err="1"/>
                        <a:t>Answer</a:t>
                      </a:r>
                      <a:r>
                        <a:rPr lang="de-DE" sz="1150" i="1" dirty="0"/>
                        <a:t> Questions</a:t>
                      </a:r>
                    </a:p>
                    <a:p>
                      <a:pPr marL="285750" indent="-285750">
                        <a:buFont typeface="Wingdings" panose="05000000000000000000" pitchFamily="2" charset="2"/>
                        <a:buChar char="§"/>
                      </a:pPr>
                      <a:r>
                        <a:rPr lang="de-DE" sz="1150" i="0" dirty="0"/>
                        <a:t>Handreichung zur ZP10 Englisch für den EESA</a:t>
                      </a:r>
                    </a:p>
                    <a:p>
                      <a:pPr marL="285750" indent="-285750">
                        <a:buFont typeface="Wingdings" panose="05000000000000000000" pitchFamily="2" charset="2"/>
                        <a:buChar char="§"/>
                      </a:pPr>
                      <a:r>
                        <a:rPr lang="de-DE" sz="1150" i="0" dirty="0"/>
                        <a:t>Aufgabenbeispiele Schreiben EESA ab 2027</a:t>
                      </a:r>
                    </a:p>
                  </a:txBody>
                  <a:tcPr/>
                </a:tc>
                <a:extLst>
                  <a:ext uri="{0D108BD9-81ED-4DB2-BD59-A6C34878D82A}">
                    <a16:rowId xmlns:a16="http://schemas.microsoft.com/office/drawing/2014/main" val="3712444168"/>
                  </a:ext>
                </a:extLst>
              </a:tr>
              <a:tr h="468506">
                <a:tc>
                  <a:txBody>
                    <a:bodyPr/>
                    <a:lstStyle/>
                    <a:p>
                      <a:r>
                        <a:rPr lang="de-DE" sz="1600" b="1" dirty="0"/>
                        <a:t>Lernaufgaben </a:t>
                      </a:r>
                    </a:p>
                    <a:p>
                      <a:endParaRPr lang="de-DE" sz="1050" b="1" dirty="0"/>
                    </a:p>
                  </a:txBody>
                  <a:tcPr/>
                </a:tc>
                <a:tc>
                  <a:txBody>
                    <a:bodyPr/>
                    <a:lstStyle/>
                    <a:p>
                      <a:pPr marL="285750" indent="-285750">
                        <a:buFont typeface="Wingdings" panose="05000000000000000000" pitchFamily="2" charset="2"/>
                        <a:buChar char="§"/>
                      </a:pPr>
                      <a:r>
                        <a:rPr lang="de-DE" sz="1150" dirty="0"/>
                        <a:t>Lernaufgaben Schreiben EESA</a:t>
                      </a:r>
                    </a:p>
                    <a:p>
                      <a:pPr marL="285750" indent="-285750">
                        <a:buFont typeface="Wingdings" panose="05000000000000000000" pitchFamily="2" charset="2"/>
                        <a:buChar char="§"/>
                      </a:pPr>
                      <a:r>
                        <a:rPr lang="de-DE" sz="1150" dirty="0"/>
                        <a:t>Lernaufgabe Schreiben MSA/GYM</a:t>
                      </a:r>
                    </a:p>
                  </a:txBody>
                  <a:tcPr/>
                </a:tc>
                <a:extLst>
                  <a:ext uri="{0D108BD9-81ED-4DB2-BD59-A6C34878D82A}">
                    <a16:rowId xmlns:a16="http://schemas.microsoft.com/office/drawing/2014/main" val="3747673296"/>
                  </a:ext>
                </a:extLst>
              </a:tr>
              <a:tr h="807271">
                <a:tc>
                  <a:txBody>
                    <a:bodyPr/>
                    <a:lstStyle/>
                    <a:p>
                      <a:r>
                        <a:rPr lang="de-DE" sz="1600" b="1" dirty="0"/>
                        <a:t>Fachdidaktische Rückmeldung</a:t>
                      </a:r>
                    </a:p>
                  </a:txBody>
                  <a:tcPr/>
                </a:tc>
                <a:tc>
                  <a:txBody>
                    <a:bodyPr/>
                    <a:lstStyle/>
                    <a:p>
                      <a:pPr marL="285750" indent="-285750">
                        <a:buFont typeface="Wingdings" panose="05000000000000000000" pitchFamily="2" charset="2"/>
                        <a:buChar char="§"/>
                      </a:pPr>
                      <a:r>
                        <a:rPr lang="de-DE" sz="1150" dirty="0"/>
                        <a:t>Evaluation von Schülerleistungen</a:t>
                      </a:r>
                    </a:p>
                    <a:p>
                      <a:pPr marL="285750" indent="-285750">
                        <a:buFont typeface="Wingdings" panose="05000000000000000000" pitchFamily="2" charset="2"/>
                        <a:buChar char="§"/>
                      </a:pPr>
                      <a:r>
                        <a:rPr lang="de-DE" sz="1150" dirty="0"/>
                        <a:t>Erläuterung</a:t>
                      </a:r>
                      <a:r>
                        <a:rPr lang="de-DE" sz="1150" baseline="0" dirty="0"/>
                        <a:t> der Prüfungskonzeption</a:t>
                      </a:r>
                    </a:p>
                    <a:p>
                      <a:pPr marL="285750" indent="-285750">
                        <a:buFont typeface="Wingdings" panose="05000000000000000000" pitchFamily="2" charset="2"/>
                        <a:buChar char="§"/>
                      </a:pPr>
                      <a:r>
                        <a:rPr lang="de-DE" sz="1150" baseline="0" dirty="0"/>
                        <a:t>Anregungen für den Unterricht</a:t>
                      </a:r>
                    </a:p>
                    <a:p>
                      <a:pPr marL="285750" indent="-285750">
                        <a:buFont typeface="Wingdings" panose="05000000000000000000" pitchFamily="2" charset="2"/>
                        <a:buChar char="§"/>
                      </a:pPr>
                      <a:r>
                        <a:rPr lang="de-DE" sz="1150" baseline="0" dirty="0"/>
                        <a:t>Materialien für den Unterricht</a:t>
                      </a:r>
                      <a:endParaRPr lang="de-DE" sz="1150" dirty="0"/>
                    </a:p>
                  </a:txBody>
                  <a:tcPr/>
                </a:tc>
                <a:extLst>
                  <a:ext uri="{0D108BD9-81ED-4DB2-BD59-A6C34878D82A}">
                    <a16:rowId xmlns:a16="http://schemas.microsoft.com/office/drawing/2014/main" val="3682931780"/>
                  </a:ext>
                </a:extLst>
              </a:tr>
              <a:tr h="807271">
                <a:tc>
                  <a:txBody>
                    <a:bodyPr/>
                    <a:lstStyle/>
                    <a:p>
                      <a:r>
                        <a:rPr lang="de-DE" sz="1600" b="1" dirty="0"/>
                        <a:t>Fachliche Hinweise</a:t>
                      </a:r>
                    </a:p>
                  </a:txBody>
                  <a:tcPr/>
                </a:tc>
                <a:tc>
                  <a:txBody>
                    <a:bodyPr/>
                    <a:lstStyle/>
                    <a:p>
                      <a:pPr marL="285750" indent="-285750">
                        <a:buFont typeface="Wingdings" panose="05000000000000000000" pitchFamily="2" charset="2"/>
                        <a:buChar char="§"/>
                      </a:pPr>
                      <a:r>
                        <a:rPr lang="de-DE" sz="1150" dirty="0"/>
                        <a:t>Hinweise zu Anforderungen</a:t>
                      </a:r>
                    </a:p>
                    <a:p>
                      <a:pPr marL="285750" indent="-285750">
                        <a:buFont typeface="Wingdings" panose="05000000000000000000" pitchFamily="2" charset="2"/>
                        <a:buChar char="§"/>
                      </a:pPr>
                      <a:r>
                        <a:rPr lang="de-DE" sz="1150" dirty="0"/>
                        <a:t>Illustrierende</a:t>
                      </a:r>
                      <a:r>
                        <a:rPr lang="de-DE" sz="1150" baseline="0" dirty="0"/>
                        <a:t> Aufgabenstellungen</a:t>
                      </a:r>
                    </a:p>
                    <a:p>
                      <a:pPr marL="285750" indent="-285750">
                        <a:buFont typeface="Wingdings" panose="05000000000000000000" pitchFamily="2" charset="2"/>
                        <a:buChar char="§"/>
                      </a:pPr>
                      <a:r>
                        <a:rPr lang="de-DE" sz="1150" b="0" baseline="0" dirty="0" err="1">
                          <a:solidFill>
                            <a:schemeClr val="tx1"/>
                          </a:solidFill>
                        </a:rPr>
                        <a:t>Operatorenliste</a:t>
                      </a:r>
                      <a:r>
                        <a:rPr lang="de-DE" sz="1150" b="0" baseline="0" dirty="0">
                          <a:solidFill>
                            <a:schemeClr val="tx1"/>
                          </a:solidFill>
                        </a:rPr>
                        <a:t> für die unterschiedlichen Schulformen</a:t>
                      </a:r>
                    </a:p>
                    <a:p>
                      <a:pPr marL="285750" indent="-285750">
                        <a:buFont typeface="Wingdings" panose="05000000000000000000" pitchFamily="2" charset="2"/>
                        <a:buChar char="§"/>
                      </a:pPr>
                      <a:r>
                        <a:rPr lang="de-DE" sz="1150" b="0" baseline="0" dirty="0">
                          <a:solidFill>
                            <a:schemeClr val="tx1"/>
                          </a:solidFill>
                        </a:rPr>
                        <a:t>Korrekturzeichen zur Korrektur von schriftlichen Arbeiten</a:t>
                      </a:r>
                      <a:endParaRPr lang="de-DE" sz="1150" b="1" dirty="0">
                        <a:solidFill>
                          <a:srgbClr val="FF0000"/>
                        </a:solidFill>
                      </a:endParaRPr>
                    </a:p>
                  </a:txBody>
                  <a:tcPr/>
                </a:tc>
                <a:extLst>
                  <a:ext uri="{0D108BD9-81ED-4DB2-BD59-A6C34878D82A}">
                    <a16:rowId xmlns:a16="http://schemas.microsoft.com/office/drawing/2014/main" val="1506977878"/>
                  </a:ext>
                </a:extLst>
              </a:tr>
            </a:tbl>
          </a:graphicData>
        </a:graphic>
      </p:graphicFrame>
    </p:spTree>
    <p:extLst>
      <p:ext uri="{BB962C8B-B14F-4D97-AF65-F5344CB8AC3E}">
        <p14:creationId xmlns:p14="http://schemas.microsoft.com/office/powerpoint/2010/main" val="94016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Unterstützungsangebote ZP 10 Hörverstehen</a:t>
            </a:r>
          </a:p>
        </p:txBody>
      </p:sp>
      <p:sp>
        <p:nvSpPr>
          <p:cNvPr id="3" name="Foliennummernplatzhalter 2"/>
          <p:cNvSpPr>
            <a:spLocks noGrp="1"/>
          </p:cNvSpPr>
          <p:nvPr>
            <p:ph type="sldNum" sz="quarter" idx="12"/>
          </p:nvPr>
        </p:nvSpPr>
        <p:spPr/>
        <p:txBody>
          <a:bodyPr/>
          <a:lstStyle/>
          <a:p>
            <a:pPr>
              <a:defRPr/>
            </a:pPr>
            <a:fld id="{460FFF96-C317-4BAD-B4B1-603522CF6511}" type="slidenum">
              <a:rPr lang="de-DE" smtClean="0"/>
              <a:pPr>
                <a:defRPr/>
              </a:pPr>
              <a:t>27</a:t>
            </a:fld>
            <a:endParaRPr lang="de-DE"/>
          </a:p>
        </p:txBody>
      </p:sp>
      <p:sp>
        <p:nvSpPr>
          <p:cNvPr id="10" name="Textfeld 9">
            <a:extLst>
              <a:ext uri="{FF2B5EF4-FFF2-40B4-BE49-F238E27FC236}">
                <a16:creationId xmlns:a16="http://schemas.microsoft.com/office/drawing/2014/main" id="{76F0670C-F47F-4354-A0A6-90D18ED0C13E}"/>
              </a:ext>
            </a:extLst>
          </p:cNvPr>
          <p:cNvSpPr txBox="1"/>
          <p:nvPr/>
        </p:nvSpPr>
        <p:spPr>
          <a:xfrm>
            <a:off x="5652120" y="1988840"/>
            <a:ext cx="295232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defRPr/>
            </a:pPr>
            <a:r>
              <a:rPr lang="de-DE" b="1" dirty="0"/>
              <a:t>Aufgabensammlung Hörverstehen</a:t>
            </a:r>
          </a:p>
        </p:txBody>
      </p:sp>
      <p:sp>
        <p:nvSpPr>
          <p:cNvPr id="8" name="Textfeld 7">
            <a:extLst>
              <a:ext uri="{FF2B5EF4-FFF2-40B4-BE49-F238E27FC236}">
                <a16:creationId xmlns:a16="http://schemas.microsoft.com/office/drawing/2014/main" id="{DC9A14B9-CA0B-4D9D-A30A-CB4FDDD478AB}"/>
              </a:ext>
            </a:extLst>
          </p:cNvPr>
          <p:cNvSpPr txBox="1"/>
          <p:nvPr/>
        </p:nvSpPr>
        <p:spPr>
          <a:xfrm>
            <a:off x="5652120" y="2884592"/>
            <a:ext cx="3168352" cy="1815882"/>
          </a:xfrm>
          <a:prstGeom prst="rect">
            <a:avLst/>
          </a:prstGeom>
          <a:noFill/>
        </p:spPr>
        <p:txBody>
          <a:bodyPr wrap="square" rtlCol="0">
            <a:spAutoFit/>
          </a:bodyPr>
          <a:lstStyle/>
          <a:p>
            <a:pPr marL="285750" indent="-285750">
              <a:buFont typeface="Symbol" panose="05050102010706020507" pitchFamily="18" charset="2"/>
              <a:buChar char="-"/>
            </a:pPr>
            <a:r>
              <a:rPr lang="de-DE" sz="1400" dirty="0"/>
              <a:t>Aufgaben mit </a:t>
            </a:r>
            <a:r>
              <a:rPr lang="de-DE" sz="1400" dirty="0" err="1"/>
              <a:t>Hördatei</a:t>
            </a:r>
            <a:r>
              <a:rPr lang="de-DE" sz="1400" dirty="0"/>
              <a:t>, Bewertungsbogen und Transkript für EESA</a:t>
            </a:r>
          </a:p>
          <a:p>
            <a:pPr marL="285750" indent="-285750">
              <a:buFont typeface="Symbol" panose="05050102010706020507" pitchFamily="18" charset="2"/>
              <a:buChar char="-"/>
            </a:pPr>
            <a:r>
              <a:rPr lang="de-DE" sz="1400" dirty="0"/>
              <a:t>Tipps und Hinweise zur Bearbeitung von HV-Aufgaben im Format </a:t>
            </a:r>
            <a:r>
              <a:rPr lang="de-DE" sz="1400" i="1" dirty="0"/>
              <a:t>Short </a:t>
            </a:r>
            <a:r>
              <a:rPr lang="de-DE" sz="1400" i="1" dirty="0" err="1"/>
              <a:t>Answer</a:t>
            </a:r>
            <a:r>
              <a:rPr lang="de-DE" sz="1400" i="1" dirty="0"/>
              <a:t> Questions</a:t>
            </a:r>
          </a:p>
          <a:p>
            <a:endParaRPr lang="de-DE" sz="1400" i="1" dirty="0"/>
          </a:p>
          <a:p>
            <a:pPr algn="ctr"/>
            <a:r>
              <a:rPr lang="de-DE" sz="1400" dirty="0"/>
              <a:t>(vorherige Anmeldung notwendig)</a:t>
            </a:r>
          </a:p>
        </p:txBody>
      </p:sp>
      <p:pic>
        <p:nvPicPr>
          <p:cNvPr id="5" name="Grafik 4">
            <a:extLst>
              <a:ext uri="{FF2B5EF4-FFF2-40B4-BE49-F238E27FC236}">
                <a16:creationId xmlns:a16="http://schemas.microsoft.com/office/drawing/2014/main" id="{20A9584C-5E3E-4F65-9B0D-5DC8ED71CB7B}"/>
              </a:ext>
            </a:extLst>
          </p:cNvPr>
          <p:cNvPicPr>
            <a:picLocks noChangeAspect="1"/>
          </p:cNvPicPr>
          <p:nvPr/>
        </p:nvPicPr>
        <p:blipFill>
          <a:blip r:embed="rId2"/>
          <a:stretch>
            <a:fillRect/>
          </a:stretch>
        </p:blipFill>
        <p:spPr>
          <a:xfrm>
            <a:off x="611560" y="1844824"/>
            <a:ext cx="4834129" cy="3792042"/>
          </a:xfrm>
          <a:prstGeom prst="rect">
            <a:avLst/>
          </a:prstGeom>
        </p:spPr>
      </p:pic>
      <p:sp>
        <p:nvSpPr>
          <p:cNvPr id="6" name="Rechteck 5">
            <a:extLst>
              <a:ext uri="{FF2B5EF4-FFF2-40B4-BE49-F238E27FC236}">
                <a16:creationId xmlns:a16="http://schemas.microsoft.com/office/drawing/2014/main" id="{8E40F315-0C24-4C1F-8392-BFD7C53E900F}"/>
              </a:ext>
            </a:extLst>
          </p:cNvPr>
          <p:cNvSpPr/>
          <p:nvPr/>
        </p:nvSpPr>
        <p:spPr>
          <a:xfrm>
            <a:off x="6977306" y="5849292"/>
            <a:ext cx="590786" cy="10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4A27DAE1-068E-4F82-8366-866BD852B712}"/>
              </a:ext>
            </a:extLst>
          </p:cNvPr>
          <p:cNvPicPr>
            <a:picLocks noChangeAspect="1"/>
          </p:cNvPicPr>
          <p:nvPr/>
        </p:nvPicPr>
        <p:blipFill>
          <a:blip r:embed="rId3"/>
          <a:stretch>
            <a:fillRect/>
          </a:stretch>
        </p:blipFill>
        <p:spPr>
          <a:xfrm>
            <a:off x="6660631" y="4725372"/>
            <a:ext cx="1224135" cy="1224135"/>
          </a:xfrm>
          <a:prstGeom prst="rect">
            <a:avLst/>
          </a:prstGeom>
        </p:spPr>
      </p:pic>
    </p:spTree>
    <p:extLst>
      <p:ext uri="{BB962C8B-B14F-4D97-AF65-F5344CB8AC3E}">
        <p14:creationId xmlns:p14="http://schemas.microsoft.com/office/powerpoint/2010/main" val="2423618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Unterstützungsangebote ZP 10 Hörverstehen</a:t>
            </a:r>
          </a:p>
        </p:txBody>
      </p:sp>
      <p:sp>
        <p:nvSpPr>
          <p:cNvPr id="3" name="Foliennummernplatzhalter 2"/>
          <p:cNvSpPr>
            <a:spLocks noGrp="1"/>
          </p:cNvSpPr>
          <p:nvPr>
            <p:ph type="sldNum" sz="quarter" idx="12"/>
          </p:nvPr>
        </p:nvSpPr>
        <p:spPr/>
        <p:txBody>
          <a:bodyPr/>
          <a:lstStyle/>
          <a:p>
            <a:pPr>
              <a:defRPr/>
            </a:pPr>
            <a:fld id="{460FFF96-C317-4BAD-B4B1-603522CF6511}" type="slidenum">
              <a:rPr lang="de-DE" smtClean="0"/>
              <a:pPr>
                <a:defRPr/>
              </a:pPr>
              <a:t>28</a:t>
            </a:fld>
            <a:endParaRPr lang="de-DE"/>
          </a:p>
        </p:txBody>
      </p:sp>
      <p:pic>
        <p:nvPicPr>
          <p:cNvPr id="7" name="Grafik 6">
            <a:extLst>
              <a:ext uri="{FF2B5EF4-FFF2-40B4-BE49-F238E27FC236}">
                <a16:creationId xmlns:a16="http://schemas.microsoft.com/office/drawing/2014/main" id="{8570F117-28AC-4B2C-BB14-00784E2540D0}"/>
              </a:ext>
            </a:extLst>
          </p:cNvPr>
          <p:cNvPicPr>
            <a:picLocks noChangeAspect="1"/>
          </p:cNvPicPr>
          <p:nvPr/>
        </p:nvPicPr>
        <p:blipFill>
          <a:blip r:embed="rId2"/>
          <a:stretch>
            <a:fillRect/>
          </a:stretch>
        </p:blipFill>
        <p:spPr>
          <a:xfrm>
            <a:off x="539552" y="2204864"/>
            <a:ext cx="4917549" cy="3224433"/>
          </a:xfrm>
          <a:prstGeom prst="rect">
            <a:avLst/>
          </a:prstGeom>
        </p:spPr>
      </p:pic>
      <p:sp>
        <p:nvSpPr>
          <p:cNvPr id="10" name="Textfeld 9">
            <a:extLst>
              <a:ext uri="{FF2B5EF4-FFF2-40B4-BE49-F238E27FC236}">
                <a16:creationId xmlns:a16="http://schemas.microsoft.com/office/drawing/2014/main" id="{76F0670C-F47F-4354-A0A6-90D18ED0C13E}"/>
              </a:ext>
            </a:extLst>
          </p:cNvPr>
          <p:cNvSpPr txBox="1"/>
          <p:nvPr/>
        </p:nvSpPr>
        <p:spPr>
          <a:xfrm>
            <a:off x="5652120" y="1988840"/>
            <a:ext cx="295232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defRPr/>
            </a:pPr>
            <a:r>
              <a:rPr lang="de-DE" b="1" dirty="0"/>
              <a:t>Aufgabensammlung Hörverstehen</a:t>
            </a:r>
          </a:p>
        </p:txBody>
      </p:sp>
      <p:sp>
        <p:nvSpPr>
          <p:cNvPr id="8" name="Textfeld 7">
            <a:extLst>
              <a:ext uri="{FF2B5EF4-FFF2-40B4-BE49-F238E27FC236}">
                <a16:creationId xmlns:a16="http://schemas.microsoft.com/office/drawing/2014/main" id="{DC9A14B9-CA0B-4D9D-A30A-CB4FDDD478AB}"/>
              </a:ext>
            </a:extLst>
          </p:cNvPr>
          <p:cNvSpPr txBox="1"/>
          <p:nvPr/>
        </p:nvSpPr>
        <p:spPr>
          <a:xfrm>
            <a:off x="5652120" y="2801417"/>
            <a:ext cx="3034680" cy="1815882"/>
          </a:xfrm>
          <a:prstGeom prst="rect">
            <a:avLst/>
          </a:prstGeom>
          <a:noFill/>
        </p:spPr>
        <p:txBody>
          <a:bodyPr wrap="square" rtlCol="0">
            <a:spAutoFit/>
          </a:bodyPr>
          <a:lstStyle/>
          <a:p>
            <a:pPr marL="285750" indent="-285750">
              <a:buFontTx/>
              <a:buChar char="-"/>
            </a:pPr>
            <a:r>
              <a:rPr lang="de-DE" sz="1400" dirty="0"/>
              <a:t>Aufgaben mit </a:t>
            </a:r>
            <a:r>
              <a:rPr lang="de-DE" sz="1400" dirty="0" err="1"/>
              <a:t>Hördatei</a:t>
            </a:r>
            <a:r>
              <a:rPr lang="de-DE" sz="1400" dirty="0"/>
              <a:t>, Bewertungsbogen und Transkript für MSA</a:t>
            </a:r>
          </a:p>
          <a:p>
            <a:pPr marL="285750" indent="-285750">
              <a:buFontTx/>
              <a:buChar char="-"/>
            </a:pPr>
            <a:r>
              <a:rPr lang="de-DE" sz="1400" dirty="0"/>
              <a:t>Tipps und Hinweise zur Bearbeitung von HV-Aufgaben im Format </a:t>
            </a:r>
            <a:r>
              <a:rPr lang="de-DE" sz="1400" i="1" dirty="0"/>
              <a:t>Short </a:t>
            </a:r>
            <a:r>
              <a:rPr lang="de-DE" sz="1400" i="1" dirty="0" err="1"/>
              <a:t>Answer</a:t>
            </a:r>
            <a:r>
              <a:rPr lang="de-DE" sz="1400" i="1" dirty="0"/>
              <a:t> Questions</a:t>
            </a:r>
          </a:p>
          <a:p>
            <a:pPr marL="285750" indent="-285750">
              <a:buFontTx/>
              <a:buChar char="-"/>
            </a:pPr>
            <a:endParaRPr lang="de-DE" sz="1400" i="1" dirty="0"/>
          </a:p>
          <a:p>
            <a:pPr algn="ctr"/>
            <a:r>
              <a:rPr lang="de-DE" sz="1400" i="1" dirty="0"/>
              <a:t>(vorherige Anmeldung notwendig)</a:t>
            </a:r>
          </a:p>
        </p:txBody>
      </p:sp>
      <p:sp>
        <p:nvSpPr>
          <p:cNvPr id="13" name="Rechteck 12">
            <a:extLst>
              <a:ext uri="{FF2B5EF4-FFF2-40B4-BE49-F238E27FC236}">
                <a16:creationId xmlns:a16="http://schemas.microsoft.com/office/drawing/2014/main" id="{79D53D37-C1F7-4D32-9C63-C667B65FC32C}"/>
              </a:ext>
            </a:extLst>
          </p:cNvPr>
          <p:cNvSpPr/>
          <p:nvPr/>
        </p:nvSpPr>
        <p:spPr>
          <a:xfrm>
            <a:off x="6923985" y="5721223"/>
            <a:ext cx="590786" cy="10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26" name="Picture 2">
            <a:extLst>
              <a:ext uri="{FF2B5EF4-FFF2-40B4-BE49-F238E27FC236}">
                <a16:creationId xmlns:a16="http://schemas.microsoft.com/office/drawing/2014/main" id="{3DB76CA1-A851-431E-94F7-5F631DB20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9872" y="4675392"/>
            <a:ext cx="1259011" cy="1259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5520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Stets aktuell</a:t>
            </a:r>
          </a:p>
        </p:txBody>
      </p:sp>
      <p:grpSp>
        <p:nvGrpSpPr>
          <p:cNvPr id="3" name="Gruppieren 2"/>
          <p:cNvGrpSpPr/>
          <p:nvPr/>
        </p:nvGrpSpPr>
        <p:grpSpPr>
          <a:xfrm>
            <a:off x="611560" y="1518342"/>
            <a:ext cx="8116151" cy="974553"/>
            <a:chOff x="611560" y="1540834"/>
            <a:chExt cx="8116151" cy="880054"/>
          </a:xfrm>
        </p:grpSpPr>
        <p:sp>
          <p:nvSpPr>
            <p:cNvPr id="4" name="Flussdiagramm: Alternativer Prozess 3"/>
            <p:cNvSpPr/>
            <p:nvPr/>
          </p:nvSpPr>
          <p:spPr>
            <a:xfrm>
              <a:off x="611560" y="1628800"/>
              <a:ext cx="8064896" cy="792088"/>
            </a:xfrm>
            <a:prstGeom prst="flowChartAlternateProcess">
              <a:avLst/>
            </a:prstGeom>
            <a:ln w="3175"/>
            <a:effectLst>
              <a:outerShdw blurRad="50800" dist="38100" dir="2700000" algn="tl" rotWithShape="0">
                <a:prstClr val="black">
                  <a:alpha val="40000"/>
                </a:prstClr>
              </a:outerShdw>
            </a:effectLst>
            <a:scene3d>
              <a:camera prst="perspectiveFront"/>
              <a:lightRig rig="threePt" dir="t"/>
            </a:scene3d>
          </p:spPr>
          <p:style>
            <a:lnRef idx="2">
              <a:schemeClr val="dk1"/>
            </a:lnRef>
            <a:fillRef idx="1">
              <a:schemeClr val="lt1"/>
            </a:fillRef>
            <a:effectRef idx="0">
              <a:schemeClr val="dk1"/>
            </a:effectRef>
            <a:fontRef idx="minor">
              <a:schemeClr val="dk1"/>
            </a:fontRef>
          </p:style>
          <p:txBody>
            <a:bodyPr rtlCol="0" anchor="ctr"/>
            <a:lstStyle/>
            <a:p>
              <a:pPr algn="ctr"/>
              <a:r>
                <a:rPr lang="de-DE" b="1" u="sng" dirty="0"/>
                <a:t>Ziel</a:t>
              </a:r>
            </a:p>
            <a:p>
              <a:pPr algn="ctr"/>
              <a:r>
                <a:rPr lang="de-DE" dirty="0"/>
                <a:t>Bereitstellung eines </a:t>
              </a:r>
              <a:r>
                <a:rPr lang="de-DE" b="1" dirty="0"/>
                <a:t>breiten, aktuellen </a:t>
              </a:r>
              <a:r>
                <a:rPr lang="de-DE" dirty="0"/>
                <a:t>Unterstützungsangebots</a:t>
              </a:r>
            </a:p>
          </p:txBody>
        </p:sp>
        <p:pic>
          <p:nvPicPr>
            <p:cNvPr id="5" name="Picture 2" descr="C:\Users\bial\AppData\Local\Microsoft\Windows\Temporary Internet Files\Content.IE5\D43111JP\1114px-Thumbtack[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444154" y="1596753"/>
              <a:ext cx="283557" cy="2606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bial\AppData\Local\Microsoft\Windows\Temporary Internet Files\Content.IE5\D43111JP\1114px-Thumbta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540834"/>
              <a:ext cx="288032" cy="260648"/>
            </a:xfrm>
            <a:prstGeom prst="rect">
              <a:avLst/>
            </a:prstGeom>
            <a:noFill/>
            <a:extLst>
              <a:ext uri="{909E8E84-426E-40DD-AFC4-6F175D3DCCD1}">
                <a14:hiddenFill xmlns:a14="http://schemas.microsoft.com/office/drawing/2010/main">
                  <a:solidFill>
                    <a:srgbClr val="FFFFFF"/>
                  </a:solidFill>
                </a14:hiddenFill>
              </a:ext>
            </a:extLst>
          </p:spPr>
        </p:pic>
      </p:gr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3072" y="4005064"/>
            <a:ext cx="3533775" cy="208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le 9"/>
          <p:cNvGraphicFramePr>
            <a:graphicFrameLocks noGrp="1"/>
          </p:cNvGraphicFramePr>
          <p:nvPr>
            <p:extLst>
              <p:ext uri="{D42A27DB-BD31-4B8C-83A1-F6EECF244321}">
                <p14:modId xmlns:p14="http://schemas.microsoft.com/office/powerpoint/2010/main" val="2675250964"/>
              </p:ext>
            </p:extLst>
          </p:nvPr>
        </p:nvGraphicFramePr>
        <p:xfrm>
          <a:off x="727024" y="2708920"/>
          <a:ext cx="6077224" cy="2494280"/>
        </p:xfrm>
        <a:graphic>
          <a:graphicData uri="http://schemas.openxmlformats.org/drawingml/2006/table">
            <a:tbl>
              <a:tblPr firstRow="1" bandRow="1">
                <a:tableStyleId>{68D230F3-CF80-4859-8CE7-A43EE81993B5}</a:tableStyleId>
              </a:tblPr>
              <a:tblGrid>
                <a:gridCol w="3038612">
                  <a:extLst>
                    <a:ext uri="{9D8B030D-6E8A-4147-A177-3AD203B41FA5}">
                      <a16:colId xmlns:a16="http://schemas.microsoft.com/office/drawing/2014/main" val="20000"/>
                    </a:ext>
                  </a:extLst>
                </a:gridCol>
                <a:gridCol w="3038612">
                  <a:extLst>
                    <a:ext uri="{9D8B030D-6E8A-4147-A177-3AD203B41FA5}">
                      <a16:colId xmlns:a16="http://schemas.microsoft.com/office/drawing/2014/main" val="20001"/>
                    </a:ext>
                  </a:extLst>
                </a:gridCol>
              </a:tblGrid>
              <a:tr h="370840">
                <a:tc>
                  <a:txBody>
                    <a:bodyPr/>
                    <a:lstStyle/>
                    <a:p>
                      <a:endParaRPr lang="de-DE" dirty="0"/>
                    </a:p>
                  </a:txBody>
                  <a:tcPr/>
                </a:tc>
                <a:tc>
                  <a:txBody>
                    <a:bodyPr/>
                    <a:lstStyle/>
                    <a:p>
                      <a:r>
                        <a:rPr lang="de-DE" dirty="0"/>
                        <a:t>Veröffentlichungsrhythmus</a:t>
                      </a:r>
                    </a:p>
                  </a:txBody>
                  <a:tcPr/>
                </a:tc>
                <a:extLst>
                  <a:ext uri="{0D108BD9-81ED-4DB2-BD59-A6C34878D82A}">
                    <a16:rowId xmlns:a16="http://schemas.microsoft.com/office/drawing/2014/main" val="10000"/>
                  </a:ext>
                </a:extLst>
              </a:tr>
              <a:tr h="370840">
                <a:tc>
                  <a:txBody>
                    <a:bodyPr/>
                    <a:lstStyle/>
                    <a:p>
                      <a:r>
                        <a:rPr lang="de-DE" b="1" dirty="0"/>
                        <a:t>Fachliche Vorgaben</a:t>
                      </a:r>
                    </a:p>
                  </a:txBody>
                  <a:tcPr/>
                </a:tc>
                <a:tc>
                  <a:txBody>
                    <a:bodyPr/>
                    <a:lstStyle/>
                    <a:p>
                      <a:r>
                        <a:rPr lang="de-DE" dirty="0"/>
                        <a:t>2 Jahre vor der Prüfung</a:t>
                      </a:r>
                    </a:p>
                  </a:txBody>
                  <a:tcPr/>
                </a:tc>
                <a:extLst>
                  <a:ext uri="{0D108BD9-81ED-4DB2-BD59-A6C34878D82A}">
                    <a16:rowId xmlns:a16="http://schemas.microsoft.com/office/drawing/2014/main" val="10001"/>
                  </a:ext>
                </a:extLst>
              </a:tr>
              <a:tr h="370840">
                <a:tc>
                  <a:txBody>
                    <a:bodyPr/>
                    <a:lstStyle/>
                    <a:p>
                      <a:r>
                        <a:rPr lang="de-DE" b="1" dirty="0"/>
                        <a:t>Präsentation</a:t>
                      </a:r>
                      <a:r>
                        <a:rPr lang="de-DE" b="0" dirty="0"/>
                        <a:t> mit</a:t>
                      </a:r>
                      <a:r>
                        <a:rPr lang="de-DE" b="0" baseline="0" dirty="0"/>
                        <a:t> Hinweisen zur Prüfung</a:t>
                      </a:r>
                    </a:p>
                  </a:txBody>
                  <a:tcPr/>
                </a:tc>
                <a:tc>
                  <a:txBody>
                    <a:bodyPr/>
                    <a:lstStyle/>
                    <a:p>
                      <a:r>
                        <a:rPr lang="de-DE" dirty="0"/>
                        <a:t>jährlich</a:t>
                      </a:r>
                    </a:p>
                  </a:txBody>
                  <a:tcPr/>
                </a:tc>
                <a:extLst>
                  <a:ext uri="{0D108BD9-81ED-4DB2-BD59-A6C34878D82A}">
                    <a16:rowId xmlns:a16="http://schemas.microsoft.com/office/drawing/2014/main" val="10002"/>
                  </a:ext>
                </a:extLst>
              </a:tr>
              <a:tr h="370840">
                <a:tc>
                  <a:txBody>
                    <a:bodyPr/>
                    <a:lstStyle/>
                    <a:p>
                      <a:r>
                        <a:rPr lang="de-DE" b="1" dirty="0"/>
                        <a:t>Prüfungsaufgaben</a:t>
                      </a:r>
                    </a:p>
                  </a:txBody>
                  <a:tcPr/>
                </a:tc>
                <a:tc>
                  <a:txBody>
                    <a:bodyPr/>
                    <a:lstStyle/>
                    <a:p>
                      <a:r>
                        <a:rPr lang="de-DE" dirty="0"/>
                        <a:t>jährlich</a:t>
                      </a:r>
                    </a:p>
                  </a:txBody>
                  <a:tcPr/>
                </a:tc>
                <a:extLst>
                  <a:ext uri="{0D108BD9-81ED-4DB2-BD59-A6C34878D82A}">
                    <a16:rowId xmlns:a16="http://schemas.microsoft.com/office/drawing/2014/main" val="10004"/>
                  </a:ext>
                </a:extLst>
              </a:tr>
              <a:tr h="370840">
                <a:tc>
                  <a:txBody>
                    <a:bodyPr/>
                    <a:lstStyle/>
                    <a:p>
                      <a:r>
                        <a:rPr lang="de-DE" b="1" dirty="0"/>
                        <a:t>Aufgabensammlung HV</a:t>
                      </a:r>
                    </a:p>
                  </a:txBody>
                  <a:tcPr/>
                </a:tc>
                <a:tc>
                  <a:txBody>
                    <a:bodyPr/>
                    <a:lstStyle/>
                    <a:p>
                      <a:r>
                        <a:rPr lang="de-DE" dirty="0"/>
                        <a:t>kontinuierlich</a:t>
                      </a:r>
                    </a:p>
                  </a:txBody>
                  <a:tcPr/>
                </a:tc>
                <a:extLst>
                  <a:ext uri="{0D108BD9-81ED-4DB2-BD59-A6C34878D82A}">
                    <a16:rowId xmlns:a16="http://schemas.microsoft.com/office/drawing/2014/main" val="10005"/>
                  </a:ext>
                </a:extLst>
              </a:tr>
              <a:tr h="370840">
                <a:tc>
                  <a:txBody>
                    <a:bodyPr/>
                    <a:lstStyle/>
                    <a:p>
                      <a:r>
                        <a:rPr lang="de-DE" b="1" dirty="0"/>
                        <a:t>Sonstiges</a:t>
                      </a:r>
                    </a:p>
                  </a:txBody>
                  <a:tcPr/>
                </a:tc>
                <a:tc>
                  <a:txBody>
                    <a:bodyPr/>
                    <a:lstStyle/>
                    <a:p>
                      <a:r>
                        <a:rPr lang="de-DE" dirty="0"/>
                        <a:t>kontinuierlich</a:t>
                      </a:r>
                    </a:p>
                  </a:txBody>
                  <a:tcPr/>
                </a:tc>
                <a:extLst>
                  <a:ext uri="{0D108BD9-81ED-4DB2-BD59-A6C34878D82A}">
                    <a16:rowId xmlns:a16="http://schemas.microsoft.com/office/drawing/2014/main" val="10006"/>
                  </a:ext>
                </a:extLst>
              </a:tr>
            </a:tbl>
          </a:graphicData>
        </a:graphic>
      </p:graphicFrame>
      <p:sp>
        <p:nvSpPr>
          <p:cNvPr id="9" name="Foliennummernplatzhalter 8"/>
          <p:cNvSpPr>
            <a:spLocks noGrp="1"/>
          </p:cNvSpPr>
          <p:nvPr>
            <p:ph type="sldNum" sz="quarter" idx="12"/>
          </p:nvPr>
        </p:nvSpPr>
        <p:spPr/>
        <p:txBody>
          <a:bodyPr/>
          <a:lstStyle/>
          <a:p>
            <a:fld id="{7388EF70-FBDA-4576-8AEC-6D0BD81469E7}" type="slidenum">
              <a:rPr lang="de-DE" smtClean="0"/>
              <a:t>29</a:t>
            </a:fld>
            <a:endParaRPr lang="de-DE" dirty="0"/>
          </a:p>
        </p:txBody>
      </p:sp>
    </p:spTree>
    <p:extLst>
      <p:ext uri="{BB962C8B-B14F-4D97-AF65-F5344CB8AC3E}">
        <p14:creationId xmlns:p14="http://schemas.microsoft.com/office/powerpoint/2010/main" val="369162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de-DE" dirty="0"/>
              <a:t>Grundlagen der Prüfung</a:t>
            </a:r>
          </a:p>
        </p:txBody>
      </p:sp>
      <p:sp>
        <p:nvSpPr>
          <p:cNvPr id="6" name="Foliennummernplatzhalter 5"/>
          <p:cNvSpPr>
            <a:spLocks noGrp="1"/>
          </p:cNvSpPr>
          <p:nvPr>
            <p:ph type="sldNum" sz="quarter" idx="12"/>
          </p:nvPr>
        </p:nvSpPr>
        <p:spPr/>
        <p:txBody>
          <a:bodyPr/>
          <a:lstStyle/>
          <a:p>
            <a:pPr>
              <a:defRPr/>
            </a:pPr>
            <a:fld id="{193C024D-4409-4E4D-B1BA-6740864524F7}" type="slidenum">
              <a:rPr lang="de-DE" smtClean="0"/>
              <a:pPr>
                <a:defRPr/>
              </a:pPr>
              <a:t>3</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Praxischeck 2026</a:t>
            </a:r>
          </a:p>
        </p:txBody>
      </p:sp>
      <p:sp>
        <p:nvSpPr>
          <p:cNvPr id="3" name="Foliennummernplatzhalter 2"/>
          <p:cNvSpPr>
            <a:spLocks noGrp="1"/>
          </p:cNvSpPr>
          <p:nvPr>
            <p:ph type="sldNum" sz="quarter" idx="12"/>
          </p:nvPr>
        </p:nvSpPr>
        <p:spPr/>
        <p:txBody>
          <a:bodyPr/>
          <a:lstStyle/>
          <a:p>
            <a:pPr>
              <a:defRPr/>
            </a:pPr>
            <a:fld id="{460FFF96-C317-4BAD-B4B1-603522CF6511}" type="slidenum">
              <a:rPr lang="de-DE" smtClean="0"/>
              <a:pPr>
                <a:defRPr/>
              </a:pPr>
              <a:t>30</a:t>
            </a:fld>
            <a:endParaRPr lang="de-DE"/>
          </a:p>
        </p:txBody>
      </p:sp>
      <p:grpSp>
        <p:nvGrpSpPr>
          <p:cNvPr id="4" name="Gruppieren 3"/>
          <p:cNvGrpSpPr/>
          <p:nvPr/>
        </p:nvGrpSpPr>
        <p:grpSpPr>
          <a:xfrm>
            <a:off x="611560" y="1518342"/>
            <a:ext cx="8116151" cy="1328624"/>
            <a:chOff x="611560" y="1540834"/>
            <a:chExt cx="8116151" cy="1199792"/>
          </a:xfrm>
        </p:grpSpPr>
        <p:sp>
          <p:nvSpPr>
            <p:cNvPr id="5" name="Flussdiagramm: Alternativer Prozess 4"/>
            <p:cNvSpPr/>
            <p:nvPr/>
          </p:nvSpPr>
          <p:spPr>
            <a:xfrm>
              <a:off x="621904" y="1662196"/>
              <a:ext cx="8064896" cy="1078430"/>
            </a:xfrm>
            <a:prstGeom prst="flowChartAlternateProcess">
              <a:avLst/>
            </a:prstGeom>
            <a:ln w="3175"/>
            <a:effectLst>
              <a:outerShdw blurRad="50800" dist="38100" dir="2700000" algn="tl" rotWithShape="0">
                <a:prstClr val="black">
                  <a:alpha val="40000"/>
                </a:prstClr>
              </a:outerShdw>
            </a:effectLst>
            <a:scene3d>
              <a:camera prst="perspectiveFront"/>
              <a:lightRig rig="threePt" dir="t"/>
            </a:scene3d>
          </p:spPr>
          <p:style>
            <a:lnRef idx="2">
              <a:schemeClr val="dk1"/>
            </a:lnRef>
            <a:fillRef idx="1">
              <a:schemeClr val="lt1"/>
            </a:fillRef>
            <a:effectRef idx="0">
              <a:schemeClr val="dk1"/>
            </a:effectRef>
            <a:fontRef idx="minor">
              <a:schemeClr val="dk1"/>
            </a:fontRef>
          </p:style>
          <p:txBody>
            <a:bodyPr rtlCol="0" anchor="ctr"/>
            <a:lstStyle/>
            <a:p>
              <a:pPr algn="ctr"/>
              <a:r>
                <a:rPr lang="de-DE" dirty="0"/>
                <a:t>Im Rahmen des Aufgabenentwicklungsprozesses zur ZP 10 Englisch findet jährlich ein </a:t>
              </a:r>
              <a:r>
                <a:rPr lang="de-DE" b="1" dirty="0"/>
                <a:t>Praxischeck</a:t>
              </a:r>
              <a:r>
                <a:rPr lang="de-DE" dirty="0"/>
                <a:t> statt, an dem Lehrerinnen und Lehrer die zentralen Prüfungsaufgaben aus schulpraktischer Perspektive prüfen und somit einen wichtigen Beitrag zur Qualitätssicherung leisten. </a:t>
              </a:r>
            </a:p>
          </p:txBody>
        </p:sp>
        <p:pic>
          <p:nvPicPr>
            <p:cNvPr id="6" name="Picture 2" descr="C:\Users\bial\AppData\Local\Microsoft\Windows\Temporary Internet Files\Content.IE5\D43111JP\1114px-Thumbtack[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444154" y="1596753"/>
              <a:ext cx="283557" cy="2606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bial\AppData\Local\Microsoft\Windows\Temporary Internet Files\Content.IE5\D43111JP\1114px-Thumbta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540834"/>
              <a:ext cx="288032" cy="260648"/>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0" y="4158919"/>
            <a:ext cx="1522511" cy="898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Tabelle 8"/>
          <p:cNvGraphicFramePr>
            <a:graphicFrameLocks noGrp="1"/>
          </p:cNvGraphicFramePr>
          <p:nvPr>
            <p:extLst>
              <p:ext uri="{D42A27DB-BD31-4B8C-83A1-F6EECF244321}">
                <p14:modId xmlns:p14="http://schemas.microsoft.com/office/powerpoint/2010/main" val="810814510"/>
              </p:ext>
            </p:extLst>
          </p:nvPr>
        </p:nvGraphicFramePr>
        <p:xfrm>
          <a:off x="895369" y="3064238"/>
          <a:ext cx="7128792" cy="1798320"/>
        </p:xfrm>
        <a:graphic>
          <a:graphicData uri="http://schemas.openxmlformats.org/drawingml/2006/table">
            <a:tbl>
              <a:tblPr firstRow="1" bandRow="1">
                <a:tableStyleId>{68D230F3-CF80-4859-8CE7-A43EE81993B5}</a:tableStyleId>
              </a:tblPr>
              <a:tblGrid>
                <a:gridCol w="2170911">
                  <a:extLst>
                    <a:ext uri="{9D8B030D-6E8A-4147-A177-3AD203B41FA5}">
                      <a16:colId xmlns:a16="http://schemas.microsoft.com/office/drawing/2014/main" val="20000"/>
                    </a:ext>
                  </a:extLst>
                </a:gridCol>
                <a:gridCol w="4957881">
                  <a:extLst>
                    <a:ext uri="{9D8B030D-6E8A-4147-A177-3AD203B41FA5}">
                      <a16:colId xmlns:a16="http://schemas.microsoft.com/office/drawing/2014/main" val="20001"/>
                    </a:ext>
                  </a:extLst>
                </a:gridCol>
              </a:tblGrid>
              <a:tr h="370840">
                <a:tc>
                  <a:txBody>
                    <a:bodyPr/>
                    <a:lstStyle/>
                    <a:p>
                      <a:r>
                        <a:rPr lang="de-DE" b="1" dirty="0"/>
                        <a:t>An wen richtet sich der Praxischeck?</a:t>
                      </a:r>
                      <a:endParaRPr lang="de-DE" b="0" baseline="0" dirty="0"/>
                    </a:p>
                  </a:txBody>
                  <a:tcPr/>
                </a:tc>
                <a:tc>
                  <a:txBody>
                    <a:bodyPr/>
                    <a:lstStyle/>
                    <a:p>
                      <a:pPr marL="285750" indent="-285750">
                        <a:buFont typeface="Wingdings" panose="05000000000000000000" pitchFamily="2" charset="2"/>
                        <a:buChar char="§"/>
                      </a:pPr>
                      <a:r>
                        <a:rPr lang="de-DE" sz="1600" b="0" dirty="0"/>
                        <a:t>Lehrerinnen und Lehrer mit der </a:t>
                      </a:r>
                      <a:r>
                        <a:rPr lang="de-DE" sz="1600" b="0" dirty="0" err="1"/>
                        <a:t>Fakultas</a:t>
                      </a:r>
                      <a:r>
                        <a:rPr lang="de-DE" sz="1600" b="0" dirty="0"/>
                        <a:t> Englisch</a:t>
                      </a:r>
                      <a:r>
                        <a:rPr lang="de-DE" sz="1600" b="0" baseline="0" dirty="0"/>
                        <a:t> der an der ZP 10 teilnehmenden Schulformen</a:t>
                      </a:r>
                      <a:endParaRPr lang="de-DE" sz="1600" b="0" dirty="0"/>
                    </a:p>
                  </a:txBody>
                  <a:tcPr/>
                </a:tc>
                <a:extLst>
                  <a:ext uri="{0D108BD9-81ED-4DB2-BD59-A6C34878D82A}">
                    <a16:rowId xmlns:a16="http://schemas.microsoft.com/office/drawing/2014/main" val="10002"/>
                  </a:ext>
                </a:extLst>
              </a:tr>
              <a:tr h="370840">
                <a:tc>
                  <a:txBody>
                    <a:bodyPr/>
                    <a:lstStyle/>
                    <a:p>
                      <a:r>
                        <a:rPr lang="de-DE" b="1" baseline="0" dirty="0"/>
                        <a:t>Voraussetzungen?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600" dirty="0"/>
                        <a:t>kein Englischunterricht in einer 9./10. Klasse bzw. im 3./4. Semester (</a:t>
                      </a:r>
                      <a:r>
                        <a:rPr lang="de-DE" sz="1600" dirty="0" err="1"/>
                        <a:t>WbK</a:t>
                      </a:r>
                      <a:r>
                        <a:rPr lang="de-DE" sz="1600" dirty="0"/>
                        <a:t>)</a:t>
                      </a:r>
                    </a:p>
                  </a:txBody>
                  <a:tcPr/>
                </a:tc>
                <a:extLst>
                  <a:ext uri="{0D108BD9-81ED-4DB2-BD59-A6C34878D82A}">
                    <a16:rowId xmlns:a16="http://schemas.microsoft.com/office/drawing/2014/main" val="2037510498"/>
                  </a:ext>
                </a:extLst>
              </a:tr>
              <a:tr h="370840">
                <a:tc>
                  <a:txBody>
                    <a:bodyPr/>
                    <a:lstStyle/>
                    <a:p>
                      <a:r>
                        <a:rPr lang="de-DE" b="1" dirty="0"/>
                        <a:t>Sonstiges</a:t>
                      </a:r>
                    </a:p>
                  </a:txBody>
                  <a:tcPr/>
                </a:tc>
                <a:tc>
                  <a:txBody>
                    <a:bodyPr/>
                    <a:lstStyle/>
                    <a:p>
                      <a:pPr marL="285750" indent="-285750">
                        <a:buFont typeface="Wingdings" panose="05000000000000000000" pitchFamily="2" charset="2"/>
                        <a:buChar char="§"/>
                      </a:pPr>
                      <a:r>
                        <a:rPr lang="de-DE" sz="1600" dirty="0"/>
                        <a:t>vorrangiges Dienstgeschäft</a:t>
                      </a:r>
                    </a:p>
                    <a:p>
                      <a:pPr marL="285750" indent="-285750">
                        <a:buFont typeface="Wingdings" panose="05000000000000000000" pitchFamily="2" charset="2"/>
                        <a:buChar char="§"/>
                      </a:pPr>
                      <a:r>
                        <a:rPr lang="de-DE" sz="1600" dirty="0"/>
                        <a:t>Reisekosten werden</a:t>
                      </a:r>
                      <a:r>
                        <a:rPr lang="de-DE" sz="1600" baseline="0" dirty="0"/>
                        <a:t> von Amts wegen übernommen</a:t>
                      </a:r>
                      <a:endParaRPr lang="de-DE" sz="1600" dirty="0"/>
                    </a:p>
                  </a:txBody>
                  <a:tcPr/>
                </a:tc>
                <a:extLst>
                  <a:ext uri="{0D108BD9-81ED-4DB2-BD59-A6C34878D82A}">
                    <a16:rowId xmlns:a16="http://schemas.microsoft.com/office/drawing/2014/main" val="10003"/>
                  </a:ext>
                </a:extLst>
              </a:tr>
            </a:tbl>
          </a:graphicData>
        </a:graphic>
      </p:graphicFrame>
      <p:sp>
        <p:nvSpPr>
          <p:cNvPr id="10" name="Textfeld 9"/>
          <p:cNvSpPr txBox="1"/>
          <p:nvPr/>
        </p:nvSpPr>
        <p:spPr>
          <a:xfrm>
            <a:off x="457200" y="5079830"/>
            <a:ext cx="8300310" cy="86177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defRPr/>
            </a:pPr>
            <a:r>
              <a:rPr lang="de-DE" sz="1600" dirty="0"/>
              <a:t>Bei Interesse an einer Teilnahme bitten wir um Rückmeldung</a:t>
            </a:r>
            <a:r>
              <a:rPr lang="de-DE" sz="1600" b="1" dirty="0"/>
              <a:t> </a:t>
            </a:r>
            <a:r>
              <a:rPr lang="de-DE" sz="1600" dirty="0"/>
              <a:t>an </a:t>
            </a:r>
            <a:r>
              <a:rPr lang="de-DE" sz="1600" dirty="0">
                <a:hlinkClick r:id="rId5"/>
              </a:rPr>
              <a:t>pruefungen10@qua-lis.nrw.de</a:t>
            </a:r>
            <a:r>
              <a:rPr lang="de-DE" sz="1600" dirty="0"/>
              <a:t> </a:t>
            </a:r>
            <a:r>
              <a:rPr lang="de-DE" sz="1600" b="1" dirty="0"/>
              <a:t>Betreff</a:t>
            </a:r>
            <a:r>
              <a:rPr lang="de-DE" sz="1600" dirty="0"/>
              <a:t>:  </a:t>
            </a:r>
            <a:r>
              <a:rPr lang="de-DE" sz="1600" i="1" dirty="0"/>
              <a:t>Praxischeck ZP 10 Englisch</a:t>
            </a:r>
            <a:r>
              <a:rPr lang="de-DE" sz="1600" dirty="0"/>
              <a:t> </a:t>
            </a:r>
          </a:p>
          <a:p>
            <a:pPr algn="ctr">
              <a:defRPr/>
            </a:pPr>
            <a:r>
              <a:rPr lang="de-DE" sz="1600" dirty="0"/>
              <a:t>Wir freuen uns auf Ihre Unterstützung!</a:t>
            </a:r>
          </a:p>
        </p:txBody>
      </p:sp>
    </p:spTree>
    <p:extLst>
      <p:ext uri="{BB962C8B-B14F-4D97-AF65-F5344CB8AC3E}">
        <p14:creationId xmlns:p14="http://schemas.microsoft.com/office/powerpoint/2010/main" val="150965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p:txBody>
          <a:bodyPr/>
          <a:lstStyle/>
          <a:p>
            <a:pPr eaLnBrk="1" hangingPunct="1"/>
            <a:r>
              <a:rPr lang="de-DE" altLang="de-DE"/>
              <a:t>Unterstützungsangebote</a:t>
            </a:r>
          </a:p>
        </p:txBody>
      </p:sp>
      <p:sp>
        <p:nvSpPr>
          <p:cNvPr id="6" name="Inhaltsplatzhalter 5"/>
          <p:cNvSpPr>
            <a:spLocks noGrp="1"/>
          </p:cNvSpPr>
          <p:nvPr>
            <p:ph idx="1"/>
          </p:nvPr>
        </p:nvSpPr>
        <p:spPr>
          <a:xfrm>
            <a:off x="457200" y="1700213"/>
            <a:ext cx="8229600" cy="4205287"/>
          </a:xfrm>
        </p:spPr>
        <p:txBody>
          <a:bodyPr rtlCol="0">
            <a:normAutofit/>
          </a:bodyPr>
          <a:lstStyle/>
          <a:p>
            <a:pPr marL="0" indent="0" eaLnBrk="1" fontAlgn="auto" hangingPunct="1">
              <a:spcAft>
                <a:spcPts val="0"/>
              </a:spcAft>
              <a:buFont typeface="Arial" panose="020B0604020202020204" pitchFamily="34" charset="0"/>
              <a:buNone/>
              <a:defRPr/>
            </a:pPr>
            <a:r>
              <a:rPr lang="de-DE" sz="2500" dirty="0"/>
              <a:t>… gerne können Sie sich mit Ihren Fragen direkt an uns wenden! </a:t>
            </a:r>
          </a:p>
          <a:p>
            <a:pPr marL="0" indent="0" algn="ctr" eaLnBrk="1" fontAlgn="auto" hangingPunct="1">
              <a:spcAft>
                <a:spcPts val="0"/>
              </a:spcAft>
              <a:buFont typeface="Arial" panose="020B0604020202020204" pitchFamily="34" charset="0"/>
              <a:buNone/>
              <a:defRPr/>
            </a:pPr>
            <a:r>
              <a:rPr lang="de-DE" sz="2500" b="1" dirty="0">
                <a:solidFill>
                  <a:schemeClr val="accent6"/>
                </a:solidFill>
              </a:rPr>
              <a:t>pruefungen10@qua-lis.nrw.de</a:t>
            </a:r>
          </a:p>
          <a:p>
            <a:pPr marL="0" indent="0" eaLnBrk="1" fontAlgn="auto" hangingPunct="1">
              <a:spcAft>
                <a:spcPts val="0"/>
              </a:spcAft>
              <a:buFont typeface="Arial" charset="0"/>
              <a:buNone/>
              <a:defRPr/>
            </a:pPr>
            <a:endParaRPr lang="de-DE" dirty="0"/>
          </a:p>
        </p:txBody>
      </p:sp>
      <p:pic>
        <p:nvPicPr>
          <p:cNvPr id="2458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354263" y="3192463"/>
            <a:ext cx="4435475" cy="2859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oliennummernplatzhalter 1"/>
          <p:cNvSpPr>
            <a:spLocks noGrp="1"/>
          </p:cNvSpPr>
          <p:nvPr>
            <p:ph type="sldNum" sz="quarter" idx="12"/>
          </p:nvPr>
        </p:nvSpPr>
        <p:spPr/>
        <p:txBody>
          <a:bodyPr/>
          <a:lstStyle/>
          <a:p>
            <a:pPr>
              <a:defRPr/>
            </a:pPr>
            <a:fld id="{B098A50C-17A1-484C-BA7E-8A8DACE3C3DB}" type="slidenum">
              <a:rPr lang="de-DE" smtClean="0"/>
              <a:pPr>
                <a:defRPr/>
              </a:pPr>
              <a:t>31</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altLang="de-DE" dirty="0"/>
              <a:t>Bezug zum Kernlehrplan</a:t>
            </a:r>
          </a:p>
        </p:txBody>
      </p:sp>
      <p:sp>
        <p:nvSpPr>
          <p:cNvPr id="2" name="Foliennummernplatzhalter 1"/>
          <p:cNvSpPr>
            <a:spLocks noGrp="1"/>
          </p:cNvSpPr>
          <p:nvPr>
            <p:ph type="sldNum" sz="quarter" idx="12"/>
          </p:nvPr>
        </p:nvSpPr>
        <p:spPr/>
        <p:txBody>
          <a:bodyPr/>
          <a:lstStyle/>
          <a:p>
            <a:pPr>
              <a:defRPr/>
            </a:pPr>
            <a:fld id="{53AB97E3-A25C-4FB8-98CB-FEAFA8B6BB77}" type="slidenum">
              <a:rPr lang="de-DE" smtClean="0"/>
              <a:pPr>
                <a:defRPr/>
              </a:pPr>
              <a:t>4</a:t>
            </a:fld>
            <a:endParaRPr lang="de-DE"/>
          </a:p>
        </p:txBody>
      </p:sp>
      <p:sp>
        <p:nvSpPr>
          <p:cNvPr id="33" name="Inhaltsplatzhalter 11"/>
          <p:cNvSpPr>
            <a:spLocks noGrp="1"/>
          </p:cNvSpPr>
          <p:nvPr>
            <p:ph sz="half" idx="4294967295"/>
          </p:nvPr>
        </p:nvSpPr>
        <p:spPr>
          <a:xfrm>
            <a:off x="4703710" y="1700809"/>
            <a:ext cx="4188769" cy="4248472"/>
          </a:xfrm>
          <a:prstGeom prst="rect">
            <a:avLst/>
          </a:prstGeom>
        </p:spPr>
        <p:txBody>
          <a:bodyPr>
            <a:normAutofit fontScale="92500" lnSpcReduction="20000"/>
          </a:bodyPr>
          <a:lstStyle/>
          <a:p>
            <a:pPr marL="0" indent="0">
              <a:buNone/>
            </a:pPr>
            <a:r>
              <a:rPr lang="de-DE" sz="2400" dirty="0"/>
              <a:t>Die ZP10 Englisch basiert auf den Kompetenzanforderungen des KLP Englisch am Ende der Klasse 10. </a:t>
            </a:r>
          </a:p>
          <a:p>
            <a:pPr marL="0" indent="0">
              <a:buNone/>
            </a:pPr>
            <a:endParaRPr lang="de-DE" sz="2400" dirty="0"/>
          </a:p>
          <a:p>
            <a:pPr marL="0" indent="0">
              <a:buNone/>
            </a:pPr>
            <a:r>
              <a:rPr lang="de-DE" sz="2400" dirty="0"/>
              <a:t>Dies betrifft …</a:t>
            </a:r>
          </a:p>
          <a:p>
            <a:r>
              <a:rPr lang="de-DE" sz="2400" dirty="0"/>
              <a:t>die Breite und den Umfang </a:t>
            </a:r>
            <a:r>
              <a:rPr lang="de-DE" sz="2400" b="1" dirty="0"/>
              <a:t>aller</a:t>
            </a:r>
            <a:r>
              <a:rPr lang="de-DE" sz="2400" dirty="0"/>
              <a:t> </a:t>
            </a:r>
            <a:r>
              <a:rPr lang="de-DE" sz="2400" b="1" dirty="0"/>
              <a:t>Kompetenzbereiche</a:t>
            </a:r>
            <a:r>
              <a:rPr lang="de-DE" sz="2400" dirty="0"/>
              <a:t>.</a:t>
            </a:r>
            <a:endParaRPr lang="de-DE" sz="2400" b="1" dirty="0"/>
          </a:p>
          <a:p>
            <a:r>
              <a:rPr lang="de-DE" sz="2400" dirty="0"/>
              <a:t>die Verbindlichkeit der </a:t>
            </a:r>
            <a:r>
              <a:rPr lang="de-DE" sz="2400" b="1" dirty="0"/>
              <a:t>inhaltlichen Schwerpunkte </a:t>
            </a:r>
            <a:r>
              <a:rPr lang="de-DE" sz="2400" dirty="0"/>
              <a:t>im Bereich der interkulturellen Kompetenzen.</a:t>
            </a:r>
          </a:p>
          <a:p>
            <a:r>
              <a:rPr lang="de-DE" sz="2400" dirty="0"/>
              <a:t>die </a:t>
            </a:r>
            <a:r>
              <a:rPr lang="de-DE" sz="2400" b="1" dirty="0"/>
              <a:t>Orientierung</a:t>
            </a:r>
            <a:r>
              <a:rPr lang="de-DE" sz="2400" dirty="0"/>
              <a:t> an den abschlussbezogenen  </a:t>
            </a:r>
            <a:r>
              <a:rPr lang="de-DE" sz="2400" b="1" dirty="0"/>
              <a:t>Kompetenzstufen des </a:t>
            </a:r>
            <a:r>
              <a:rPr lang="de-DE" sz="2400" b="1" dirty="0" err="1"/>
              <a:t>GeR</a:t>
            </a:r>
            <a:r>
              <a:rPr lang="de-DE" sz="2400" dirty="0"/>
              <a:t>.</a:t>
            </a:r>
          </a:p>
        </p:txBody>
      </p:sp>
      <p:pic>
        <p:nvPicPr>
          <p:cNvPr id="3" name="Grafik 2">
            <a:extLst>
              <a:ext uri="{FF2B5EF4-FFF2-40B4-BE49-F238E27FC236}">
                <a16:creationId xmlns:a16="http://schemas.microsoft.com/office/drawing/2014/main" id="{970E7C09-82CD-471E-B3B8-3714B93F3D53}"/>
              </a:ext>
            </a:extLst>
          </p:cNvPr>
          <p:cNvPicPr>
            <a:picLocks noChangeAspect="1"/>
          </p:cNvPicPr>
          <p:nvPr/>
        </p:nvPicPr>
        <p:blipFill>
          <a:blip r:embed="rId2"/>
          <a:stretch>
            <a:fillRect/>
          </a:stretch>
        </p:blipFill>
        <p:spPr>
          <a:xfrm>
            <a:off x="457201" y="2581353"/>
            <a:ext cx="4246510" cy="24873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p:txBody>
          <a:bodyPr/>
          <a:lstStyle/>
          <a:p>
            <a:r>
              <a:rPr lang="de-DE" altLang="de-DE" sz="3200" dirty="0"/>
              <a:t>Interdependenz der Kompetenzanforderungen</a:t>
            </a:r>
          </a:p>
        </p:txBody>
      </p:sp>
      <p:sp>
        <p:nvSpPr>
          <p:cNvPr id="5" name="Foliennummernplatzhalter 4"/>
          <p:cNvSpPr>
            <a:spLocks noGrp="1"/>
          </p:cNvSpPr>
          <p:nvPr>
            <p:ph type="sldNum" sz="quarter" idx="12"/>
          </p:nvPr>
        </p:nvSpPr>
        <p:spPr/>
        <p:txBody>
          <a:bodyPr/>
          <a:lstStyle/>
          <a:p>
            <a:pPr>
              <a:defRPr/>
            </a:pPr>
            <a:fld id="{F7BB3F5A-E4F4-4D71-BA7E-1497AEDABDF5}" type="slidenum">
              <a:rPr lang="de-DE" smtClean="0"/>
              <a:pPr>
                <a:defRPr/>
              </a:pPr>
              <a:t>5</a:t>
            </a:fld>
            <a:endParaRPr lang="de-DE"/>
          </a:p>
        </p:txBody>
      </p:sp>
      <p:sp>
        <p:nvSpPr>
          <p:cNvPr id="13" name="Inhaltsplatzhalter 11"/>
          <p:cNvSpPr txBox="1">
            <a:spLocks/>
          </p:cNvSpPr>
          <p:nvPr/>
        </p:nvSpPr>
        <p:spPr bwMode="auto">
          <a:xfrm>
            <a:off x="4620369" y="1700808"/>
            <a:ext cx="4188769" cy="40634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de-DE" sz="2000" dirty="0"/>
              <a:t>Die </a:t>
            </a:r>
            <a:r>
              <a:rPr lang="de-DE" sz="2000" b="1" dirty="0"/>
              <a:t>Kompetenzanforderungen</a:t>
            </a:r>
            <a:r>
              <a:rPr lang="de-DE" sz="2000" dirty="0"/>
              <a:t> des KLP stehen in </a:t>
            </a:r>
            <a:r>
              <a:rPr lang="de-DE" sz="2000" b="1" dirty="0"/>
              <a:t>wechselseitiger Beziehung</a:t>
            </a:r>
            <a:r>
              <a:rPr lang="de-DE" sz="2000" dirty="0"/>
              <a:t>. </a:t>
            </a:r>
          </a:p>
          <a:p>
            <a:pPr marL="0" indent="0">
              <a:buFont typeface="Arial" charset="0"/>
              <a:buNone/>
            </a:pPr>
            <a:endParaRPr lang="de-DE" sz="2000" dirty="0"/>
          </a:p>
          <a:p>
            <a:pPr marL="0" indent="0">
              <a:buFont typeface="Arial" charset="0"/>
              <a:buNone/>
            </a:pPr>
            <a:r>
              <a:rPr lang="de-DE" sz="2000" dirty="0"/>
              <a:t>Dies betrifft …</a:t>
            </a:r>
          </a:p>
          <a:p>
            <a:r>
              <a:rPr lang="de-DE" sz="2000" dirty="0"/>
              <a:t>die Breite und den Umfang </a:t>
            </a:r>
            <a:r>
              <a:rPr lang="de-DE" sz="2000" b="1" dirty="0"/>
              <a:t>aller</a:t>
            </a:r>
            <a:r>
              <a:rPr lang="de-DE" sz="2000" dirty="0"/>
              <a:t> </a:t>
            </a:r>
            <a:r>
              <a:rPr lang="de-DE" sz="2000" b="1" dirty="0"/>
              <a:t>Kompetenzbereiche</a:t>
            </a:r>
            <a:r>
              <a:rPr lang="de-DE" sz="2000" dirty="0"/>
              <a:t>.</a:t>
            </a:r>
          </a:p>
          <a:p>
            <a:r>
              <a:rPr lang="de-DE" sz="2000" dirty="0"/>
              <a:t>die </a:t>
            </a:r>
            <a:r>
              <a:rPr lang="de-DE" sz="2000" b="1" dirty="0"/>
              <a:t>Verknüpfung</a:t>
            </a:r>
            <a:r>
              <a:rPr lang="de-DE" sz="2000" dirty="0"/>
              <a:t> der </a:t>
            </a:r>
            <a:r>
              <a:rPr lang="de-DE" sz="2000" b="1" dirty="0"/>
              <a:t>funktional kommunikativen Kompetenzen </a:t>
            </a:r>
            <a:r>
              <a:rPr lang="de-DE" sz="2000" dirty="0"/>
              <a:t>mit den weiteren </a:t>
            </a:r>
            <a:r>
              <a:rPr lang="de-DE" sz="2000" b="1" dirty="0"/>
              <a:t>Kompetenz-    </a:t>
            </a:r>
            <a:r>
              <a:rPr lang="de-DE" sz="2000" b="1" dirty="0" err="1"/>
              <a:t>bereichen</a:t>
            </a:r>
            <a:r>
              <a:rPr lang="de-DE" sz="2000" dirty="0"/>
              <a:t>.</a:t>
            </a:r>
          </a:p>
        </p:txBody>
      </p:sp>
      <p:pic>
        <p:nvPicPr>
          <p:cNvPr id="2" name="Grafik 1"/>
          <p:cNvPicPr>
            <a:picLocks noChangeAspect="1"/>
          </p:cNvPicPr>
          <p:nvPr/>
        </p:nvPicPr>
        <p:blipFill>
          <a:blip r:embed="rId2"/>
          <a:stretch>
            <a:fillRect/>
          </a:stretch>
        </p:blipFill>
        <p:spPr>
          <a:xfrm>
            <a:off x="446480" y="1811168"/>
            <a:ext cx="4125520" cy="3953048"/>
          </a:xfrm>
          <a:prstGeom prst="rect">
            <a:avLst/>
          </a:prstGeom>
        </p:spPr>
      </p:pic>
    </p:spTree>
    <p:extLst>
      <p:ext uri="{BB962C8B-B14F-4D97-AF65-F5344CB8AC3E}">
        <p14:creationId xmlns:p14="http://schemas.microsoft.com/office/powerpoint/2010/main" val="2698895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Fachliche Vorgaben</a:t>
            </a:r>
          </a:p>
        </p:txBody>
      </p:sp>
      <p:sp>
        <p:nvSpPr>
          <p:cNvPr id="3" name="Foliennummernplatzhalter 2"/>
          <p:cNvSpPr>
            <a:spLocks noGrp="1"/>
          </p:cNvSpPr>
          <p:nvPr>
            <p:ph type="sldNum" sz="quarter" idx="12"/>
          </p:nvPr>
        </p:nvSpPr>
        <p:spPr/>
        <p:txBody>
          <a:bodyPr/>
          <a:lstStyle/>
          <a:p>
            <a:pPr>
              <a:defRPr/>
            </a:pPr>
            <a:fld id="{460FFF96-C317-4BAD-B4B1-603522CF6511}" type="slidenum">
              <a:rPr lang="de-DE" smtClean="0"/>
              <a:pPr>
                <a:defRPr/>
              </a:pPr>
              <a:t>6</a:t>
            </a:fld>
            <a:endParaRPr lang="de-DE"/>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827899">
            <a:off x="2691554" y="2452977"/>
            <a:ext cx="1692000" cy="2550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1936" y="2302057"/>
            <a:ext cx="1836000" cy="2618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Inhaltsplatzhalter 3"/>
          <p:cNvSpPr txBox="1">
            <a:spLocks/>
          </p:cNvSpPr>
          <p:nvPr/>
        </p:nvSpPr>
        <p:spPr>
          <a:xfrm>
            <a:off x="4646402" y="1817799"/>
            <a:ext cx="4316288" cy="4205064"/>
          </a:xfrm>
          <a:prstGeom prst="rect">
            <a:avLst/>
          </a:prstGeom>
        </p:spPr>
        <p:txBody>
          <a:bodyPr>
            <a:normAutofit fontScale="925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de-DE" sz="2200" dirty="0"/>
              <a:t>Die fachlichen Vorgaben </a:t>
            </a:r>
            <a:r>
              <a:rPr lang="de-DE" sz="2200" b="1" dirty="0"/>
              <a:t>konkretisieren</a:t>
            </a:r>
            <a:r>
              <a:rPr lang="de-DE" sz="2200" dirty="0"/>
              <a:t> den Kernlehrplan in spezifischen Bereichen: </a:t>
            </a:r>
          </a:p>
          <a:p>
            <a:pPr marL="0" indent="0">
              <a:buFont typeface="Arial" charset="0"/>
              <a:buNone/>
            </a:pPr>
            <a:endParaRPr lang="de-DE" sz="2200" dirty="0"/>
          </a:p>
          <a:p>
            <a:r>
              <a:rPr lang="de-DE" sz="2200" b="1" dirty="0"/>
              <a:t>Struktur</a:t>
            </a:r>
            <a:r>
              <a:rPr lang="de-DE" sz="2200" dirty="0"/>
              <a:t> der schriftlichen Prüfung</a:t>
            </a:r>
          </a:p>
          <a:p>
            <a:r>
              <a:rPr lang="de-DE" sz="2200" dirty="0"/>
              <a:t>Fokussierung spezifischer </a:t>
            </a:r>
            <a:r>
              <a:rPr lang="de-DE" sz="2200" b="1" dirty="0"/>
              <a:t>Bezugskulturen </a:t>
            </a:r>
          </a:p>
          <a:p>
            <a:r>
              <a:rPr lang="de-DE" sz="2200" dirty="0"/>
              <a:t>Hinweise zur </a:t>
            </a:r>
            <a:r>
              <a:rPr lang="de-DE" sz="2200" b="1" dirty="0"/>
              <a:t>Bewertung</a:t>
            </a:r>
            <a:r>
              <a:rPr lang="de-DE" sz="2200" dirty="0"/>
              <a:t> der Prüfungsleistung</a:t>
            </a:r>
          </a:p>
          <a:p>
            <a:r>
              <a:rPr lang="de-DE" sz="2200" dirty="0"/>
              <a:t>Hinweise zu zulässigen </a:t>
            </a:r>
            <a:r>
              <a:rPr lang="de-DE" sz="2200" b="1" dirty="0"/>
              <a:t>Hilfsmitteln</a:t>
            </a:r>
          </a:p>
          <a:p>
            <a:r>
              <a:rPr lang="de-DE" sz="2200" dirty="0"/>
              <a:t>Überblick über </a:t>
            </a:r>
            <a:r>
              <a:rPr lang="de-DE" sz="2200" b="1" dirty="0"/>
              <a:t>Text-</a:t>
            </a:r>
            <a:r>
              <a:rPr lang="de-DE" sz="2200" dirty="0"/>
              <a:t> und </a:t>
            </a:r>
            <a:r>
              <a:rPr lang="de-DE" sz="2200" b="1" dirty="0"/>
              <a:t>Aufgaben-formate</a:t>
            </a: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562829">
            <a:off x="369677" y="2433804"/>
            <a:ext cx="1694384" cy="2547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2419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p:txBody>
          <a:bodyPr/>
          <a:lstStyle/>
          <a:p>
            <a:r>
              <a:rPr lang="de-DE" altLang="de-DE"/>
              <a:t>Vorgaben für die ZP10 </a:t>
            </a:r>
          </a:p>
        </p:txBody>
      </p:sp>
      <p:sp>
        <p:nvSpPr>
          <p:cNvPr id="5" name="Foliennummernplatzhalter 4"/>
          <p:cNvSpPr>
            <a:spLocks noGrp="1"/>
          </p:cNvSpPr>
          <p:nvPr>
            <p:ph type="sldNum" sz="quarter" idx="12"/>
          </p:nvPr>
        </p:nvSpPr>
        <p:spPr/>
        <p:txBody>
          <a:bodyPr/>
          <a:lstStyle/>
          <a:p>
            <a:pPr>
              <a:defRPr/>
            </a:pPr>
            <a:fld id="{3316A8A4-AAA6-4264-ACD2-92DC571FD9CF}" type="slidenum">
              <a:rPr lang="de-DE" smtClean="0"/>
              <a:pPr>
                <a:defRPr/>
              </a:pPr>
              <a:t>7</a:t>
            </a:fld>
            <a:endParaRPr lang="de-DE"/>
          </a:p>
        </p:txBody>
      </p:sp>
      <p:sp>
        <p:nvSpPr>
          <p:cNvPr id="7" name="Textfeld 6"/>
          <p:cNvSpPr txBox="1"/>
          <p:nvPr/>
        </p:nvSpPr>
        <p:spPr>
          <a:xfrm>
            <a:off x="611560" y="1844824"/>
            <a:ext cx="3672408" cy="36933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defRPr/>
            </a:pPr>
            <a:r>
              <a:rPr lang="de-DE" b="1" dirty="0"/>
              <a:t>Rolle der Vorgaben</a:t>
            </a:r>
          </a:p>
        </p:txBody>
      </p:sp>
      <p:sp>
        <p:nvSpPr>
          <p:cNvPr id="8" name="Nach oben gebogener Pfeil 7"/>
          <p:cNvSpPr/>
          <p:nvPr/>
        </p:nvSpPr>
        <p:spPr>
          <a:xfrm rot="5400000">
            <a:off x="611560" y="2456892"/>
            <a:ext cx="360040" cy="360040"/>
          </a:xfrm>
          <a:prstGeom prst="bentUpArrow">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de-DE"/>
          </a:p>
        </p:txBody>
      </p:sp>
      <p:sp>
        <p:nvSpPr>
          <p:cNvPr id="9" name="Textfeld 7"/>
          <p:cNvSpPr txBox="1">
            <a:spLocks noChangeArrowheads="1"/>
          </p:cNvSpPr>
          <p:nvPr/>
        </p:nvSpPr>
        <p:spPr bwMode="auto">
          <a:xfrm>
            <a:off x="971550" y="2457450"/>
            <a:ext cx="4679950"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285750" indent="-285750" eaLnBrk="1" hangingPunct="1">
              <a:spcBef>
                <a:spcPct val="0"/>
              </a:spcBef>
              <a:defRPr/>
            </a:pPr>
            <a:r>
              <a:rPr lang="de-DE" altLang="de-DE" sz="1800" dirty="0"/>
              <a:t>geben einen Überblick über die Prüfungsstruktur</a:t>
            </a:r>
          </a:p>
          <a:p>
            <a:pPr eaLnBrk="1" hangingPunct="1">
              <a:spcBef>
                <a:spcPct val="0"/>
              </a:spcBef>
              <a:buFont typeface="Arial" charset="0"/>
              <a:buNone/>
              <a:defRPr/>
            </a:pPr>
            <a:endParaRPr lang="de-DE" altLang="de-DE" sz="700" dirty="0"/>
          </a:p>
          <a:p>
            <a:pPr marL="285750" indent="-285750" eaLnBrk="1" hangingPunct="1">
              <a:spcBef>
                <a:spcPct val="0"/>
              </a:spcBef>
              <a:defRPr/>
            </a:pPr>
            <a:r>
              <a:rPr lang="de-DE" altLang="de-DE" sz="1800" dirty="0"/>
              <a:t>konkretisieren den Kernlehrplan hinsichtlich der vorrangigen Bezugskulturen</a:t>
            </a:r>
          </a:p>
          <a:p>
            <a:pPr marL="285750" indent="-285750" eaLnBrk="1" hangingPunct="1">
              <a:spcBef>
                <a:spcPct val="0"/>
              </a:spcBef>
              <a:defRPr/>
            </a:pPr>
            <a:endParaRPr lang="de-DE" altLang="de-DE" sz="800" dirty="0"/>
          </a:p>
          <a:p>
            <a:pPr marL="285750" indent="-285750" eaLnBrk="1" hangingPunct="1">
              <a:spcBef>
                <a:spcPct val="0"/>
              </a:spcBef>
              <a:defRPr/>
            </a:pPr>
            <a:r>
              <a:rPr lang="de-DE" altLang="de-DE" sz="1800" dirty="0"/>
              <a:t>konkretisieren mögliche Textgrundlagen und Aufgabenformate</a:t>
            </a:r>
          </a:p>
          <a:p>
            <a:pPr eaLnBrk="1" hangingPunct="1">
              <a:spcBef>
                <a:spcPct val="0"/>
              </a:spcBef>
              <a:buFont typeface="Arial" charset="0"/>
              <a:buNone/>
              <a:defRPr/>
            </a:pPr>
            <a:endParaRPr lang="de-DE" altLang="de-DE" sz="1800" dirty="0"/>
          </a:p>
        </p:txBody>
      </p:sp>
      <p:sp>
        <p:nvSpPr>
          <p:cNvPr id="2" name="Textfeld 1"/>
          <p:cNvSpPr txBox="1"/>
          <p:nvPr/>
        </p:nvSpPr>
        <p:spPr>
          <a:xfrm>
            <a:off x="611188" y="4581525"/>
            <a:ext cx="5040312" cy="1200150"/>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de-DE" dirty="0"/>
              <a:t>Die Vorgaben werden ca. 2 Jahre vor der Prüfung im Portal der </a:t>
            </a:r>
            <a:r>
              <a:rPr lang="de-DE" dirty="0">
                <a:hlinkClick r:id="rId2"/>
              </a:rPr>
              <a:t>Standardsicherung</a:t>
            </a:r>
            <a:r>
              <a:rPr lang="de-DE" dirty="0"/>
              <a:t> veröffentlicht, so dass ggf. notwendige Modifikationen des schulinternen Lehrplans vorgenommen werden können.</a:t>
            </a:r>
          </a:p>
        </p:txBody>
      </p:sp>
      <p:pic>
        <p:nvPicPr>
          <p:cNvPr id="11" name="Grafik 10">
            <a:extLst>
              <a:ext uri="{FF2B5EF4-FFF2-40B4-BE49-F238E27FC236}">
                <a16:creationId xmlns:a16="http://schemas.microsoft.com/office/drawing/2014/main" id="{6E7E8DBF-4B8A-431A-960D-8DA70CF8360F}"/>
              </a:ext>
            </a:extLst>
          </p:cNvPr>
          <p:cNvPicPr>
            <a:picLocks noChangeAspect="1"/>
          </p:cNvPicPr>
          <p:nvPr/>
        </p:nvPicPr>
        <p:blipFill>
          <a:blip r:embed="rId3"/>
          <a:stretch>
            <a:fillRect/>
          </a:stretch>
        </p:blipFill>
        <p:spPr>
          <a:xfrm>
            <a:off x="5796136" y="1844824"/>
            <a:ext cx="3054322" cy="40325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p:txBody>
          <a:bodyPr/>
          <a:lstStyle/>
          <a:p>
            <a:pPr eaLnBrk="1" hangingPunct="1"/>
            <a:r>
              <a:rPr lang="de-DE" altLang="de-DE" dirty="0"/>
              <a:t>Bezugskulturen 2026</a:t>
            </a:r>
          </a:p>
        </p:txBody>
      </p:sp>
      <p:pic>
        <p:nvPicPr>
          <p:cNvPr id="1028" name="Picture 4" descr="C:\Users\Jessica Bial\AppData\Local\Microsoft\Windows\INetCache\IE\JWOLB1HL\MP900362858[1].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622155">
            <a:off x="5239579" y="1894106"/>
            <a:ext cx="3256866" cy="20104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196" name="Textfeld 4"/>
          <p:cNvSpPr txBox="1">
            <a:spLocks noChangeArrowheads="1"/>
          </p:cNvSpPr>
          <p:nvPr/>
        </p:nvSpPr>
        <p:spPr bwMode="auto">
          <a:xfrm>
            <a:off x="1908174" y="4138613"/>
            <a:ext cx="1439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de-DE" altLang="de-DE" sz="1800" b="1" dirty="0"/>
              <a:t>Kanada</a:t>
            </a:r>
          </a:p>
        </p:txBody>
      </p:sp>
      <p:sp>
        <p:nvSpPr>
          <p:cNvPr id="8197" name="Textfeld 8"/>
          <p:cNvSpPr txBox="1">
            <a:spLocks noChangeArrowheads="1"/>
          </p:cNvSpPr>
          <p:nvPr/>
        </p:nvSpPr>
        <p:spPr bwMode="auto">
          <a:xfrm>
            <a:off x="5427663" y="4138613"/>
            <a:ext cx="1655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de-DE" altLang="de-DE" sz="1800" b="1"/>
              <a:t>Großbritannien</a:t>
            </a:r>
          </a:p>
        </p:txBody>
      </p:sp>
      <p:sp>
        <p:nvSpPr>
          <p:cNvPr id="6" name="Textfeld 5"/>
          <p:cNvSpPr txBox="1"/>
          <p:nvPr/>
        </p:nvSpPr>
        <p:spPr>
          <a:xfrm>
            <a:off x="971550" y="4524766"/>
            <a:ext cx="7200900" cy="1477328"/>
          </a:xfrm>
          <a:prstGeom prst="rect">
            <a:avLst/>
          </a:prstGeom>
          <a:ln/>
        </p:spPr>
        <p:style>
          <a:lnRef idx="2">
            <a:schemeClr val="accent3"/>
          </a:lnRef>
          <a:fillRef idx="1">
            <a:schemeClr val="lt1"/>
          </a:fillRef>
          <a:effectRef idx="0">
            <a:schemeClr val="accent3"/>
          </a:effectRef>
          <a:fontRef idx="minor">
            <a:schemeClr val="dk1"/>
          </a:fontRef>
        </p:style>
        <p:txBody>
          <a:bodyPr>
            <a:spAutoFit/>
          </a:bodyPr>
          <a:lstStyle/>
          <a:p>
            <a:pPr algn="ctr" fontAlgn="auto">
              <a:spcBef>
                <a:spcPts val="0"/>
              </a:spcBef>
              <a:spcAft>
                <a:spcPts val="0"/>
              </a:spcAft>
              <a:defRPr/>
            </a:pPr>
            <a:r>
              <a:rPr lang="de-DE" dirty="0"/>
              <a:t>Die Themen der ZP10 Englisch orientieren sich generell an den inhaltlichen Schwerpunkten des </a:t>
            </a:r>
            <a:r>
              <a:rPr lang="de-DE" b="1" dirty="0"/>
              <a:t>soziokulturellen Orientierungswissens </a:t>
            </a:r>
            <a:r>
              <a:rPr lang="de-DE" dirty="0"/>
              <a:t>der Kernlehrpläne. </a:t>
            </a:r>
          </a:p>
          <a:p>
            <a:pPr algn="ctr" fontAlgn="auto">
              <a:spcBef>
                <a:spcPts val="0"/>
              </a:spcBef>
              <a:spcAft>
                <a:spcPts val="0"/>
              </a:spcAft>
              <a:defRPr/>
            </a:pPr>
            <a:r>
              <a:rPr lang="de-DE" dirty="0"/>
              <a:t>Für das Jahr 2026 lauten die vorrangigen Bezugskulturen </a:t>
            </a:r>
            <a:r>
              <a:rPr lang="de-DE" b="1" dirty="0"/>
              <a:t>Kanada </a:t>
            </a:r>
            <a:r>
              <a:rPr lang="de-DE" dirty="0"/>
              <a:t>und </a:t>
            </a:r>
            <a:r>
              <a:rPr lang="de-DE" b="1" dirty="0"/>
              <a:t>Großbritannien</a:t>
            </a:r>
            <a:r>
              <a:rPr lang="de-DE" dirty="0"/>
              <a:t>.  </a:t>
            </a:r>
          </a:p>
        </p:txBody>
      </p:sp>
      <p:sp>
        <p:nvSpPr>
          <p:cNvPr id="8199" name="AutoShape 11" descr="Bildergebnis für südafrika flagge"/>
          <p:cNvSpPr>
            <a:spLocks noChangeAspect="1" noChangeArrowheads="1"/>
          </p:cNvSpPr>
          <p:nvPr/>
        </p:nvSpPr>
        <p:spPr bwMode="auto">
          <a:xfrm>
            <a:off x="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de-DE" altLang="de-DE" sz="1800"/>
          </a:p>
        </p:txBody>
      </p:sp>
      <p:sp>
        <p:nvSpPr>
          <p:cNvPr id="8200" name="AutoShape 13" descr="Bildergebnis für südafrika flagge"/>
          <p:cNvSpPr>
            <a:spLocks noChangeAspect="1" noChangeArrowheads="1"/>
          </p:cNvSpPr>
          <p:nvPr/>
        </p:nvSpPr>
        <p:spPr bwMode="auto">
          <a:xfrm>
            <a:off x="1524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de-DE" altLang="de-DE" sz="1800"/>
          </a:p>
        </p:txBody>
      </p:sp>
      <p:sp>
        <p:nvSpPr>
          <p:cNvPr id="2" name="Foliennummernplatzhalter 1"/>
          <p:cNvSpPr>
            <a:spLocks noGrp="1"/>
          </p:cNvSpPr>
          <p:nvPr>
            <p:ph type="sldNum" sz="quarter" idx="12"/>
          </p:nvPr>
        </p:nvSpPr>
        <p:spPr/>
        <p:txBody>
          <a:bodyPr/>
          <a:lstStyle/>
          <a:p>
            <a:pPr>
              <a:defRPr/>
            </a:pPr>
            <a:fld id="{E0E0F96B-4B76-45B4-A8B5-9205E0D78B4C}" type="slidenum">
              <a:rPr lang="de-DE" smtClean="0"/>
              <a:pPr>
                <a:defRPr/>
              </a:pPr>
              <a:t>8</a:t>
            </a:fld>
            <a:endParaRPr lang="de-DE"/>
          </a:p>
        </p:txBody>
      </p:sp>
      <p:pic>
        <p:nvPicPr>
          <p:cNvPr id="11" name="Picture 2" descr="Neuseeland, Flagge, Nationalflag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9352" y="1827832"/>
            <a:ext cx="3138751" cy="20925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Grafik 6">
            <a:extLst>
              <a:ext uri="{FF2B5EF4-FFF2-40B4-BE49-F238E27FC236}">
                <a16:creationId xmlns:a16="http://schemas.microsoft.com/office/drawing/2014/main" id="{BA4D637D-BF5B-4E0B-ADFE-DA26A3671AAE}"/>
              </a:ext>
            </a:extLst>
          </p:cNvPr>
          <p:cNvPicPr>
            <a:picLocks noChangeAspect="1"/>
          </p:cNvPicPr>
          <p:nvPr/>
        </p:nvPicPr>
        <p:blipFill>
          <a:blip r:embed="rId4"/>
          <a:stretch>
            <a:fillRect/>
          </a:stretch>
        </p:blipFill>
        <p:spPr>
          <a:xfrm rot="21218336">
            <a:off x="1166902" y="1912092"/>
            <a:ext cx="3077625" cy="19284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p:txBody>
          <a:bodyPr/>
          <a:lstStyle/>
          <a:p>
            <a:pPr eaLnBrk="1" hangingPunct="1"/>
            <a:r>
              <a:rPr lang="de-DE" altLang="de-DE" dirty="0"/>
              <a:t>Aufbau der Prüfung</a:t>
            </a:r>
          </a:p>
        </p:txBody>
      </p:sp>
      <p:graphicFrame>
        <p:nvGraphicFramePr>
          <p:cNvPr id="6" name="Inhaltsplatzhalter 3"/>
          <p:cNvGraphicFramePr>
            <a:graphicFrameLocks/>
          </p:cNvGraphicFramePr>
          <p:nvPr>
            <p:extLst>
              <p:ext uri="{D42A27DB-BD31-4B8C-83A1-F6EECF244321}">
                <p14:modId xmlns:p14="http://schemas.microsoft.com/office/powerpoint/2010/main" val="3911330957"/>
              </p:ext>
            </p:extLst>
          </p:nvPr>
        </p:nvGraphicFramePr>
        <p:xfrm>
          <a:off x="421324" y="1628800"/>
          <a:ext cx="8172908" cy="4425410"/>
        </p:xfrm>
        <a:graphic>
          <a:graphicData uri="http://schemas.openxmlformats.org/drawingml/2006/table">
            <a:tbl>
              <a:tblPr firstRow="1" bandRow="1">
                <a:tableStyleId>{5C22544A-7EE6-4342-B048-85BDC9FD1C3A}</a:tableStyleId>
              </a:tblPr>
              <a:tblGrid>
                <a:gridCol w="529020">
                  <a:extLst>
                    <a:ext uri="{9D8B030D-6E8A-4147-A177-3AD203B41FA5}">
                      <a16:colId xmlns:a16="http://schemas.microsoft.com/office/drawing/2014/main" val="20000"/>
                    </a:ext>
                  </a:extLst>
                </a:gridCol>
                <a:gridCol w="3821944">
                  <a:extLst>
                    <a:ext uri="{9D8B030D-6E8A-4147-A177-3AD203B41FA5}">
                      <a16:colId xmlns:a16="http://schemas.microsoft.com/office/drawing/2014/main" val="20001"/>
                    </a:ext>
                  </a:extLst>
                </a:gridCol>
                <a:gridCol w="3821944">
                  <a:extLst>
                    <a:ext uri="{9D8B030D-6E8A-4147-A177-3AD203B41FA5}">
                      <a16:colId xmlns:a16="http://schemas.microsoft.com/office/drawing/2014/main" val="20002"/>
                    </a:ext>
                  </a:extLst>
                </a:gridCol>
              </a:tblGrid>
              <a:tr h="408093">
                <a:tc>
                  <a:txBody>
                    <a:bodyPr/>
                    <a:lstStyle/>
                    <a:p>
                      <a:endParaRPr lang="de-DE" dirty="0"/>
                    </a:p>
                  </a:txBody>
                  <a:tcP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dirty="0"/>
                        <a:t>EESA</a:t>
                      </a:r>
                    </a:p>
                  </a:txBody>
                  <a:tcPr anchor="ctr">
                    <a:lnL w="12700" cmpd="sng">
                      <a:noFill/>
                    </a:lnL>
                    <a:solidFill>
                      <a:schemeClr val="accent3">
                        <a:lumMod val="75000"/>
                      </a:schemeClr>
                    </a:solidFill>
                  </a:tcPr>
                </a:tc>
                <a:tc>
                  <a:txBody>
                    <a:bodyPr/>
                    <a:lstStyle/>
                    <a:p>
                      <a:pPr algn="ctr"/>
                      <a:r>
                        <a:rPr lang="de-DE" dirty="0"/>
                        <a:t>MSA und GYM</a:t>
                      </a:r>
                    </a:p>
                  </a:txBody>
                  <a:tcPr anchor="ctr">
                    <a:solidFill>
                      <a:schemeClr val="accent6"/>
                    </a:solidFill>
                  </a:tcPr>
                </a:tc>
                <a:extLst>
                  <a:ext uri="{0D108BD9-81ED-4DB2-BD59-A6C34878D82A}">
                    <a16:rowId xmlns:a16="http://schemas.microsoft.com/office/drawing/2014/main" val="10000"/>
                  </a:ext>
                </a:extLst>
              </a:tr>
              <a:tr h="989487">
                <a:tc rowSpan="2">
                  <a:txBody>
                    <a:bodyPr/>
                    <a:lstStyle/>
                    <a:p>
                      <a:pPr algn="ctr"/>
                      <a:r>
                        <a:rPr lang="de-DE" b="1" dirty="0"/>
                        <a:t>1. Prüfungsteil</a:t>
                      </a:r>
                    </a:p>
                  </a:txBody>
                  <a:tcPr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ysDash"/>
                      <a:round/>
                      <a:headEnd type="none" w="med" len="med"/>
                      <a:tailEnd type="none" w="med" len="med"/>
                    </a:lnB>
                    <a:solidFill>
                      <a:schemeClr val="bg1">
                        <a:alpha val="74118"/>
                      </a:schemeClr>
                    </a:solidFill>
                  </a:tcPr>
                </a:tc>
                <a:tc>
                  <a:txBody>
                    <a:bodyPr/>
                    <a:lstStyle/>
                    <a:p>
                      <a:r>
                        <a:rPr lang="de-DE" sz="1400" b="1" dirty="0"/>
                        <a:t>Hörverstehen </a:t>
                      </a:r>
                    </a:p>
                    <a:p>
                      <a:pPr marL="0" marR="0" indent="0" algn="l" defTabSz="914400" rtl="0" eaLnBrk="1" fontAlgn="auto" latinLnBrk="0" hangingPunct="1">
                        <a:lnSpc>
                          <a:spcPct val="100000"/>
                        </a:lnSpc>
                        <a:spcBef>
                          <a:spcPts val="0"/>
                        </a:spcBef>
                        <a:spcAft>
                          <a:spcPts val="0"/>
                        </a:spcAft>
                        <a:buClrTx/>
                        <a:buSzTx/>
                        <a:buFontTx/>
                        <a:buNone/>
                        <a:tabLst/>
                        <a:defRPr/>
                      </a:pPr>
                      <a:r>
                        <a:rPr lang="de-DE" sz="1300" b="0" dirty="0"/>
                        <a:t>Inputtexte </a:t>
                      </a:r>
                      <a:r>
                        <a:rPr lang="de-DE" sz="1300" b="0" baseline="0" dirty="0"/>
                        <a:t>zu den jeweiligen Bezugskulturen</a:t>
                      </a:r>
                      <a:r>
                        <a:rPr lang="de-DE" sz="1300" b="0" dirty="0"/>
                        <a:t>:</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300" b="0" dirty="0">
                          <a:solidFill>
                            <a:schemeClr val="tx1"/>
                          </a:solidFill>
                        </a:rPr>
                        <a:t>2 Hörtexte</a:t>
                      </a:r>
                    </a:p>
                  </a:txBody>
                  <a:tcPr>
                    <a:lnL w="12700" cap="flat" cmpd="sng" algn="ctr">
                      <a:solidFill>
                        <a:schemeClr val="bg1"/>
                      </a:solidFill>
                      <a:prstDash val="solid"/>
                      <a:round/>
                      <a:headEnd type="none" w="med" len="med"/>
                      <a:tailEnd type="none" w="med" len="med"/>
                    </a:lnL>
                    <a:solidFill>
                      <a:schemeClr val="accent3">
                        <a:lumMod val="40000"/>
                        <a:lumOff val="60000"/>
                      </a:schemeClr>
                    </a:solidFill>
                  </a:tcPr>
                </a:tc>
                <a:tc>
                  <a:txBody>
                    <a:bodyPr/>
                    <a:lstStyle/>
                    <a:p>
                      <a:r>
                        <a:rPr lang="de-DE" sz="1400" b="1" dirty="0"/>
                        <a:t>Hörverstehen </a:t>
                      </a:r>
                    </a:p>
                    <a:p>
                      <a:r>
                        <a:rPr lang="de-DE" sz="1300" b="0" dirty="0">
                          <a:solidFill>
                            <a:schemeClr val="tx1"/>
                          </a:solidFill>
                        </a:rPr>
                        <a:t>Inputtexte</a:t>
                      </a:r>
                      <a:r>
                        <a:rPr lang="de-DE" sz="1300" b="0" baseline="0" dirty="0">
                          <a:solidFill>
                            <a:schemeClr val="tx1"/>
                          </a:solidFill>
                        </a:rPr>
                        <a:t> zu den jeweiligen Bezugskulturen:</a:t>
                      </a:r>
                      <a:endParaRPr lang="de-DE" sz="1300" b="0" dirty="0">
                        <a:solidFill>
                          <a:schemeClr val="tx1"/>
                        </a:solidFill>
                      </a:endParaRPr>
                    </a:p>
                    <a:p>
                      <a:pPr marL="285750" indent="-285750">
                        <a:buFont typeface="Arial" panose="020B0604020202020204" pitchFamily="34" charset="0"/>
                        <a:buChar char="•"/>
                      </a:pPr>
                      <a:r>
                        <a:rPr lang="de-DE" sz="1300" b="0" dirty="0">
                          <a:solidFill>
                            <a:schemeClr val="tx1"/>
                          </a:solidFill>
                        </a:rPr>
                        <a:t>2 Hörtexte</a:t>
                      </a:r>
                    </a:p>
                  </a:txBody>
                  <a:tcPr>
                    <a:solidFill>
                      <a:schemeClr val="accent6">
                        <a:lumMod val="40000"/>
                        <a:lumOff val="60000"/>
                      </a:schemeClr>
                    </a:solidFill>
                  </a:tcPr>
                </a:tc>
                <a:extLst>
                  <a:ext uri="{0D108BD9-81ED-4DB2-BD59-A6C34878D82A}">
                    <a16:rowId xmlns:a16="http://schemas.microsoft.com/office/drawing/2014/main" val="10001"/>
                  </a:ext>
                </a:extLst>
              </a:tr>
              <a:tr h="408093">
                <a:tc vMerge="1">
                  <a:txBody>
                    <a:bodyPr/>
                    <a:lstStyle/>
                    <a:p>
                      <a:endParaRPr lang="de-DE" dirty="0"/>
                    </a:p>
                  </a:txBody>
                  <a:tcPr/>
                </a:tc>
                <a:tc>
                  <a:txBody>
                    <a:bodyPr/>
                    <a:lstStyle/>
                    <a:p>
                      <a:pPr algn="ctr"/>
                      <a:r>
                        <a:rPr lang="de-DE" sz="1300" dirty="0"/>
                        <a:t>Prüfungszeit:</a:t>
                      </a:r>
                      <a:r>
                        <a:rPr lang="de-DE" sz="1300" baseline="0" dirty="0"/>
                        <a:t> </a:t>
                      </a:r>
                      <a:r>
                        <a:rPr lang="de-DE" sz="1300" b="1" baseline="0" dirty="0"/>
                        <a:t>ca. 20 Minuten</a:t>
                      </a:r>
                      <a:endParaRPr lang="de-DE" sz="1300" b="1" dirty="0"/>
                    </a:p>
                  </a:txBody>
                  <a:tcPr anchor="ctr">
                    <a:lnL w="12700" cap="flat" cmpd="sng" algn="ctr">
                      <a:solidFill>
                        <a:schemeClr val="bg1"/>
                      </a:solidFill>
                      <a:prstDash val="solid"/>
                      <a:round/>
                      <a:headEnd type="none" w="med" len="med"/>
                      <a:tailEnd type="none" w="med" len="med"/>
                    </a:lnL>
                    <a:lnB w="28575" cap="flat" cmpd="sng" algn="ctr">
                      <a:solidFill>
                        <a:schemeClr val="tx1"/>
                      </a:solidFill>
                      <a:prstDash val="sysDash"/>
                      <a:round/>
                      <a:headEnd type="none" w="med" len="med"/>
                      <a:tailEnd type="none" w="med" len="med"/>
                    </a:lnB>
                    <a:solidFill>
                      <a:schemeClr val="accent3">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300" dirty="0"/>
                        <a:t>Prüfungszeit:</a:t>
                      </a:r>
                      <a:r>
                        <a:rPr lang="de-DE" sz="1300" baseline="0" dirty="0"/>
                        <a:t> </a:t>
                      </a:r>
                      <a:r>
                        <a:rPr lang="de-DE" sz="1300" b="1" baseline="0" dirty="0"/>
                        <a:t>ca. 20 Minuten</a:t>
                      </a:r>
                      <a:endParaRPr lang="de-DE" sz="1300" b="1" dirty="0"/>
                    </a:p>
                  </a:txBody>
                  <a:tcPr anchor="ctr">
                    <a:lnB w="28575" cap="flat" cmpd="sng" algn="ctr">
                      <a:solidFill>
                        <a:schemeClr val="tx1"/>
                      </a:solidFill>
                      <a:prstDash val="sysDash"/>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2"/>
                  </a:ext>
                </a:extLst>
              </a:tr>
              <a:tr h="354566">
                <a:tc>
                  <a:txBody>
                    <a:bodyPr/>
                    <a:lstStyle/>
                    <a:p>
                      <a:pPr algn="ctr"/>
                      <a:endParaRPr lang="de-DE" b="1" dirty="0"/>
                    </a:p>
                  </a:txBody>
                  <a:tcPr anchor="ctr">
                    <a:lnT w="28575" cap="flat" cmpd="sng" algn="ctr">
                      <a:solidFill>
                        <a:schemeClr val="tx1"/>
                      </a:solidFill>
                      <a:prstDash val="sysDash"/>
                      <a:round/>
                      <a:headEnd type="none" w="med" len="med"/>
                      <a:tailEnd type="none" w="med" len="med"/>
                    </a:lnT>
                    <a:lnB w="12700" cap="flat" cmpd="sng" algn="ctr">
                      <a:noFill/>
                      <a:prstDash val="solid"/>
                      <a:round/>
                      <a:headEnd type="none" w="med" len="med"/>
                      <a:tailEnd type="none" w="med" len="med"/>
                    </a:lnB>
                    <a:solidFill>
                      <a:schemeClr val="bg1">
                        <a:alpha val="74118"/>
                      </a:schemeClr>
                    </a:solidFill>
                  </a:tcPr>
                </a:tc>
                <a:tc>
                  <a:txBody>
                    <a:bodyPr/>
                    <a:lstStyle/>
                    <a:p>
                      <a:r>
                        <a:rPr lang="de-DE" sz="1400" b="1" dirty="0"/>
                        <a:t>Leseverstehen</a:t>
                      </a:r>
                      <a:endParaRPr lang="de-DE" sz="1400" b="0" dirty="0"/>
                    </a:p>
                  </a:txBody>
                  <a:tcPr>
                    <a:lnT w="28575" cap="flat" cmpd="sng" algn="ctr">
                      <a:solidFill>
                        <a:schemeClr val="tx1"/>
                      </a:solidFill>
                      <a:prstDash val="sysDash"/>
                      <a:round/>
                      <a:headEnd type="none" w="med" len="med"/>
                      <a:tailEnd type="none" w="med" len="med"/>
                    </a:lnT>
                    <a:lnB w="12700" cap="flat" cmpd="sng" algn="ctr">
                      <a:noFill/>
                      <a:prstDash val="solid"/>
                      <a:round/>
                      <a:headEnd type="none" w="med" len="med"/>
                      <a:tailEnd type="none" w="med" len="med"/>
                    </a:lnB>
                    <a:solidFill>
                      <a:schemeClr val="accent3">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b="1" dirty="0"/>
                        <a:t>Leseverstehen</a:t>
                      </a:r>
                    </a:p>
                  </a:txBody>
                  <a:tcPr>
                    <a:lnT w="28575" cap="flat" cmpd="sng" algn="ctr">
                      <a:solidFill>
                        <a:schemeClr val="tx1"/>
                      </a:solidFill>
                      <a:prstDash val="sysDash"/>
                      <a:round/>
                      <a:headEnd type="none" w="med" len="med"/>
                      <a:tailEnd type="none" w="med" len="med"/>
                    </a:lnT>
                    <a:lnB w="12700" cap="flat" cmpd="sng" algn="ctr">
                      <a:no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3"/>
                  </a:ext>
                </a:extLst>
              </a:tr>
              <a:tr h="408093">
                <a:tc rowSpan="3">
                  <a:txBody>
                    <a:bodyPr/>
                    <a:lstStyle/>
                    <a:p>
                      <a:pPr algn="ctr"/>
                      <a:r>
                        <a:rPr lang="de-DE" b="1" dirty="0"/>
                        <a:t>2. </a:t>
                      </a:r>
                    </a:p>
                    <a:p>
                      <a:pPr algn="ctr"/>
                      <a:r>
                        <a:rPr lang="de-DE" b="1" dirty="0"/>
                        <a:t>Prüfungsteil</a:t>
                      </a:r>
                    </a:p>
                  </a:txBody>
                  <a:tcPr vert="vert270" anchor="ctr">
                    <a:lnT w="12700" cap="flat" cmpd="sng" algn="ctr">
                      <a:noFill/>
                      <a:prstDash val="solid"/>
                      <a:round/>
                      <a:headEnd type="none" w="med" len="med"/>
                      <a:tailEnd type="none" w="med" len="med"/>
                    </a:lnT>
                    <a:lnB w="12700" cmpd="sng">
                      <a:noFill/>
                    </a:lnB>
                    <a:solidFill>
                      <a:schemeClr val="bg1">
                        <a:alpha val="74118"/>
                      </a:schemeClr>
                    </a:solidFill>
                  </a:tcPr>
                </a:tc>
                <a:tc>
                  <a:txBody>
                    <a:bodyPr/>
                    <a:lstStyle/>
                    <a:p>
                      <a:r>
                        <a:rPr lang="de-DE" sz="1400" b="1" dirty="0"/>
                        <a:t>themengebundener</a:t>
                      </a:r>
                      <a:r>
                        <a:rPr lang="de-DE" sz="1400" b="1" baseline="0" dirty="0"/>
                        <a:t> </a:t>
                      </a:r>
                      <a:r>
                        <a:rPr lang="de-DE" sz="1400" b="1" dirty="0"/>
                        <a:t>Wortschatz</a:t>
                      </a:r>
                    </a:p>
                  </a:txBody>
                  <a:tcPr>
                    <a:lnT w="12700" cap="flat" cmpd="sng" algn="ctr">
                      <a:noFill/>
                      <a:prstDash val="solid"/>
                      <a:round/>
                      <a:headEnd type="none" w="med" len="med"/>
                      <a:tailEnd type="none" w="med" len="med"/>
                    </a:lnT>
                    <a:lnB w="28575" cap="flat" cmpd="sng" algn="ctr">
                      <a:noFill/>
                      <a:prstDash val="dash"/>
                      <a:round/>
                      <a:headEnd type="none" w="med" len="med"/>
                      <a:tailEnd type="none" w="med" len="med"/>
                    </a:lnB>
                    <a:solidFill>
                      <a:schemeClr val="accent3">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b="1" dirty="0"/>
                        <a:t>themengebundener</a:t>
                      </a:r>
                      <a:r>
                        <a:rPr lang="de-DE" sz="1400" b="1" baseline="0" dirty="0"/>
                        <a:t> </a:t>
                      </a:r>
                      <a:r>
                        <a:rPr lang="de-DE" sz="1400" b="1" dirty="0"/>
                        <a:t>Wortschatz</a:t>
                      </a:r>
                    </a:p>
                  </a:txBody>
                  <a:tcPr>
                    <a:lnT w="12700" cap="flat" cmpd="sng" algn="ctr">
                      <a:noFill/>
                      <a:prstDash val="solid"/>
                      <a:round/>
                      <a:headEnd type="none" w="med" len="med"/>
                      <a:tailEnd type="none" w="med" len="med"/>
                    </a:lnT>
                    <a:lnB w="28575" cap="flat" cmpd="sng" algn="ctr">
                      <a:noFill/>
                      <a:prstDash val="dash"/>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4"/>
                  </a:ext>
                </a:extLst>
              </a:tr>
              <a:tr h="623413">
                <a:tc vMerge="1">
                  <a:txBody>
                    <a:bodyPr/>
                    <a:lstStyle/>
                    <a:p>
                      <a:endParaRPr lang="de-DE" dirty="0"/>
                    </a:p>
                  </a:txBody>
                  <a:tcPr/>
                </a:tc>
                <a:tc>
                  <a:txBody>
                    <a:bodyPr/>
                    <a:lstStyle/>
                    <a:p>
                      <a:r>
                        <a:rPr lang="de-DE" sz="1400" b="1" dirty="0"/>
                        <a:t>Schreiben</a:t>
                      </a:r>
                    </a:p>
                    <a:p>
                      <a:r>
                        <a:rPr lang="de-DE" sz="1400" b="0" dirty="0"/>
                        <a:t>ausgehend von einem kurzen Schreibimpuls </a:t>
                      </a:r>
                      <a:endParaRPr lang="de-DE" sz="1050" b="0" dirty="0"/>
                    </a:p>
                  </a:txBody>
                  <a:tcPr>
                    <a:lnT w="28575" cap="flat" cmpd="sng" algn="ctr">
                      <a:noFill/>
                      <a:prstDash val="dash"/>
                      <a:round/>
                      <a:headEnd type="none" w="med" len="med"/>
                      <a:tailEnd type="none" w="med" len="med"/>
                    </a:lnT>
                    <a:solidFill>
                      <a:schemeClr val="accent3">
                        <a:lumMod val="40000"/>
                        <a:lumOff val="60000"/>
                      </a:schemeClr>
                    </a:solidFill>
                  </a:tcPr>
                </a:tc>
                <a:tc>
                  <a:txBody>
                    <a:bodyPr/>
                    <a:lstStyle/>
                    <a:p>
                      <a:r>
                        <a:rPr lang="de-DE" sz="1400" b="1" dirty="0"/>
                        <a:t>Schreiben </a:t>
                      </a:r>
                    </a:p>
                    <a:p>
                      <a:r>
                        <a:rPr lang="de-DE" sz="1400" b="0" dirty="0"/>
                        <a:t>vom Ausgangstext</a:t>
                      </a:r>
                      <a:r>
                        <a:rPr lang="de-DE" sz="1400" b="0" baseline="0" dirty="0"/>
                        <a:t> zum </a:t>
                      </a:r>
                      <a:r>
                        <a:rPr lang="de-DE" sz="1400" b="0" baseline="0" dirty="0" err="1"/>
                        <a:t>Zieltext</a:t>
                      </a:r>
                      <a:endParaRPr lang="de-DE" sz="1400" b="0" dirty="0"/>
                    </a:p>
                  </a:txBody>
                  <a:tcPr>
                    <a:lnT w="28575" cap="flat" cmpd="sng" algn="ctr">
                      <a:noFill/>
                      <a:prstDash val="dash"/>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10005"/>
                  </a:ext>
                </a:extLst>
              </a:tr>
              <a:tr h="536671">
                <a:tc vMerge="1">
                  <a:txBody>
                    <a:bodyPr/>
                    <a:lstStyle/>
                    <a:p>
                      <a:endParaRPr lang="de-DE" dirty="0"/>
                    </a:p>
                  </a:txBody>
                  <a:tcPr/>
                </a:tc>
                <a:tc>
                  <a:txBody>
                    <a:bodyPr/>
                    <a:lstStyle/>
                    <a:p>
                      <a:pPr algn="ctr"/>
                      <a:r>
                        <a:rPr lang="de-DE" sz="1300" dirty="0"/>
                        <a:t>Prüfungszeit: </a:t>
                      </a:r>
                      <a:r>
                        <a:rPr lang="de-DE" sz="1300" b="1" dirty="0"/>
                        <a:t>70 Minuten </a:t>
                      </a:r>
                    </a:p>
                    <a:p>
                      <a:pPr algn="ctr"/>
                      <a:r>
                        <a:rPr lang="de-DE" sz="1300" dirty="0"/>
                        <a:t>+ ggf. 10 Minuten Bonuszeit</a:t>
                      </a:r>
                    </a:p>
                  </a:txBody>
                  <a:tcPr anchor="ctr">
                    <a:solidFill>
                      <a:schemeClr val="accent3">
                        <a:lumMod val="40000"/>
                        <a:lumOff val="60000"/>
                      </a:schemeClr>
                    </a:solidFill>
                  </a:tcPr>
                </a:tc>
                <a:tc>
                  <a:txBody>
                    <a:bodyPr/>
                    <a:lstStyle/>
                    <a:p>
                      <a:pPr algn="ctr"/>
                      <a:r>
                        <a:rPr lang="de-DE" sz="1300" dirty="0"/>
                        <a:t>Prüfungszeit: </a:t>
                      </a:r>
                      <a:r>
                        <a:rPr lang="de-DE" sz="1300" b="1" dirty="0"/>
                        <a:t>100 Minuten</a:t>
                      </a:r>
                    </a:p>
                    <a:p>
                      <a:pPr algn="ctr"/>
                      <a:r>
                        <a:rPr lang="de-DE" sz="1300" dirty="0"/>
                        <a:t>+ 10 Minuten Auswahlzeit </a:t>
                      </a:r>
                    </a:p>
                    <a:p>
                      <a:pPr algn="ctr"/>
                      <a:r>
                        <a:rPr lang="de-DE" sz="1300" dirty="0"/>
                        <a:t>+ ggf. 10 Minuten Bonuszeit</a:t>
                      </a:r>
                    </a:p>
                  </a:txBody>
                  <a:tcPr anchor="ctr">
                    <a:solidFill>
                      <a:schemeClr val="accent6">
                        <a:lumMod val="40000"/>
                        <a:lumOff val="60000"/>
                      </a:schemeClr>
                    </a:solidFill>
                  </a:tcPr>
                </a:tc>
                <a:extLst>
                  <a:ext uri="{0D108BD9-81ED-4DB2-BD59-A6C34878D82A}">
                    <a16:rowId xmlns:a16="http://schemas.microsoft.com/office/drawing/2014/main" val="10006"/>
                  </a:ext>
                </a:extLst>
              </a:tr>
              <a:tr h="536671">
                <a:tc>
                  <a:txBody>
                    <a:bodyPr/>
                    <a:lstStyle/>
                    <a:p>
                      <a:pPr algn="ctr"/>
                      <a:endParaRPr lang="de-DE" b="1" dirty="0"/>
                    </a:p>
                  </a:txBody>
                  <a:tcPr vert="vert270" anchor="ctr">
                    <a:lnT w="12700" cap="flat" cmpd="sng" algn="ctr">
                      <a:noFill/>
                      <a:prstDash val="solid"/>
                      <a:round/>
                      <a:headEnd type="none" w="med" len="med"/>
                      <a:tailEnd type="none" w="med" len="med"/>
                    </a:lnT>
                    <a:solidFill>
                      <a:schemeClr val="bg1">
                        <a:alpha val="74118"/>
                      </a:schemeClr>
                    </a:solidFill>
                  </a:tcPr>
                </a:tc>
                <a:tc>
                  <a:txBody>
                    <a:bodyPr/>
                    <a:lstStyle/>
                    <a:p>
                      <a:pPr algn="l"/>
                      <a:r>
                        <a:rPr lang="de-DE" sz="1300" b="1" dirty="0"/>
                        <a:t>PRÜFUNGSZEIT GESAMT: 100 Minuten</a:t>
                      </a:r>
                    </a:p>
                  </a:txBody>
                  <a:tcPr anchor="ctr">
                    <a:solidFill>
                      <a:schemeClr val="accent3">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300" b="1" dirty="0"/>
                        <a:t>PRÜFUNGSZEIT GESAMT: 140 Minuten</a:t>
                      </a:r>
                      <a:endParaRPr lang="de-DE" sz="1300" dirty="0"/>
                    </a:p>
                  </a:txBody>
                  <a:tcPr anchor="ctr">
                    <a:solidFill>
                      <a:schemeClr val="accent6">
                        <a:lumMod val="40000"/>
                        <a:lumOff val="60000"/>
                      </a:schemeClr>
                    </a:solidFill>
                  </a:tcPr>
                </a:tc>
                <a:extLst>
                  <a:ext uri="{0D108BD9-81ED-4DB2-BD59-A6C34878D82A}">
                    <a16:rowId xmlns:a16="http://schemas.microsoft.com/office/drawing/2014/main" val="2289064231"/>
                  </a:ext>
                </a:extLst>
              </a:tr>
            </a:tbl>
          </a:graphicData>
        </a:graphic>
      </p:graphicFrame>
      <p:sp>
        <p:nvSpPr>
          <p:cNvPr id="2" name="Foliennummernplatzhalter 1"/>
          <p:cNvSpPr>
            <a:spLocks noGrp="1"/>
          </p:cNvSpPr>
          <p:nvPr>
            <p:ph type="sldNum" sz="quarter" idx="12"/>
          </p:nvPr>
        </p:nvSpPr>
        <p:spPr/>
        <p:txBody>
          <a:bodyPr/>
          <a:lstStyle/>
          <a:p>
            <a:pPr>
              <a:defRPr/>
            </a:pPr>
            <a:fld id="{5B44AED2-6E88-49C7-9FA5-21EE0B2A493D}" type="slidenum">
              <a:rPr lang="de-DE" smtClean="0"/>
              <a:pPr>
                <a:defRPr/>
              </a:pPr>
              <a:t>9</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QUA-LiS_Vorlage_weiss">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QUA-LiS_Vorlage_weiss</Template>
  <TotalTime>0</TotalTime>
  <Words>1740</Words>
  <Application>Microsoft Office PowerPoint</Application>
  <PresentationFormat>Bildschirmpräsentation (4:3)</PresentationFormat>
  <Paragraphs>321</Paragraphs>
  <Slides>31</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31</vt:i4>
      </vt:variant>
    </vt:vector>
  </HeadingPairs>
  <TitlesOfParts>
    <vt:vector size="37" baseType="lpstr">
      <vt:lpstr>Arial</vt:lpstr>
      <vt:lpstr>Calibri</vt:lpstr>
      <vt:lpstr>Cambria</vt:lpstr>
      <vt:lpstr>Symbol</vt:lpstr>
      <vt:lpstr>Wingdings</vt:lpstr>
      <vt:lpstr>QUA-LiS_Vorlage_weiss</vt:lpstr>
      <vt:lpstr>Zentrale Prüfungen 10 Englisch Informationen zur Prüfung 2026</vt:lpstr>
      <vt:lpstr>Überblick</vt:lpstr>
      <vt:lpstr>Grundlagen der Prüfung</vt:lpstr>
      <vt:lpstr>Bezug zum Kernlehrplan</vt:lpstr>
      <vt:lpstr>Interdependenz der Kompetenzanforderungen</vt:lpstr>
      <vt:lpstr>Fachliche Vorgaben</vt:lpstr>
      <vt:lpstr>Vorgaben für die ZP10 </vt:lpstr>
      <vt:lpstr>Bezugskulturen 2026</vt:lpstr>
      <vt:lpstr>Aufbau der Prüfung</vt:lpstr>
      <vt:lpstr>Flexibilisierung der Itemzahlen</vt:lpstr>
      <vt:lpstr>Berechnungsmodell</vt:lpstr>
      <vt:lpstr>Häufige Fragen und Antworten</vt:lpstr>
      <vt:lpstr>FAQ  Häufige Fragen und Antworten</vt:lpstr>
      <vt:lpstr>FAQ  Häufige Fragen und Antworten</vt:lpstr>
      <vt:lpstr>FAQ  Häufige Fragen und Antworten</vt:lpstr>
      <vt:lpstr>FAQ  Häufige Fragen und Antworten</vt:lpstr>
      <vt:lpstr>FAQ  Häufige Fragen und Antworten</vt:lpstr>
      <vt:lpstr>FAQ  Häufige Fragen und Antworten</vt:lpstr>
      <vt:lpstr>FAQ  Häufige Fragen und Antworten</vt:lpstr>
      <vt:lpstr>Weitere fachliche Hinweise</vt:lpstr>
      <vt:lpstr>ZP10 Schnittstellen im Laufe eines Schuljahres</vt:lpstr>
      <vt:lpstr>Termine</vt:lpstr>
      <vt:lpstr>Die wichtigsten Adressen</vt:lpstr>
      <vt:lpstr>Portal der Standardsicherung</vt:lpstr>
      <vt:lpstr>Portal der Schulentwicklung</vt:lpstr>
      <vt:lpstr>Unterstützungsangebote ZP 10</vt:lpstr>
      <vt:lpstr>Unterstützungsangebote ZP 10 Hörverstehen</vt:lpstr>
      <vt:lpstr>Unterstützungsangebote ZP 10 Hörverstehen</vt:lpstr>
      <vt:lpstr>Stets aktuell</vt:lpstr>
      <vt:lpstr>Praxischeck 2026</vt:lpstr>
      <vt:lpstr>Unterstützungsangebote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Zentrale Prüfungen 10 Englisch Informationen zur Prüfung 2026</dc:title>
  <dc:creator/>
  <cp:keywords>Zentrale Prüfungen 10 Englisch Informationen zur Prüfung 2026</cp:keywords>
  <cp:lastModifiedBy/>
  <cp:revision>1</cp:revision>
  <dcterms:created xsi:type="dcterms:W3CDTF">2022-06-24T11:12:23Z</dcterms:created>
  <dcterms:modified xsi:type="dcterms:W3CDTF">2025-12-16T16:16:29Z</dcterms:modified>
  <cp:category/>
</cp:coreProperties>
</file>